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0" r:id="rId2"/>
    <p:sldId id="301" r:id="rId3"/>
    <p:sldId id="300" r:id="rId4"/>
    <p:sldId id="2147374517" r:id="rId5"/>
    <p:sldId id="2147374512" r:id="rId6"/>
    <p:sldId id="320" r:id="rId7"/>
    <p:sldId id="2147374513" r:id="rId8"/>
    <p:sldId id="2147374514" r:id="rId9"/>
    <p:sldId id="2147374515" r:id="rId10"/>
    <p:sldId id="2147374518" r:id="rId11"/>
    <p:sldId id="2147374516" r:id="rId12"/>
    <p:sldId id="304" r:id="rId13"/>
    <p:sldId id="30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301"/>
            <p14:sldId id="300"/>
            <p14:sldId id="2147374517"/>
            <p14:sldId id="2147374512"/>
            <p14:sldId id="320"/>
            <p14:sldId id="2147374513"/>
            <p14:sldId id="2147374514"/>
            <p14:sldId id="2147374515"/>
            <p14:sldId id="2147374518"/>
            <p14:sldId id="2147374516"/>
            <p14:sldId id="304"/>
            <p14:sldId id="302"/>
          </p14:sldIdLst>
        </p14:section>
        <p14:section name="Gráficos e Tabelas" id="{E2B22DD2-7824-47FF-B09B-0A4F0DDA0D62}">
          <p14:sldIdLst/>
        </p14:section>
        <p14:section name="Ícones" id="{B041362B-559D-4541-8259-4F20905AAD82}">
          <p14:sldIdLst/>
        </p14:section>
        <p14:section name="Logos" id="{03D3428E-50D6-AF4A-8AD7-0CC8A354D22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D86"/>
    <a:srgbClr val="A21994"/>
    <a:srgbClr val="FBC503"/>
    <a:srgbClr val="5C3183"/>
    <a:srgbClr val="F9ED93"/>
    <a:srgbClr val="F9C032"/>
    <a:srgbClr val="912C83"/>
    <a:srgbClr val="CA2C83"/>
    <a:srgbClr val="004B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 autoAdjust="0"/>
    <p:restoredTop sz="92976" autoAdjust="0"/>
  </p:normalViewPr>
  <p:slideViewPr>
    <p:cSldViewPr snapToGrid="0">
      <p:cViewPr varScale="1">
        <p:scale>
          <a:sx n="62" d="100"/>
          <a:sy n="62" d="100"/>
        </p:scale>
        <p:origin x="1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5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0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6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0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4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25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2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280551" y="2434813"/>
            <a:ext cx="109450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Próximas temáticas na agenda do ISSB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78A326-9808-4A7C-BF57-F73B74B8B255}"/>
              </a:ext>
            </a:extLst>
          </p:cNvPr>
          <p:cNvSpPr txBox="1"/>
          <p:nvPr/>
        </p:nvSpPr>
        <p:spPr>
          <a:xfrm>
            <a:off x="418121" y="3561413"/>
            <a:ext cx="856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Quais deverão ser as próximas normas adicionais ao IFRS S1 e S2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22905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4" y="481501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Visão geral propositiva das atividades do ISSB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6096000" y="1161566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F88F129-8B1D-AF1B-28BF-1F4FACD16FAD}"/>
              </a:ext>
            </a:extLst>
          </p:cNvPr>
          <p:cNvSpPr/>
          <p:nvPr/>
        </p:nvSpPr>
        <p:spPr>
          <a:xfrm rot="5400000">
            <a:off x="981212" y="1572602"/>
            <a:ext cx="4606867" cy="3971437"/>
          </a:xfrm>
          <a:prstGeom prst="hexagon">
            <a:avLst/>
          </a:prstGeom>
          <a:solidFill>
            <a:srgbClr val="A219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D98ABB15-2060-DA87-7330-D59DD743988D}"/>
              </a:ext>
            </a:extLst>
          </p:cNvPr>
          <p:cNvSpPr/>
          <p:nvPr/>
        </p:nvSpPr>
        <p:spPr>
          <a:xfrm rot="5400000">
            <a:off x="846616" y="1438007"/>
            <a:ext cx="4915122" cy="4237174"/>
          </a:xfrm>
          <a:prstGeom prst="hexagon">
            <a:avLst/>
          </a:prstGeom>
          <a:noFill/>
          <a:ln w="12700" cap="flat" cmpd="sng" algn="ctr">
            <a:solidFill>
              <a:srgbClr val="A21994"/>
            </a:solidFill>
            <a:prstDash val="dash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5D322B1-7526-FC4F-EDCA-1F738294C3FC}"/>
              </a:ext>
            </a:extLst>
          </p:cNvPr>
          <p:cNvSpPr/>
          <p:nvPr/>
        </p:nvSpPr>
        <p:spPr>
          <a:xfrm>
            <a:off x="1099386" y="2112103"/>
            <a:ext cx="2193988" cy="2697460"/>
          </a:xfrm>
          <a:custGeom>
            <a:avLst/>
            <a:gdLst>
              <a:gd name="connsiteX0" fmla="*/ 2193989 w 2193988"/>
              <a:gd name="connsiteY0" fmla="*/ 547353 h 2697460"/>
              <a:gd name="connsiteX1" fmla="*/ 1896187 w 2193988"/>
              <a:gd name="connsiteY1" fmla="*/ 719265 h 2697460"/>
              <a:gd name="connsiteX2" fmla="*/ 1422226 w 2193988"/>
              <a:gd name="connsiteY2" fmla="*/ 992942 h 2697460"/>
              <a:gd name="connsiteX3" fmla="*/ 1422226 w 2193988"/>
              <a:gd name="connsiteY3" fmla="*/ 1231545 h 2697460"/>
              <a:gd name="connsiteX4" fmla="*/ 1302743 w 2193988"/>
              <a:gd name="connsiteY4" fmla="*/ 1438444 h 2697460"/>
              <a:gd name="connsiteX5" fmla="*/ 755347 w 2193988"/>
              <a:gd name="connsiteY5" fmla="*/ 2386551 h 2697460"/>
              <a:gd name="connsiteX6" fmla="*/ 934875 w 2193988"/>
              <a:gd name="connsiteY6" fmla="*/ 2697460 h 2697460"/>
              <a:gd name="connsiteX7" fmla="*/ 0 w 2193988"/>
              <a:gd name="connsiteY7" fmla="*/ 2157709 h 2697460"/>
              <a:gd name="connsiteX8" fmla="*/ 0 w 2193988"/>
              <a:gd name="connsiteY8" fmla="*/ 719265 h 2697460"/>
              <a:gd name="connsiteX9" fmla="*/ 934875 w 2193988"/>
              <a:gd name="connsiteY9" fmla="*/ 179514 h 2697460"/>
              <a:gd name="connsiteX10" fmla="*/ 1245809 w 2193988"/>
              <a:gd name="connsiteY10" fmla="*/ 0 h 26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3988" h="2697460">
                <a:moveTo>
                  <a:pt x="2193989" y="547353"/>
                </a:moveTo>
                <a:lnTo>
                  <a:pt x="1896187" y="719265"/>
                </a:lnTo>
                <a:lnTo>
                  <a:pt x="1422226" y="992942"/>
                </a:lnTo>
                <a:lnTo>
                  <a:pt x="1422226" y="1231545"/>
                </a:lnTo>
                <a:lnTo>
                  <a:pt x="1302743" y="1438444"/>
                </a:lnTo>
                <a:lnTo>
                  <a:pt x="755347" y="2386551"/>
                </a:lnTo>
                <a:lnTo>
                  <a:pt x="934875" y="2697460"/>
                </a:lnTo>
                <a:lnTo>
                  <a:pt x="0" y="2157709"/>
                </a:lnTo>
                <a:lnTo>
                  <a:pt x="0" y="719265"/>
                </a:lnTo>
                <a:lnTo>
                  <a:pt x="934875" y="179514"/>
                </a:lnTo>
                <a:lnTo>
                  <a:pt x="1245809" y="0"/>
                </a:lnTo>
                <a:close/>
              </a:path>
            </a:pathLst>
          </a:custGeom>
          <a:solidFill>
            <a:srgbClr val="682D86"/>
          </a:solidFill>
          <a:ln w="863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587A0C3-FCA0-0FE1-913C-DFCEA67298A5}"/>
              </a:ext>
            </a:extLst>
          </p:cNvPr>
          <p:cNvSpPr/>
          <p:nvPr/>
        </p:nvSpPr>
        <p:spPr>
          <a:xfrm>
            <a:off x="3293374" y="2291617"/>
            <a:ext cx="2193901" cy="2697460"/>
          </a:xfrm>
          <a:custGeom>
            <a:avLst/>
            <a:gdLst>
              <a:gd name="connsiteX0" fmla="*/ 2193902 w 2193901"/>
              <a:gd name="connsiteY0" fmla="*/ 539751 h 2697460"/>
              <a:gd name="connsiteX1" fmla="*/ 2193902 w 2193901"/>
              <a:gd name="connsiteY1" fmla="*/ 1978195 h 2697460"/>
              <a:gd name="connsiteX2" fmla="*/ 1259027 w 2193901"/>
              <a:gd name="connsiteY2" fmla="*/ 2517946 h 2697460"/>
              <a:gd name="connsiteX3" fmla="*/ 948093 w 2193901"/>
              <a:gd name="connsiteY3" fmla="*/ 2697460 h 2697460"/>
              <a:gd name="connsiteX4" fmla="*/ 0 w 2193901"/>
              <a:gd name="connsiteY4" fmla="*/ 2150107 h 2697460"/>
              <a:gd name="connsiteX5" fmla="*/ 297715 w 2193901"/>
              <a:gd name="connsiteY5" fmla="*/ 1978195 h 2697460"/>
              <a:gd name="connsiteX6" fmla="*/ 771848 w 2193901"/>
              <a:gd name="connsiteY6" fmla="*/ 1704518 h 2697460"/>
              <a:gd name="connsiteX7" fmla="*/ 771848 w 2193901"/>
              <a:gd name="connsiteY7" fmla="*/ 1465483 h 2697460"/>
              <a:gd name="connsiteX8" fmla="*/ 891159 w 2193901"/>
              <a:gd name="connsiteY8" fmla="*/ 1258930 h 2697460"/>
              <a:gd name="connsiteX9" fmla="*/ 1438555 w 2193901"/>
              <a:gd name="connsiteY9" fmla="*/ 310910 h 2697460"/>
              <a:gd name="connsiteX10" fmla="*/ 1259027 w 2193901"/>
              <a:gd name="connsiteY10" fmla="*/ 0 h 26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3901" h="2697460">
                <a:moveTo>
                  <a:pt x="2193902" y="539751"/>
                </a:moveTo>
                <a:lnTo>
                  <a:pt x="2193902" y="1978195"/>
                </a:lnTo>
                <a:lnTo>
                  <a:pt x="1259027" y="2517946"/>
                </a:lnTo>
                <a:lnTo>
                  <a:pt x="948093" y="2697460"/>
                </a:lnTo>
                <a:lnTo>
                  <a:pt x="0" y="2150107"/>
                </a:lnTo>
                <a:lnTo>
                  <a:pt x="297715" y="1978195"/>
                </a:lnTo>
                <a:lnTo>
                  <a:pt x="771848" y="1704518"/>
                </a:lnTo>
                <a:lnTo>
                  <a:pt x="771848" y="1465483"/>
                </a:lnTo>
                <a:lnTo>
                  <a:pt x="891159" y="1258930"/>
                </a:lnTo>
                <a:lnTo>
                  <a:pt x="1438555" y="310910"/>
                </a:lnTo>
                <a:lnTo>
                  <a:pt x="1259027" y="0"/>
                </a:lnTo>
                <a:close/>
              </a:path>
            </a:pathLst>
          </a:custGeom>
          <a:solidFill>
            <a:srgbClr val="682D86"/>
          </a:solidFill>
          <a:ln w="863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4376685-F4CC-DE9A-E958-E69D887C2D33}"/>
              </a:ext>
            </a:extLst>
          </p:cNvPr>
          <p:cNvSpPr/>
          <p:nvPr/>
        </p:nvSpPr>
        <p:spPr>
          <a:xfrm>
            <a:off x="2034261" y="1356814"/>
            <a:ext cx="2697668" cy="2193732"/>
          </a:xfrm>
          <a:custGeom>
            <a:avLst/>
            <a:gdLst>
              <a:gd name="connsiteX0" fmla="*/ 2697668 w 2697668"/>
              <a:gd name="connsiteY0" fmla="*/ 1245713 h 2193732"/>
              <a:gd name="connsiteX1" fmla="*/ 2150273 w 2697668"/>
              <a:gd name="connsiteY1" fmla="*/ 2193733 h 2193732"/>
              <a:gd name="connsiteX2" fmla="*/ 2030962 w 2697668"/>
              <a:gd name="connsiteY2" fmla="*/ 1987179 h 2193732"/>
              <a:gd name="connsiteX3" fmla="*/ 2030962 w 2697668"/>
              <a:gd name="connsiteY3" fmla="*/ 1748231 h 2193732"/>
              <a:gd name="connsiteX4" fmla="*/ 1556829 w 2697668"/>
              <a:gd name="connsiteY4" fmla="*/ 1474554 h 2193732"/>
              <a:gd name="connsiteX5" fmla="*/ 1259114 w 2697668"/>
              <a:gd name="connsiteY5" fmla="*/ 1302642 h 2193732"/>
              <a:gd name="connsiteX6" fmla="*/ 310934 w 2697668"/>
              <a:gd name="connsiteY6" fmla="*/ 755289 h 2193732"/>
              <a:gd name="connsiteX7" fmla="*/ 0 w 2697668"/>
              <a:gd name="connsiteY7" fmla="*/ 934803 h 2193732"/>
              <a:gd name="connsiteX8" fmla="*/ 539793 w 2697668"/>
              <a:gd name="connsiteY8" fmla="*/ 0 h 2193732"/>
              <a:gd name="connsiteX9" fmla="*/ 1978348 w 2697668"/>
              <a:gd name="connsiteY9" fmla="*/ 0 h 2193732"/>
              <a:gd name="connsiteX10" fmla="*/ 2518141 w 2697668"/>
              <a:gd name="connsiteY10" fmla="*/ 934803 h 21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7668" h="2193732">
                <a:moveTo>
                  <a:pt x="2697668" y="1245713"/>
                </a:moveTo>
                <a:lnTo>
                  <a:pt x="2150273" y="2193733"/>
                </a:lnTo>
                <a:lnTo>
                  <a:pt x="2030962" y="1987179"/>
                </a:lnTo>
                <a:lnTo>
                  <a:pt x="2030962" y="1748231"/>
                </a:lnTo>
                <a:lnTo>
                  <a:pt x="1556829" y="1474554"/>
                </a:lnTo>
                <a:lnTo>
                  <a:pt x="1259114" y="1302642"/>
                </a:lnTo>
                <a:lnTo>
                  <a:pt x="310934" y="755289"/>
                </a:lnTo>
                <a:lnTo>
                  <a:pt x="0" y="934803"/>
                </a:lnTo>
                <a:lnTo>
                  <a:pt x="539793" y="0"/>
                </a:lnTo>
                <a:lnTo>
                  <a:pt x="1978348" y="0"/>
                </a:lnTo>
                <a:lnTo>
                  <a:pt x="2518141" y="934803"/>
                </a:lnTo>
                <a:close/>
              </a:path>
            </a:pathLst>
          </a:custGeom>
          <a:solidFill>
            <a:srgbClr val="FBC503"/>
          </a:solidFill>
          <a:ln w="863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7ABDA18-967E-8D72-805E-5F1C0C3948DA}"/>
              </a:ext>
            </a:extLst>
          </p:cNvPr>
          <p:cNvSpPr/>
          <p:nvPr/>
        </p:nvSpPr>
        <p:spPr>
          <a:xfrm>
            <a:off x="2402128" y="2659456"/>
            <a:ext cx="1782404" cy="1782267"/>
          </a:xfrm>
          <a:custGeom>
            <a:avLst/>
            <a:gdLst>
              <a:gd name="connsiteX0" fmla="*/ 1782405 w 1782404"/>
              <a:gd name="connsiteY0" fmla="*/ 891091 h 1782267"/>
              <a:gd name="connsiteX1" fmla="*/ 1663094 w 1782404"/>
              <a:gd name="connsiteY1" fmla="*/ 1097644 h 1782267"/>
              <a:gd name="connsiteX2" fmla="*/ 1663094 w 1782404"/>
              <a:gd name="connsiteY2" fmla="*/ 1336679 h 1782267"/>
              <a:gd name="connsiteX3" fmla="*/ 1188961 w 1782404"/>
              <a:gd name="connsiteY3" fmla="*/ 1610356 h 1782267"/>
              <a:gd name="connsiteX4" fmla="*/ 891246 w 1782404"/>
              <a:gd name="connsiteY4" fmla="*/ 1782268 h 1782267"/>
              <a:gd name="connsiteX5" fmla="*/ 593444 w 1782404"/>
              <a:gd name="connsiteY5" fmla="*/ 1610356 h 1782267"/>
              <a:gd name="connsiteX6" fmla="*/ 119483 w 1782404"/>
              <a:gd name="connsiteY6" fmla="*/ 1336679 h 1782267"/>
              <a:gd name="connsiteX7" fmla="*/ 119483 w 1782404"/>
              <a:gd name="connsiteY7" fmla="*/ 1097990 h 1782267"/>
              <a:gd name="connsiteX8" fmla="*/ 0 w 1782404"/>
              <a:gd name="connsiteY8" fmla="*/ 891091 h 1782267"/>
              <a:gd name="connsiteX9" fmla="*/ 119483 w 1782404"/>
              <a:gd name="connsiteY9" fmla="*/ 684192 h 1782267"/>
              <a:gd name="connsiteX10" fmla="*/ 119483 w 1782404"/>
              <a:gd name="connsiteY10" fmla="*/ 445588 h 1782267"/>
              <a:gd name="connsiteX11" fmla="*/ 593444 w 1782404"/>
              <a:gd name="connsiteY11" fmla="*/ 171912 h 1782267"/>
              <a:gd name="connsiteX12" fmla="*/ 891246 w 1782404"/>
              <a:gd name="connsiteY12" fmla="*/ 0 h 1782267"/>
              <a:gd name="connsiteX13" fmla="*/ 1188961 w 1782404"/>
              <a:gd name="connsiteY13" fmla="*/ 171912 h 1782267"/>
              <a:gd name="connsiteX14" fmla="*/ 1663094 w 1782404"/>
              <a:gd name="connsiteY14" fmla="*/ 445588 h 1782267"/>
              <a:gd name="connsiteX15" fmla="*/ 1663094 w 1782404"/>
              <a:gd name="connsiteY15" fmla="*/ 684537 h 178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2404" h="1782267">
                <a:moveTo>
                  <a:pt x="1782405" y="891091"/>
                </a:moveTo>
                <a:lnTo>
                  <a:pt x="1663094" y="1097644"/>
                </a:lnTo>
                <a:lnTo>
                  <a:pt x="1663094" y="1336679"/>
                </a:lnTo>
                <a:lnTo>
                  <a:pt x="1188961" y="1610356"/>
                </a:lnTo>
                <a:lnTo>
                  <a:pt x="891246" y="1782268"/>
                </a:lnTo>
                <a:lnTo>
                  <a:pt x="593444" y="1610356"/>
                </a:lnTo>
                <a:lnTo>
                  <a:pt x="119483" y="1336679"/>
                </a:lnTo>
                <a:lnTo>
                  <a:pt x="119483" y="1097990"/>
                </a:lnTo>
                <a:lnTo>
                  <a:pt x="0" y="891091"/>
                </a:lnTo>
                <a:lnTo>
                  <a:pt x="119483" y="684192"/>
                </a:lnTo>
                <a:lnTo>
                  <a:pt x="119483" y="445588"/>
                </a:lnTo>
                <a:lnTo>
                  <a:pt x="593444" y="171912"/>
                </a:lnTo>
                <a:lnTo>
                  <a:pt x="891246" y="0"/>
                </a:lnTo>
                <a:lnTo>
                  <a:pt x="1188961" y="171912"/>
                </a:lnTo>
                <a:lnTo>
                  <a:pt x="1663094" y="445588"/>
                </a:lnTo>
                <a:lnTo>
                  <a:pt x="1663094" y="684537"/>
                </a:lnTo>
                <a:close/>
              </a:path>
            </a:pathLst>
          </a:custGeom>
          <a:solidFill>
            <a:srgbClr val="FFFFFF"/>
          </a:solidFill>
          <a:ln w="863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02CACE2-6ACB-D84A-D28E-7B35F7843360}"/>
              </a:ext>
            </a:extLst>
          </p:cNvPr>
          <p:cNvSpPr/>
          <p:nvPr/>
        </p:nvSpPr>
        <p:spPr>
          <a:xfrm>
            <a:off x="1854733" y="3550547"/>
            <a:ext cx="2697668" cy="2193818"/>
          </a:xfrm>
          <a:custGeom>
            <a:avLst/>
            <a:gdLst>
              <a:gd name="connsiteX0" fmla="*/ 2697669 w 2697668"/>
              <a:gd name="connsiteY0" fmla="*/ 1259016 h 2193818"/>
              <a:gd name="connsiteX1" fmla="*/ 2157875 w 2697668"/>
              <a:gd name="connsiteY1" fmla="*/ 2193819 h 2193818"/>
              <a:gd name="connsiteX2" fmla="*/ 719321 w 2697668"/>
              <a:gd name="connsiteY2" fmla="*/ 2193819 h 2193818"/>
              <a:gd name="connsiteX3" fmla="*/ 179528 w 2697668"/>
              <a:gd name="connsiteY3" fmla="*/ 1259016 h 2193818"/>
              <a:gd name="connsiteX4" fmla="*/ 0 w 2697668"/>
              <a:gd name="connsiteY4" fmla="*/ 948107 h 2193818"/>
              <a:gd name="connsiteX5" fmla="*/ 547396 w 2697668"/>
              <a:gd name="connsiteY5" fmla="*/ 0 h 2193818"/>
              <a:gd name="connsiteX6" fmla="*/ 666879 w 2697668"/>
              <a:gd name="connsiteY6" fmla="*/ 206899 h 2193818"/>
              <a:gd name="connsiteX7" fmla="*/ 666879 w 2697668"/>
              <a:gd name="connsiteY7" fmla="*/ 445588 h 2193818"/>
              <a:gd name="connsiteX8" fmla="*/ 1140840 w 2697668"/>
              <a:gd name="connsiteY8" fmla="*/ 719265 h 2193818"/>
              <a:gd name="connsiteX9" fmla="*/ 1438641 w 2697668"/>
              <a:gd name="connsiteY9" fmla="*/ 891177 h 2193818"/>
              <a:gd name="connsiteX10" fmla="*/ 2386734 w 2697668"/>
              <a:gd name="connsiteY10" fmla="*/ 1438530 h 21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7668" h="2193818">
                <a:moveTo>
                  <a:pt x="2697669" y="1259016"/>
                </a:moveTo>
                <a:lnTo>
                  <a:pt x="2157875" y="2193819"/>
                </a:lnTo>
                <a:lnTo>
                  <a:pt x="719321" y="2193819"/>
                </a:lnTo>
                <a:lnTo>
                  <a:pt x="179528" y="1259016"/>
                </a:lnTo>
                <a:lnTo>
                  <a:pt x="0" y="948107"/>
                </a:lnTo>
                <a:lnTo>
                  <a:pt x="547396" y="0"/>
                </a:lnTo>
                <a:lnTo>
                  <a:pt x="666879" y="206899"/>
                </a:lnTo>
                <a:lnTo>
                  <a:pt x="666879" y="445588"/>
                </a:lnTo>
                <a:lnTo>
                  <a:pt x="1140840" y="719265"/>
                </a:lnTo>
                <a:lnTo>
                  <a:pt x="1438641" y="891177"/>
                </a:lnTo>
                <a:lnTo>
                  <a:pt x="2386734" y="1438530"/>
                </a:lnTo>
                <a:close/>
              </a:path>
            </a:pathLst>
          </a:custGeom>
          <a:solidFill>
            <a:srgbClr val="FBC503"/>
          </a:solidFill>
          <a:ln w="863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A0C86-C6E5-1034-30AF-DF54D30FCE8E}"/>
              </a:ext>
            </a:extLst>
          </p:cNvPr>
          <p:cNvSpPr txBox="1"/>
          <p:nvPr/>
        </p:nvSpPr>
        <p:spPr>
          <a:xfrm>
            <a:off x="2410650" y="3374777"/>
            <a:ext cx="1761477" cy="674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rgbClr val="68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1200" b="1" dirty="0" err="1">
                <a:solidFill>
                  <a:srgbClr val="68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sz="1200" b="1" dirty="0">
                <a:solidFill>
                  <a:srgbClr val="68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b="1" dirty="0" err="1">
                <a:solidFill>
                  <a:srgbClr val="68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Interoperabilidade</a:t>
            </a:r>
            <a:endParaRPr lang="en-US" sz="1200" b="1" dirty="0">
              <a:solidFill>
                <a:srgbClr val="682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078F2-C9DA-9A5C-331A-7C6362BDA5F6}"/>
              </a:ext>
            </a:extLst>
          </p:cNvPr>
          <p:cNvSpPr txBox="1"/>
          <p:nvPr/>
        </p:nvSpPr>
        <p:spPr>
          <a:xfrm>
            <a:off x="2410650" y="1640011"/>
            <a:ext cx="1761477" cy="674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1200" b="1" dirty="0">
                <a:solidFill>
                  <a:srgbClr val="68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Suportando a implantação das normas ISSB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F2788-C76C-65C1-87EB-79C081B40086}"/>
              </a:ext>
            </a:extLst>
          </p:cNvPr>
          <p:cNvSpPr txBox="1"/>
          <p:nvPr/>
        </p:nvSpPr>
        <p:spPr>
          <a:xfrm>
            <a:off x="2338932" y="4898331"/>
            <a:ext cx="1761477" cy="674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1200" b="1" dirty="0">
                <a:solidFill>
                  <a:srgbClr val="68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– Pesquisando melhorias definidas às normas ISSB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5D5DC-C2C8-00BA-7F08-F4D15A88504F}"/>
              </a:ext>
            </a:extLst>
          </p:cNvPr>
          <p:cNvSpPr txBox="1"/>
          <p:nvPr/>
        </p:nvSpPr>
        <p:spPr>
          <a:xfrm>
            <a:off x="1253377" y="3081842"/>
            <a:ext cx="898490" cy="840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1200" b="1" dirty="0">
                <a:solidFill>
                  <a:srgbClr val="FBC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Iniciando novas pesquisas e definições de normas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82549-A0BD-2BE1-E404-336EEAE2BAED}"/>
              </a:ext>
            </a:extLst>
          </p:cNvPr>
          <p:cNvSpPr txBox="1"/>
          <p:nvPr/>
        </p:nvSpPr>
        <p:spPr>
          <a:xfrm>
            <a:off x="4262058" y="3420188"/>
            <a:ext cx="1205407" cy="840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b="1" dirty="0">
                <a:solidFill>
                  <a:srgbClr val="FBC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en-US" sz="1100" b="1" dirty="0" err="1">
                <a:solidFill>
                  <a:srgbClr val="FBC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Melhorando</a:t>
            </a:r>
            <a:r>
              <a:rPr lang="en-US" sz="1100" b="1" dirty="0">
                <a:solidFill>
                  <a:srgbClr val="FBC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Standards SASB</a:t>
            </a:r>
          </a:p>
        </p:txBody>
      </p:sp>
      <p:sp>
        <p:nvSpPr>
          <p:cNvPr id="51" name="Retângulo 9">
            <a:extLst>
              <a:ext uri="{FF2B5EF4-FFF2-40B4-BE49-F238E27FC236}">
                <a16:creationId xmlns:a16="http://schemas.microsoft.com/office/drawing/2014/main" id="{4FE8A542-15FF-01E7-0D65-7B9D8EB33D3A}"/>
              </a:ext>
            </a:extLst>
          </p:cNvPr>
          <p:cNvSpPr/>
          <p:nvPr/>
        </p:nvSpPr>
        <p:spPr>
          <a:xfrm>
            <a:off x="5916170" y="1015978"/>
            <a:ext cx="5980344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I – Baseado em feedback dos principais stakeholders sobre a lista proposta ou outros assuntos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82D86"/>
                </a:solidFill>
                <a:latin typeface="Montserrat" panose="00000500000000000000"/>
              </a:rPr>
              <a:t>II – Desenvolver ou aperfeiçoar guia e materiais na implementação de todas as normas, começando por S1 e S2 (preparadores, auditores, investidores e reguladores)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82D86"/>
                </a:solidFill>
                <a:latin typeface="Montserrat" panose="00000500000000000000"/>
              </a:rPr>
              <a:t>III – Guia sobre materialidade (S1); Indicadores específicos de indústrias (77); processo de internacionalização do SASB (US framework)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82D86"/>
                </a:solidFill>
                <a:latin typeface="Montserrat" panose="00000500000000000000"/>
              </a:rPr>
              <a:t>IV – melhoria na adoção da S2 por meio de guia para divulgações de riscos e oportunidades relacionados ao clima e transição para uma economia de baixa emissão de carbono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82D86"/>
                </a:solidFill>
                <a:latin typeface="Montserrat" panose="00000500000000000000"/>
              </a:rPr>
              <a:t>V – Conectar as normas ISSB com frameworks de sustentabilidade existentes; conexão de frameworks de </a:t>
            </a:r>
            <a:r>
              <a:rPr lang="pt-BR" sz="1600" i="1" dirty="0" err="1">
                <a:solidFill>
                  <a:srgbClr val="682D86"/>
                </a:solidFill>
                <a:latin typeface="Montserrat" panose="00000500000000000000"/>
              </a:rPr>
              <a:t>reporting</a:t>
            </a:r>
            <a:r>
              <a:rPr lang="pt-BR" sz="1600" dirty="0">
                <a:solidFill>
                  <a:srgbClr val="682D86"/>
                </a:solidFill>
                <a:latin typeface="Montserrat" panose="00000500000000000000"/>
              </a:rPr>
              <a:t> (sustentabilidade vs informações financeiras); Materialidade ISSB = IASB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682D86"/>
              </a:solidFill>
              <a:latin typeface="Montserrat" panose="0000050000000000000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6F5102-9D9F-9EAF-E6FD-99A525CD14A6}"/>
              </a:ext>
            </a:extLst>
          </p:cNvPr>
          <p:cNvSpPr>
            <a:spLocks noChangeAspect="1"/>
          </p:cNvSpPr>
          <p:nvPr/>
        </p:nvSpPr>
        <p:spPr>
          <a:xfrm>
            <a:off x="5815452" y="1430409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45175D-9BFE-8860-2EE8-E1FE474488FF}"/>
              </a:ext>
            </a:extLst>
          </p:cNvPr>
          <p:cNvSpPr>
            <a:spLocks noChangeAspect="1"/>
          </p:cNvSpPr>
          <p:nvPr/>
        </p:nvSpPr>
        <p:spPr>
          <a:xfrm>
            <a:off x="5815452" y="2056597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843919A-43C2-E06C-65FE-E3EA96486B74}"/>
              </a:ext>
            </a:extLst>
          </p:cNvPr>
          <p:cNvSpPr>
            <a:spLocks noChangeAspect="1"/>
          </p:cNvSpPr>
          <p:nvPr/>
        </p:nvSpPr>
        <p:spPr>
          <a:xfrm>
            <a:off x="5815452" y="2989915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6696AF0-905D-7226-3207-A6A630C9F1AE}"/>
              </a:ext>
            </a:extLst>
          </p:cNvPr>
          <p:cNvSpPr>
            <a:spLocks noChangeAspect="1"/>
          </p:cNvSpPr>
          <p:nvPr/>
        </p:nvSpPr>
        <p:spPr>
          <a:xfrm>
            <a:off x="5826170" y="3662622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77534BB-F445-F5A4-8B25-06571BB089C7}"/>
              </a:ext>
            </a:extLst>
          </p:cNvPr>
          <p:cNvSpPr>
            <a:spLocks noChangeAspect="1"/>
          </p:cNvSpPr>
          <p:nvPr/>
        </p:nvSpPr>
        <p:spPr>
          <a:xfrm>
            <a:off x="5815452" y="462105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335694" y="3957205"/>
            <a:ext cx="7673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Tópicos propostos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04.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23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3189511" y="2061638"/>
            <a:ext cx="2942941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6203650" y="1986153"/>
            <a:ext cx="2874071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DA69B538-8249-6C4B-A62F-F12E7300CA6E}"/>
              </a:ext>
            </a:extLst>
          </p:cNvPr>
          <p:cNvSpPr/>
          <p:nvPr/>
        </p:nvSpPr>
        <p:spPr>
          <a:xfrm>
            <a:off x="9162054" y="1958798"/>
            <a:ext cx="2776332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381119" y="2148852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6352527" y="2079504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1462E6C3-3F58-5844-B69E-BF37078BBD9D}"/>
              </a:ext>
            </a:extLst>
          </p:cNvPr>
          <p:cNvSpPr/>
          <p:nvPr/>
        </p:nvSpPr>
        <p:spPr>
          <a:xfrm>
            <a:off x="9287543" y="2081057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307336" y="2959066"/>
            <a:ext cx="2720062" cy="310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Efeitos sobre: 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`Água; 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Poluição; 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Comida (fontes terra ou mar)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Áreas preservadas (exploração de recursos)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Uso de terras (danos)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Provimento de matérias-primas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3189186" y="2959066"/>
            <a:ext cx="3132207" cy="3369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Força de trabalho;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Talentos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Pessoas treinadas e qualificadas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Inovação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“Como”, “Quanto” e “Quando” – investimentos na força de trabalho (ex: remuneração, treinamento, diversidade &amp; inclusão, saúde, sergurança e bem estar (melhoria na produtividade) </a:t>
            </a:r>
            <a:b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t-BR" sz="13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BA794D7-64FF-45E0-862D-E00F7BF65BEA}"/>
              </a:ext>
            </a:extLst>
          </p:cNvPr>
          <p:cNvSpPr txBox="1"/>
          <p:nvPr/>
        </p:nvSpPr>
        <p:spPr>
          <a:xfrm>
            <a:off x="6392591" y="2861177"/>
            <a:ext cx="2817923" cy="30645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Direito a: comida, educação, trabalho, saúde e liberdade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Mapeamento em toda cadeia de suprimentos (risco de associação)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Além do “cumprimento de leis e regulamentações”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Riscos de protestos, boicotes, suspensão de negócios, pagamento de multas, acesso a crédito, valor das ações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Tópicos propostos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733361" y="2027935"/>
            <a:ext cx="19036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Biodiversidade</a:t>
            </a:r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, </a:t>
            </a:r>
            <a:r>
              <a:rPr lang="pt-BR" sz="14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Ecosistema e Serviços Ecosistemicos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6665688" y="2038618"/>
            <a:ext cx="190361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Direitos Humanos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55CE41C-8767-415C-8065-FA68281125CF}"/>
              </a:ext>
            </a:extLst>
          </p:cNvPr>
          <p:cNvSpPr txBox="1"/>
          <p:nvPr/>
        </p:nvSpPr>
        <p:spPr>
          <a:xfrm>
            <a:off x="9639785" y="2026355"/>
            <a:ext cx="190361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Integração de reportes</a:t>
            </a:r>
          </a:p>
        </p:txBody>
      </p:sp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A1D75134-6F23-9363-6822-671F4E207476}"/>
              </a:ext>
            </a:extLst>
          </p:cNvPr>
          <p:cNvSpPr/>
          <p:nvPr/>
        </p:nvSpPr>
        <p:spPr>
          <a:xfrm>
            <a:off x="253615" y="2068509"/>
            <a:ext cx="2808392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" name="Round Diagonal Corner Rectangle 55">
            <a:extLst>
              <a:ext uri="{FF2B5EF4-FFF2-40B4-BE49-F238E27FC236}">
                <a16:creationId xmlns:a16="http://schemas.microsoft.com/office/drawing/2014/main" id="{7903E930-F6E6-7DEB-15FF-A357F19DA342}"/>
              </a:ext>
            </a:extLst>
          </p:cNvPr>
          <p:cNvSpPr/>
          <p:nvPr/>
        </p:nvSpPr>
        <p:spPr>
          <a:xfrm>
            <a:off x="3371255" y="2148852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6" name="CaixaDeTexto 33">
            <a:extLst>
              <a:ext uri="{FF2B5EF4-FFF2-40B4-BE49-F238E27FC236}">
                <a16:creationId xmlns:a16="http://schemas.microsoft.com/office/drawing/2014/main" id="{319F8054-FFE0-30A2-5E10-CB6CC6461A38}"/>
              </a:ext>
            </a:extLst>
          </p:cNvPr>
          <p:cNvSpPr txBox="1"/>
          <p:nvPr/>
        </p:nvSpPr>
        <p:spPr>
          <a:xfrm>
            <a:off x="3627333" y="2262029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Capital Humano</a:t>
            </a:r>
          </a:p>
        </p:txBody>
      </p:sp>
      <p:sp>
        <p:nvSpPr>
          <p:cNvPr id="7" name="CaixaDeTexto 39">
            <a:extLst>
              <a:ext uri="{FF2B5EF4-FFF2-40B4-BE49-F238E27FC236}">
                <a16:creationId xmlns:a16="http://schemas.microsoft.com/office/drawing/2014/main" id="{A364C5D4-E8FC-7CF9-8A2F-7AD07E9A907C}"/>
              </a:ext>
            </a:extLst>
          </p:cNvPr>
          <p:cNvSpPr txBox="1"/>
          <p:nvPr/>
        </p:nvSpPr>
        <p:spPr>
          <a:xfrm>
            <a:off x="9182630" y="2959066"/>
            <a:ext cx="2817923" cy="2710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Conexão das normas ISSB com IASB (IFRS S1 Estrutura); Sustentabilidade conectado com informações financeiras;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Mesma entidade e no mesmo período de reporte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Framework(s) uniformes para divulgação em “único” reporte ou “referenciados”</a:t>
            </a:r>
          </a:p>
        </p:txBody>
      </p:sp>
    </p:spTree>
    <p:extLst>
      <p:ext uri="{BB962C8B-B14F-4D97-AF65-F5344CB8AC3E}">
        <p14:creationId xmlns:p14="http://schemas.microsoft.com/office/powerpoint/2010/main" val="394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EF4A2-FAE3-9944-910B-D64F6091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5A869-2AA8-4FCF-8556-A71CA6C952CB}"/>
              </a:ext>
            </a:extLst>
          </p:cNvPr>
          <p:cNvSpPr txBox="1"/>
          <p:nvPr/>
        </p:nvSpPr>
        <p:spPr>
          <a:xfrm>
            <a:off x="761021" y="3428999"/>
            <a:ext cx="42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OBRIGADO!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0881AF-CC70-48CA-BFBA-302E6A61BCC1}"/>
              </a:ext>
            </a:extLst>
          </p:cNvPr>
          <p:cNvSpPr/>
          <p:nvPr/>
        </p:nvSpPr>
        <p:spPr>
          <a:xfrm>
            <a:off x="859217" y="4183064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ECDF12-436E-4DC8-AFE7-29D11059820D}"/>
              </a:ext>
            </a:extLst>
          </p:cNvPr>
          <p:cNvSpPr txBox="1"/>
          <p:nvPr/>
        </p:nvSpPr>
        <p:spPr>
          <a:xfrm>
            <a:off x="6642183" y="4829570"/>
            <a:ext cx="22648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Acesse, curta e compartilhe: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16D9A3-46BA-1743-B650-FAC647C1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3" y="2374200"/>
            <a:ext cx="4512906" cy="1054799"/>
          </a:xfrm>
          <a:prstGeom prst="rect">
            <a:avLst/>
          </a:prstGeom>
        </p:spPr>
      </p:pic>
      <p:sp>
        <p:nvSpPr>
          <p:cNvPr id="16" name="CaixaDeTexto 7">
            <a:extLst>
              <a:ext uri="{FF2B5EF4-FFF2-40B4-BE49-F238E27FC236}">
                <a16:creationId xmlns:a16="http://schemas.microsoft.com/office/drawing/2014/main" id="{7C458985-9E13-A24C-B992-E2C32D45AE6D}"/>
              </a:ext>
            </a:extLst>
          </p:cNvPr>
          <p:cNvSpPr txBox="1"/>
          <p:nvPr/>
        </p:nvSpPr>
        <p:spPr>
          <a:xfrm>
            <a:off x="6758229" y="4237257"/>
            <a:ext cx="42304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Montserrat Extra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www.ibracon.com.br</a:t>
            </a:r>
            <a:endParaRPr lang="pt-BR" sz="1400" b="1" dirty="0">
              <a:solidFill>
                <a:schemeClr val="bg1"/>
              </a:solidFill>
              <a:latin typeface="Montserrat Extra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6E3096-1A61-5341-9584-A3051E9096F5}"/>
              </a:ext>
            </a:extLst>
          </p:cNvPr>
          <p:cNvSpPr/>
          <p:nvPr/>
        </p:nvSpPr>
        <p:spPr>
          <a:xfrm>
            <a:off x="6550269" y="4237257"/>
            <a:ext cx="4604819" cy="29661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39AA00-E3E6-034D-B739-FB7E5687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1" y="4717473"/>
            <a:ext cx="484748" cy="484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9B2F6-8105-734E-9DB9-CA4681E7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1" y="4717473"/>
            <a:ext cx="484748" cy="484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5A9499-B55C-FC49-97DF-884922404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0541" y="4717473"/>
            <a:ext cx="484748" cy="484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D73297-FB0C-554B-A8CC-8E46D98FC35B}"/>
              </a:ext>
            </a:extLst>
          </p:cNvPr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79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7E351-205A-A043-8264-81116FF7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CE1C82EE-6F55-3B4C-B9E1-BC0F5E5B3D53}"/>
              </a:ext>
            </a:extLst>
          </p:cNvPr>
          <p:cNvSpPr/>
          <p:nvPr/>
        </p:nvSpPr>
        <p:spPr>
          <a:xfrm>
            <a:off x="5667823" y="8001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6F78DE-A38B-44FA-99BF-D6A542010E26}"/>
              </a:ext>
            </a:extLst>
          </p:cNvPr>
          <p:cNvSpPr txBox="1"/>
          <p:nvPr/>
        </p:nvSpPr>
        <p:spPr>
          <a:xfrm>
            <a:off x="362398" y="3080158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177E66D-1706-4065-BFB8-1C9DA9160B07}"/>
              </a:ext>
            </a:extLst>
          </p:cNvPr>
          <p:cNvSpPr txBox="1"/>
          <p:nvPr/>
        </p:nvSpPr>
        <p:spPr>
          <a:xfrm>
            <a:off x="7294264" y="800100"/>
            <a:ext cx="4747048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 criação do ISSB, CBPS e divulgação das normas IFRS S1 e S2 (refresh) </a:t>
            </a:r>
            <a:endParaRPr lang="pt-BR" sz="2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85C72BE0-1FC6-3F4D-9502-2909E000DB3D}"/>
              </a:ext>
            </a:extLst>
          </p:cNvPr>
          <p:cNvSpPr txBox="1"/>
          <p:nvPr/>
        </p:nvSpPr>
        <p:spPr>
          <a:xfrm>
            <a:off x="362398" y="22804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3" name="CaixaDeTexto 16">
            <a:extLst>
              <a:ext uri="{FF2B5EF4-FFF2-40B4-BE49-F238E27FC236}">
                <a16:creationId xmlns:a16="http://schemas.microsoft.com/office/drawing/2014/main" id="{9ED6570B-51CD-A340-938B-872AB85138A1}"/>
              </a:ext>
            </a:extLst>
          </p:cNvPr>
          <p:cNvSpPr txBox="1"/>
          <p:nvPr/>
        </p:nvSpPr>
        <p:spPr>
          <a:xfrm>
            <a:off x="362398" y="3909604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5" name="CaixaDeTexto 16">
            <a:extLst>
              <a:ext uri="{FF2B5EF4-FFF2-40B4-BE49-F238E27FC236}">
                <a16:creationId xmlns:a16="http://schemas.microsoft.com/office/drawing/2014/main" id="{5253ED8C-2203-BC48-8011-8D3FA1C86B76}"/>
              </a:ext>
            </a:extLst>
          </p:cNvPr>
          <p:cNvSpPr txBox="1"/>
          <p:nvPr/>
        </p:nvSpPr>
        <p:spPr>
          <a:xfrm>
            <a:off x="362398" y="14930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6" name="CaixaDeTexto 16">
            <a:extLst>
              <a:ext uri="{FF2B5EF4-FFF2-40B4-BE49-F238E27FC236}">
                <a16:creationId xmlns:a16="http://schemas.microsoft.com/office/drawing/2014/main" id="{2B1213AB-1620-7F4F-868F-E009727B400F}"/>
              </a:ext>
            </a:extLst>
          </p:cNvPr>
          <p:cNvSpPr txBox="1"/>
          <p:nvPr/>
        </p:nvSpPr>
        <p:spPr>
          <a:xfrm>
            <a:off x="362398" y="47188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A71FD-CAEB-A34A-9542-AEFF17B417A8}"/>
              </a:ext>
            </a:extLst>
          </p:cNvPr>
          <p:cNvSpPr txBox="1"/>
          <p:nvPr/>
        </p:nvSpPr>
        <p:spPr>
          <a:xfrm>
            <a:off x="5744834" y="922898"/>
            <a:ext cx="10647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01.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DB7F48C0-80C7-6A45-932D-8BD99645488B}"/>
              </a:ext>
            </a:extLst>
          </p:cNvPr>
          <p:cNvSpPr/>
          <p:nvPr/>
        </p:nvSpPr>
        <p:spPr>
          <a:xfrm>
            <a:off x="5667823" y="20320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0" name="CaixaDeTexto 61">
            <a:extLst>
              <a:ext uri="{FF2B5EF4-FFF2-40B4-BE49-F238E27FC236}">
                <a16:creationId xmlns:a16="http://schemas.microsoft.com/office/drawing/2014/main" id="{91C66724-9A0E-E945-900F-B010304546A2}"/>
              </a:ext>
            </a:extLst>
          </p:cNvPr>
          <p:cNvSpPr txBox="1"/>
          <p:nvPr/>
        </p:nvSpPr>
        <p:spPr>
          <a:xfrm>
            <a:off x="7294264" y="2038109"/>
            <a:ext cx="4594225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1"/>
                </a:solidFill>
                <a:latin typeface="Montserrat" pitchFamily="2" charset="77"/>
              </a:rPr>
              <a:t>ISSB – “Consulta sobre a agenda de prioridades”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8A1C79-74E9-2B48-B39D-5CFEF14AC5EF}"/>
              </a:ext>
            </a:extLst>
          </p:cNvPr>
          <p:cNvSpPr txBox="1"/>
          <p:nvPr/>
        </p:nvSpPr>
        <p:spPr>
          <a:xfrm>
            <a:off x="5744834" y="2154798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02.</a:t>
            </a:r>
          </a:p>
        </p:txBody>
      </p:sp>
      <p:sp>
        <p:nvSpPr>
          <p:cNvPr id="53" name="Round Diagonal Corner Rectangle 52">
            <a:extLst>
              <a:ext uri="{FF2B5EF4-FFF2-40B4-BE49-F238E27FC236}">
                <a16:creationId xmlns:a16="http://schemas.microsoft.com/office/drawing/2014/main" id="{DB8A4F1E-4B37-3B49-B462-287FFDF47034}"/>
              </a:ext>
            </a:extLst>
          </p:cNvPr>
          <p:cNvSpPr/>
          <p:nvPr/>
        </p:nvSpPr>
        <p:spPr>
          <a:xfrm>
            <a:off x="5667823" y="32766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4" name="CaixaDeTexto 61">
            <a:extLst>
              <a:ext uri="{FF2B5EF4-FFF2-40B4-BE49-F238E27FC236}">
                <a16:creationId xmlns:a16="http://schemas.microsoft.com/office/drawing/2014/main" id="{66B57BBB-4764-A44E-A510-F3F589FD3917}"/>
              </a:ext>
            </a:extLst>
          </p:cNvPr>
          <p:cNvSpPr txBox="1"/>
          <p:nvPr/>
        </p:nvSpPr>
        <p:spPr>
          <a:xfrm>
            <a:off x="7294264" y="3276118"/>
            <a:ext cx="4594225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1"/>
                </a:solidFill>
                <a:latin typeface="Montserrat" pitchFamily="2" charset="77"/>
              </a:rPr>
              <a:t>Processo de definição das prioridades e principais propósitos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76B1C6-FC71-C54E-BAFC-5043712CD50B}"/>
              </a:ext>
            </a:extLst>
          </p:cNvPr>
          <p:cNvSpPr txBox="1"/>
          <p:nvPr/>
        </p:nvSpPr>
        <p:spPr>
          <a:xfrm>
            <a:off x="5744834" y="3399398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03.</a:t>
            </a: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CB0A1350-F60F-2A41-9B64-212BCD6375AE}"/>
              </a:ext>
            </a:extLst>
          </p:cNvPr>
          <p:cNvSpPr/>
          <p:nvPr/>
        </p:nvSpPr>
        <p:spPr>
          <a:xfrm>
            <a:off x="5667823" y="45212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7" name="CaixaDeTexto 61">
            <a:extLst>
              <a:ext uri="{FF2B5EF4-FFF2-40B4-BE49-F238E27FC236}">
                <a16:creationId xmlns:a16="http://schemas.microsoft.com/office/drawing/2014/main" id="{4D090D55-5E7E-2346-BD46-18DA59E9A779}"/>
              </a:ext>
            </a:extLst>
          </p:cNvPr>
          <p:cNvSpPr txBox="1"/>
          <p:nvPr/>
        </p:nvSpPr>
        <p:spPr>
          <a:xfrm>
            <a:off x="7294264" y="4521200"/>
            <a:ext cx="459422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Tópicos propostos</a:t>
            </a:r>
            <a:endParaRPr lang="pt-BR" sz="2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C019B1-BCAB-7045-BC11-F9EEBA786712}"/>
              </a:ext>
            </a:extLst>
          </p:cNvPr>
          <p:cNvSpPr txBox="1"/>
          <p:nvPr/>
        </p:nvSpPr>
        <p:spPr>
          <a:xfrm>
            <a:off x="5744834" y="4643998"/>
            <a:ext cx="125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2639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865525" y="3957205"/>
            <a:ext cx="714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ISSB e CBPS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261252C2-ABAB-674E-AAB1-CA91E70D3E6D}"/>
              </a:ext>
            </a:extLst>
          </p:cNvPr>
          <p:cNvSpPr txBox="1"/>
          <p:nvPr/>
        </p:nvSpPr>
        <p:spPr>
          <a:xfrm>
            <a:off x="4865525" y="4773634"/>
            <a:ext cx="714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 criação do ISSB, CBPS e a divulgação das normas IFRS S1 e S2 (rápido refresh)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653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6095675" y="3047999"/>
            <a:ext cx="5441576" cy="3016981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47818" y="3183443"/>
            <a:ext cx="2608101" cy="647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47817" y="3882008"/>
            <a:ext cx="4771665" cy="1802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Nas duas primeiras décadas existência do IFRS, através de seu conselho normativo independente IASB transformou o cenário global de informações financeiras ao introduzir as Normas Contábeis IFRS.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As Normas tornaram-se a linguagem global das demonstrações financeiras, confiável por investidores em todo o mundo e exigida para uso por mais de 140 jurisdições.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6389394" y="3882008"/>
            <a:ext cx="4913240" cy="20796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Na COP 26 (nov.2021) foi anunciada a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criação do ISSB, conselho normativo responsável por desenvolver uma linha de base verdadeiramente global de divulgações de sustentabilidade para informar ainda mais as decisões econômicas e de investimento.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Em Junho de 2023 o ISSB emitiu seus padrões inaugurais - IFRS S1 e S2 - iniciando uma nova era de divulgações relacionadas à sustentabilidade nos mercados de capitais em todo o mundo.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Contexto IFRS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300062" y="3277970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IASB</a:t>
            </a:r>
          </a:p>
        </p:txBody>
      </p:sp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A1D75134-6F23-9363-6822-671F4E207476}"/>
              </a:ext>
            </a:extLst>
          </p:cNvPr>
          <p:cNvSpPr/>
          <p:nvPr/>
        </p:nvSpPr>
        <p:spPr>
          <a:xfrm>
            <a:off x="526595" y="3054870"/>
            <a:ext cx="5441576" cy="3016981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" name="Round Diagonal Corner Rectangle 55">
            <a:extLst>
              <a:ext uri="{FF2B5EF4-FFF2-40B4-BE49-F238E27FC236}">
                <a16:creationId xmlns:a16="http://schemas.microsoft.com/office/drawing/2014/main" id="{7903E930-F6E6-7DEB-15FF-A357F19DA342}"/>
              </a:ext>
            </a:extLst>
          </p:cNvPr>
          <p:cNvSpPr/>
          <p:nvPr/>
        </p:nvSpPr>
        <p:spPr>
          <a:xfrm>
            <a:off x="6447917" y="3183443"/>
            <a:ext cx="2608101" cy="647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6" name="CaixaDeTexto 33">
            <a:extLst>
              <a:ext uri="{FF2B5EF4-FFF2-40B4-BE49-F238E27FC236}">
                <a16:creationId xmlns:a16="http://schemas.microsoft.com/office/drawing/2014/main" id="{319F8054-FFE0-30A2-5E10-CB6CC6461A38}"/>
              </a:ext>
            </a:extLst>
          </p:cNvPr>
          <p:cNvSpPr txBox="1"/>
          <p:nvPr/>
        </p:nvSpPr>
        <p:spPr>
          <a:xfrm>
            <a:off x="6912848" y="3296620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ISSB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E39B0-142B-67D2-5841-C10B415FDA33}"/>
              </a:ext>
            </a:extLst>
          </p:cNvPr>
          <p:cNvSpPr txBox="1"/>
          <p:nvPr/>
        </p:nvSpPr>
        <p:spPr>
          <a:xfrm>
            <a:off x="551943" y="1401933"/>
            <a:ext cx="10985307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A Fundação </a:t>
            </a:r>
            <a:r>
              <a:rPr lang="pt-BR" sz="1500" b="1" spc="-10" dirty="0">
                <a:solidFill>
                  <a:schemeClr val="bg1"/>
                </a:solidFill>
                <a:latin typeface="Montserrat"/>
                <a:cs typeface="Arial"/>
              </a:rPr>
              <a:t>IFRS</a:t>
            </a: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 (</a:t>
            </a:r>
            <a:r>
              <a:rPr lang="pt-BR" sz="1500" i="1" spc="-10" dirty="0">
                <a:solidFill>
                  <a:schemeClr val="bg1"/>
                </a:solidFill>
                <a:latin typeface="Montserrat"/>
                <a:cs typeface="Arial"/>
              </a:rPr>
              <a:t>International Financial </a:t>
            </a:r>
            <a:r>
              <a:rPr lang="pt-BR" sz="1500" i="1" spc="-10" dirty="0" err="1">
                <a:solidFill>
                  <a:schemeClr val="bg1"/>
                </a:solidFill>
                <a:latin typeface="Montserrat"/>
                <a:cs typeface="Arial"/>
              </a:rPr>
              <a:t>Reporting</a:t>
            </a:r>
            <a:r>
              <a:rPr lang="pt-BR" sz="1500" i="1" spc="-10" dirty="0">
                <a:solidFill>
                  <a:schemeClr val="bg1"/>
                </a:solidFill>
                <a:latin typeface="Montserrat"/>
                <a:cs typeface="Arial"/>
              </a:rPr>
              <a:t> Standards</a:t>
            </a: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) é uma organização de interesse público sem fins lucrativos estabelecida para desenvolver padrões de divulgação de contabilidade e sustentabilidade de alta qualidade, compreensíveis, executáveis ​​e aceitos globalmente.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500" spc="-10" dirty="0">
              <a:solidFill>
                <a:schemeClr val="bg1"/>
              </a:solidFill>
              <a:latin typeface="Montserrat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Os padrões de divulgação são desenvolvidos por nossos dois conselhos de definição: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500" i="1" spc="-10" dirty="0">
                <a:solidFill>
                  <a:schemeClr val="bg1"/>
                </a:solidFill>
                <a:latin typeface="Montserrat"/>
                <a:cs typeface="Arial"/>
              </a:rPr>
              <a:t>International Accounting Standards Board</a:t>
            </a: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 (</a:t>
            </a:r>
            <a:r>
              <a:rPr lang="pt-BR" sz="1500" b="1" spc="-10" dirty="0">
                <a:solidFill>
                  <a:schemeClr val="bg1"/>
                </a:solidFill>
                <a:latin typeface="Montserrat"/>
                <a:cs typeface="Arial"/>
              </a:rPr>
              <a:t>IASB</a:t>
            </a: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)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500" i="1" spc="-10" dirty="0">
                <a:solidFill>
                  <a:schemeClr val="bg1"/>
                </a:solidFill>
                <a:latin typeface="Montserrat"/>
                <a:cs typeface="Arial"/>
              </a:rPr>
              <a:t>International </a:t>
            </a:r>
            <a:r>
              <a:rPr lang="pt-BR" sz="1500" i="1" spc="-10" dirty="0" err="1">
                <a:solidFill>
                  <a:schemeClr val="bg1"/>
                </a:solidFill>
                <a:latin typeface="Montserrat"/>
                <a:cs typeface="Arial"/>
              </a:rPr>
              <a:t>Sustainability</a:t>
            </a:r>
            <a:r>
              <a:rPr lang="pt-BR" sz="1500" i="1" spc="-10" dirty="0">
                <a:solidFill>
                  <a:schemeClr val="bg1"/>
                </a:solidFill>
                <a:latin typeface="Montserrat"/>
                <a:cs typeface="Arial"/>
              </a:rPr>
              <a:t> Standards Board</a:t>
            </a: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 (</a:t>
            </a:r>
            <a:r>
              <a:rPr lang="pt-BR" sz="1500" b="1" spc="-10" dirty="0">
                <a:solidFill>
                  <a:schemeClr val="bg1"/>
                </a:solidFill>
                <a:latin typeface="Montserrat"/>
                <a:cs typeface="Arial"/>
              </a:rPr>
              <a:t>ISSB</a:t>
            </a:r>
            <a:r>
              <a:rPr lang="pt-BR" sz="1500" spc="-10" dirty="0">
                <a:solidFill>
                  <a:schemeClr val="bg1"/>
                </a:solidFill>
                <a:latin typeface="Montserrat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38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Introdução ao ISSB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60678" y="1024266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E8BC2042-2E03-5092-A668-0B92EA7C9634}"/>
              </a:ext>
            </a:extLst>
          </p:cNvPr>
          <p:cNvSpPr/>
          <p:nvPr/>
        </p:nvSpPr>
        <p:spPr>
          <a:xfrm>
            <a:off x="4058988" y="2210173"/>
            <a:ext cx="3039611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  <a:sym typeface="Helvetica Neue"/>
              </a:rPr>
              <a:t>ISSB – International Sustainability Standards Board criado em novembro de 2021, na COP 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</a:rPr>
              <a:t>Criação de pronunciamentos abrangentes e de alta qualidade para as divulgações de temas de sustentabilidade com foco nas necessidades dos investidores e dos mercados financeiros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  <a:sym typeface="Helvetica Neue"/>
              </a:rPr>
              <a:t>Subordinado à IFRS Foundation, responsável pela emissão de pronunciamentos contábeis por meio do IASB</a:t>
            </a:r>
          </a:p>
        </p:txBody>
      </p:sp>
      <p:sp>
        <p:nvSpPr>
          <p:cNvPr id="9" name="Google Shape;3308;p498">
            <a:extLst>
              <a:ext uri="{FF2B5EF4-FFF2-40B4-BE49-F238E27FC236}">
                <a16:creationId xmlns:a16="http://schemas.microsoft.com/office/drawing/2014/main" id="{18AE12CD-8DC4-A479-47EE-D40A8FA63DA4}"/>
              </a:ext>
            </a:extLst>
          </p:cNvPr>
          <p:cNvSpPr/>
          <p:nvPr/>
        </p:nvSpPr>
        <p:spPr>
          <a:xfrm>
            <a:off x="3394027" y="1193926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4BD93A-906F-679D-CC42-8054C50D69AF}"/>
              </a:ext>
            </a:extLst>
          </p:cNvPr>
          <p:cNvSpPr txBox="1"/>
          <p:nvPr/>
        </p:nvSpPr>
        <p:spPr>
          <a:xfrm>
            <a:off x="4126033" y="1313989"/>
            <a:ext cx="1463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Arial"/>
                <a:cs typeface="Arial"/>
                <a:sym typeface="Arial"/>
              </a:rPr>
              <a:t>Histórico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73C511-5C16-6BBE-A478-C49034CFDAEF}"/>
              </a:ext>
            </a:extLst>
          </p:cNvPr>
          <p:cNvSpPr>
            <a:spLocks noChangeAspect="1"/>
          </p:cNvSpPr>
          <p:nvPr/>
        </p:nvSpPr>
        <p:spPr>
          <a:xfrm>
            <a:off x="3589245" y="226773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BEC9C6-89F0-EEF5-F700-7E23B29EF656}"/>
              </a:ext>
            </a:extLst>
          </p:cNvPr>
          <p:cNvSpPr>
            <a:spLocks noChangeAspect="1"/>
          </p:cNvSpPr>
          <p:nvPr/>
        </p:nvSpPr>
        <p:spPr>
          <a:xfrm>
            <a:off x="3589245" y="3203688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39CD7F-F184-FCA4-BAC0-5A6A11D2ADF0}"/>
              </a:ext>
            </a:extLst>
          </p:cNvPr>
          <p:cNvSpPr>
            <a:spLocks noChangeAspect="1"/>
          </p:cNvSpPr>
          <p:nvPr/>
        </p:nvSpPr>
        <p:spPr>
          <a:xfrm>
            <a:off x="3589245" y="476854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tângulo 9">
            <a:extLst>
              <a:ext uri="{FF2B5EF4-FFF2-40B4-BE49-F238E27FC236}">
                <a16:creationId xmlns:a16="http://schemas.microsoft.com/office/drawing/2014/main" id="{2F79E95B-75F6-F61E-3B89-7E11CB9A0B07}"/>
              </a:ext>
            </a:extLst>
          </p:cNvPr>
          <p:cNvSpPr/>
          <p:nvPr/>
        </p:nvSpPr>
        <p:spPr>
          <a:xfrm>
            <a:off x="8373812" y="2210173"/>
            <a:ext cx="3120793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  <a:sym typeface="Helvetica Neue"/>
              </a:rPr>
              <a:t>Emissão dos dois primeiros pronunciamentos em junho de 2023 – IFRS S1 e IFRS S2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</a:rPr>
              <a:t>Audiências públicas: (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</a:rPr>
              <a:t>i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</a:rPr>
              <a:t>) adaptação do SASB ao mercado internacional, (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</a:rPr>
              <a:t>ii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</a:rPr>
              <a:t>) definição das próximas áreas de foco do ISSB.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</a:rPr>
              <a:t>
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Helvetica Neue"/>
                <a:cs typeface="Helvetica Neue"/>
                <a:sym typeface="Helvetica Neue"/>
              </a:rPr>
              <a:t>Data inicial de aplicação dos pronunciamentos: 1º de janeiro de 2024 (obrigatoriedade de adoção a ser definida em cada jurisdição)</a:t>
            </a:r>
          </a:p>
        </p:txBody>
      </p:sp>
      <p:sp>
        <p:nvSpPr>
          <p:cNvPr id="32" name="Google Shape;3308;p498">
            <a:extLst>
              <a:ext uri="{FF2B5EF4-FFF2-40B4-BE49-F238E27FC236}">
                <a16:creationId xmlns:a16="http://schemas.microsoft.com/office/drawing/2014/main" id="{389C1670-C5D9-D506-910E-536C6D770154}"/>
              </a:ext>
            </a:extLst>
          </p:cNvPr>
          <p:cNvSpPr/>
          <p:nvPr/>
        </p:nvSpPr>
        <p:spPr>
          <a:xfrm>
            <a:off x="7708852" y="1193926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305C79-201A-33B9-EE7E-27295D128853}"/>
              </a:ext>
            </a:extLst>
          </p:cNvPr>
          <p:cNvSpPr txBox="1"/>
          <p:nvPr/>
        </p:nvSpPr>
        <p:spPr>
          <a:xfrm>
            <a:off x="8440857" y="1313989"/>
            <a:ext cx="2503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/>
                <a:ea typeface="Arial"/>
                <a:cs typeface="Arial"/>
                <a:sym typeface="Arial"/>
              </a:rPr>
              <a:t>Principais avanços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0946F6-AF36-8D61-4E54-6FCAA28F8290}"/>
              </a:ext>
            </a:extLst>
          </p:cNvPr>
          <p:cNvSpPr>
            <a:spLocks noChangeAspect="1"/>
          </p:cNvSpPr>
          <p:nvPr/>
        </p:nvSpPr>
        <p:spPr>
          <a:xfrm>
            <a:off x="7904070" y="226773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0CABE4-DBB3-C9F2-B613-BAD81F5E93D6}"/>
              </a:ext>
            </a:extLst>
          </p:cNvPr>
          <p:cNvSpPr>
            <a:spLocks noChangeAspect="1"/>
          </p:cNvSpPr>
          <p:nvPr/>
        </p:nvSpPr>
        <p:spPr>
          <a:xfrm>
            <a:off x="7904070" y="332467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072BB2-2517-B2F8-0B81-837437E7673F}"/>
              </a:ext>
            </a:extLst>
          </p:cNvPr>
          <p:cNvSpPr>
            <a:spLocks noChangeAspect="1"/>
          </p:cNvSpPr>
          <p:nvPr/>
        </p:nvSpPr>
        <p:spPr>
          <a:xfrm>
            <a:off x="7904070" y="458854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757399" y="2499587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4663151" y="2481116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80901" y="2723538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4905201" y="2686590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80901" y="3566545"/>
            <a:ext cx="2720062" cy="190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Estrutura da Fundação CPCS</a:t>
            </a: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Resolução CFC 1670, de 9 de junho de 2022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Emitir padrões de divulgação sobre sustentabilidade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As normas brasileiras com base nas normas do ISSB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4829486" y="3477601"/>
            <a:ext cx="2819166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lvl="2" indent="-182563">
              <a:spcBef>
                <a:spcPts val="800"/>
              </a:spcBef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Os membros do CBPS são indicados pelas mesmas instituições que compõem o CPC: </a:t>
            </a:r>
          </a:p>
          <a:p>
            <a:pPr marL="468313" lvl="2" indent="-285750">
              <a:spcBef>
                <a:spcPts val="800"/>
              </a:spcBef>
              <a:buClr>
                <a:schemeClr val="accent4"/>
              </a:buClr>
              <a:buSzPts val="1300"/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Abrasca, Apimec, B3, CFC, Ibracon, Fipecafi e repres de investidores (Amec e Abrapp)</a:t>
            </a:r>
          </a:p>
          <a:p>
            <a:pPr marL="182563" lvl="2" indent="-182563">
              <a:spcBef>
                <a:spcPts val="800"/>
              </a:spcBef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Convidados:</a:t>
            </a:r>
          </a:p>
          <a:p>
            <a:pPr marL="468313" lvl="2" indent="-285750">
              <a:spcBef>
                <a:spcPts val="800"/>
              </a:spcBef>
              <a:buClr>
                <a:schemeClr val="accent4"/>
              </a:buClr>
              <a:buSzPts val="1300"/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IBGC, Bacen, CVM, CNI, Previc, Susep, CNA, Febraban, RFB, outros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E537E-627A-CA45-B54B-6E037CBB2AFC}"/>
              </a:ext>
            </a:extLst>
          </p:cNvPr>
          <p:cNvGrpSpPr/>
          <p:nvPr/>
        </p:nvGrpSpPr>
        <p:grpSpPr>
          <a:xfrm>
            <a:off x="3892738" y="4146393"/>
            <a:ext cx="665020" cy="665020"/>
            <a:chOff x="3892738" y="3829382"/>
            <a:chExt cx="665020" cy="6650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07F0A2E-099F-46A1-A755-08DD2AB02744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4006C00E-361A-4A06-8BFC-1AD5FD6BC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3" y="288352"/>
            <a:ext cx="11017005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Comitê Brasileiro de Pronunciamentos de Sustentatbilidade - CBPS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7880538" y="4137154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413163" y="2836062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CBPS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5320361" y="279911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Composição</a:t>
            </a:r>
          </a:p>
        </p:txBody>
      </p:sp>
      <p:pic>
        <p:nvPicPr>
          <p:cNvPr id="22" name="Google Shape;3662;p473" descr="CBPS: Caminho para divulgação das informações de sustentabilidade - YouTube">
            <a:extLst>
              <a:ext uri="{FF2B5EF4-FFF2-40B4-BE49-F238E27FC236}">
                <a16:creationId xmlns:a16="http://schemas.microsoft.com/office/drawing/2014/main" id="{CEE51D8C-E01D-4285-A7F7-DB0F79A9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746" y="3737808"/>
            <a:ext cx="2521958" cy="151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335694" y="3957205"/>
            <a:ext cx="767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ISSB – Consulta sobre agenda de prioridades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65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295ABDB5-EB3F-F745-889B-7BAE4A36C203}"/>
              </a:ext>
            </a:extLst>
          </p:cNvPr>
          <p:cNvSpPr txBox="1">
            <a:spLocks/>
          </p:cNvSpPr>
          <p:nvPr/>
        </p:nvSpPr>
        <p:spPr>
          <a:xfrm>
            <a:off x="756443" y="255734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Consulta sobre a agenda de prioridades do ISSB</a:t>
            </a:r>
          </a:p>
          <a:p>
            <a:pPr>
              <a:lnSpc>
                <a:spcPct val="100000"/>
              </a:lnSpc>
            </a:pPr>
            <a:r>
              <a:rPr lang="pt-BR" sz="2800" b="1" i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(Consultation on Agenda Priorities)</a:t>
            </a:r>
          </a:p>
        </p:txBody>
      </p:sp>
      <p:sp>
        <p:nvSpPr>
          <p:cNvPr id="31" name="Retângulo 5">
            <a:extLst>
              <a:ext uri="{FF2B5EF4-FFF2-40B4-BE49-F238E27FC236}">
                <a16:creationId xmlns:a16="http://schemas.microsoft.com/office/drawing/2014/main" id="{6C7ACF7D-7669-664D-8A40-BCDB6CA7F0F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806E96-DA8A-C949-BE32-E5ACDC90B517}"/>
              </a:ext>
            </a:extLst>
          </p:cNvPr>
          <p:cNvSpPr txBox="1"/>
          <p:nvPr/>
        </p:nvSpPr>
        <p:spPr>
          <a:xfrm>
            <a:off x="9799504" y="2567226"/>
            <a:ext cx="125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04.</a:t>
            </a:r>
          </a:p>
        </p:txBody>
      </p:sp>
      <p:sp>
        <p:nvSpPr>
          <p:cNvPr id="3" name="Retângulo 9">
            <a:extLst>
              <a:ext uri="{FF2B5EF4-FFF2-40B4-BE49-F238E27FC236}">
                <a16:creationId xmlns:a16="http://schemas.microsoft.com/office/drawing/2014/main" id="{C6D51E0A-66B4-BF13-C7AD-48ADB477C04B}"/>
              </a:ext>
            </a:extLst>
          </p:cNvPr>
          <p:cNvSpPr/>
          <p:nvPr/>
        </p:nvSpPr>
        <p:spPr>
          <a:xfrm>
            <a:off x="839684" y="1378425"/>
            <a:ext cx="10581351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Lançada em maio de 23 e aberta para os comentários públicos até 01.09.2023 (análise entre setembro de 23 a março de 24)</a:t>
            </a:r>
            <a:endParaRPr lang="pt-BR" sz="1600" dirty="0">
              <a:solidFill>
                <a:srgbClr val="682D86"/>
              </a:solidFill>
              <a:latin typeface="Montserrat" panose="0000050000000000000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Definirá o plano de trabalho do ISSB para os próximos 2 anos (a partir de 2024)	</a:t>
            </a:r>
            <a:endParaRPr lang="pt-BR" sz="1600" dirty="0">
              <a:solidFill>
                <a:srgbClr val="682D86"/>
              </a:solidFill>
              <a:latin typeface="Montserrat" panose="0000050000000000000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Proposição de 04 tópicos a serem abordados no plano de trabalho (I – Biodiversidade, Ecossistemas e Serviços ecossistêmicos; II – Capital Humano; III – Direitos Humanos; IV – Integração de reports)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Todos os comentários a serem capturados serão disponibilizados e tornados públicos. Desafio: comentários de várias partes do globo com particularidades geográficas. S1 e S2 +1.700 comentários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Proposição de melhorias e internacionalização do SASB (conexões com IFRS S1 – materialidade e IFRS S2 – indicadores específicos de indústrias)	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Possibilita a inclusão de outros tópicos além dos 04 propostos (desde que embasados por argumentos sólidos para sua inclusão) – limitação de </a:t>
            </a:r>
            <a:r>
              <a:rPr lang="pt-BR" sz="1600" b="0" i="1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taskforce</a:t>
            </a:r>
            <a:r>
              <a:rPr lang="pt-BR" sz="1600" b="0" i="0" u="none" strike="noStrike" cap="none" dirty="0">
                <a:solidFill>
                  <a:srgbClr val="682D86"/>
                </a:solidFill>
                <a:latin typeface="Montserrat" panose="00000500000000000000"/>
                <a:ea typeface="Arial"/>
                <a:cs typeface="Arial"/>
                <a:sym typeface="Arial"/>
              </a:rPr>
              <a:t> </a:t>
            </a:r>
            <a:endParaRPr lang="pt-BR" sz="1600" dirty="0">
              <a:solidFill>
                <a:srgbClr val="682D86"/>
              </a:solidFill>
              <a:latin typeface="Montserrat" panose="0000050000000000000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682D86"/>
              </a:solidFill>
              <a:latin typeface="Montserrat" panose="0000050000000000000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682D86"/>
              </a:solidFill>
              <a:latin typeface="Montserrat" panose="0000050000000000000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682D86"/>
              </a:solidFill>
              <a:latin typeface="Montserrat" panose="0000050000000000000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10481-C724-46DF-8B44-2FB9BA691407}"/>
              </a:ext>
            </a:extLst>
          </p:cNvPr>
          <p:cNvSpPr>
            <a:spLocks noChangeAspect="1"/>
          </p:cNvSpPr>
          <p:nvPr/>
        </p:nvSpPr>
        <p:spPr>
          <a:xfrm>
            <a:off x="770965" y="1604343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9049B9-F812-9915-0275-75313CB97ED1}"/>
              </a:ext>
            </a:extLst>
          </p:cNvPr>
          <p:cNvSpPr>
            <a:spLocks noChangeAspect="1"/>
          </p:cNvSpPr>
          <p:nvPr/>
        </p:nvSpPr>
        <p:spPr>
          <a:xfrm>
            <a:off x="781254" y="2057602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1CB50F-EAB8-CF4D-6CAD-A05F06F4FCDA}"/>
              </a:ext>
            </a:extLst>
          </p:cNvPr>
          <p:cNvSpPr>
            <a:spLocks noChangeAspect="1"/>
          </p:cNvSpPr>
          <p:nvPr/>
        </p:nvSpPr>
        <p:spPr>
          <a:xfrm>
            <a:off x="781254" y="256722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C6F247-B00E-8FDD-B69F-64323999699B}"/>
              </a:ext>
            </a:extLst>
          </p:cNvPr>
          <p:cNvSpPr>
            <a:spLocks noChangeAspect="1"/>
          </p:cNvSpPr>
          <p:nvPr/>
        </p:nvSpPr>
        <p:spPr>
          <a:xfrm>
            <a:off x="781960" y="3558649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885C75-F1B6-5A83-BBBA-5F3C678662F1}"/>
              </a:ext>
            </a:extLst>
          </p:cNvPr>
          <p:cNvSpPr>
            <a:spLocks noChangeAspect="1"/>
          </p:cNvSpPr>
          <p:nvPr/>
        </p:nvSpPr>
        <p:spPr>
          <a:xfrm>
            <a:off x="781254" y="4550072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132711-C632-355A-D921-656918C1B496}"/>
              </a:ext>
            </a:extLst>
          </p:cNvPr>
          <p:cNvSpPr>
            <a:spLocks noChangeAspect="1"/>
          </p:cNvSpPr>
          <p:nvPr/>
        </p:nvSpPr>
        <p:spPr>
          <a:xfrm>
            <a:off x="785896" y="547600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335694" y="3957205"/>
            <a:ext cx="767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Processo de definição das prioridades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138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70EA32-B391-49D0-8BE2-F860D00D7A08}"/>
</file>

<file path=customXml/itemProps2.xml><?xml version="1.0" encoding="utf-8"?>
<ds:datastoreItem xmlns:ds="http://schemas.openxmlformats.org/officeDocument/2006/customXml" ds:itemID="{B89FF94D-7F97-4904-AB87-F0CC7001B8EE}"/>
</file>

<file path=customXml/itemProps3.xml><?xml version="1.0" encoding="utf-8"?>
<ds:datastoreItem xmlns:ds="http://schemas.openxmlformats.org/officeDocument/2006/customXml" ds:itemID="{BB9BE3AE-D909-43DA-BFB0-F0B42A68B1E5}"/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1117</Words>
  <Application>Microsoft Office PowerPoint</Application>
  <PresentationFormat>Widescreen</PresentationFormat>
  <Paragraphs>120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Montserrat</vt:lpstr>
      <vt:lpstr>Montserrat Black</vt:lpstr>
      <vt:lpstr>Montserrat ExtraBold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Introdução ao ISSB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Soares, Sebastian Y</cp:lastModifiedBy>
  <cp:revision>120</cp:revision>
  <dcterms:created xsi:type="dcterms:W3CDTF">2021-03-16T00:15:57Z</dcterms:created>
  <dcterms:modified xsi:type="dcterms:W3CDTF">2023-08-28T12:58:42Z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0x0101004A535A664ED9064395B62D91E881DB1D</vt:lpwstr>
  </property>
</Properties>
</file>