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0" r:id="rId2"/>
    <p:sldId id="311" r:id="rId3"/>
    <p:sldId id="320" r:id="rId4"/>
    <p:sldId id="3328" r:id="rId5"/>
    <p:sldId id="621" r:id="rId6"/>
    <p:sldId id="272" r:id="rId7"/>
    <p:sldId id="279" r:id="rId8"/>
    <p:sldId id="312" r:id="rId9"/>
    <p:sldId id="280" r:id="rId10"/>
    <p:sldId id="269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B7E94863-D063-4288-997B-288F31EAE467}">
          <p14:sldIdLst>
            <p14:sldId id="310"/>
            <p14:sldId id="311"/>
            <p14:sldId id="320"/>
            <p14:sldId id="3328"/>
            <p14:sldId id="621"/>
            <p14:sldId id="272"/>
            <p14:sldId id="279"/>
            <p14:sldId id="312"/>
            <p14:sldId id="280"/>
            <p14:sldId id="269"/>
          </p14:sldIdLst>
        </p14:section>
        <p14:section name="Gráficos e Tabelas" id="{E2B22DD2-7824-47FF-B09B-0A4F0DDA0D62}">
          <p14:sldIdLst/>
        </p14:section>
        <p14:section name="Ícones" id="{B041362B-559D-4541-8259-4F20905AAD82}">
          <p14:sldIdLst/>
        </p14:section>
        <p14:section name="Logos" id="{03D3428E-50D6-AF4A-8AD7-0CC8A354D22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C83"/>
    <a:srgbClr val="5C3183"/>
    <a:srgbClr val="F9ED93"/>
    <a:srgbClr val="F9C032"/>
    <a:srgbClr val="CA2C83"/>
    <a:srgbClr val="004B1C"/>
    <a:srgbClr val="003300"/>
    <a:srgbClr val="336600"/>
    <a:srgbClr val="FECC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0" autoAdjust="0"/>
    <p:restoredTop sz="92976" autoAdjust="0"/>
  </p:normalViewPr>
  <p:slideViewPr>
    <p:cSldViewPr snapToGrid="0">
      <p:cViewPr varScale="1">
        <p:scale>
          <a:sx n="77" d="100"/>
          <a:sy n="77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FD65B-D6FE-2A48-AD02-6F74C500062A}" type="doc">
      <dgm:prSet loTypeId="urn:microsoft.com/office/officeart/2005/8/layout/hProcess9" loCatId="" qsTypeId="urn:microsoft.com/office/officeart/2005/8/quickstyle/3d2" qsCatId="3D" csTypeId="urn:microsoft.com/office/officeart/2005/8/colors/colorful3" csCatId="colorful" phldr="1"/>
      <dgm:spPr/>
    </dgm:pt>
    <dgm:pt modelId="{FFEC1619-5C6A-DD40-8F24-7F36DED7BA47}">
      <dgm:prSet phldrT="[Text]" custT="1"/>
      <dgm:spPr>
        <a:solidFill>
          <a:srgbClr val="63B32E"/>
        </a:solidFill>
      </dgm:spPr>
      <dgm:t>
        <a:bodyPr/>
        <a:lstStyle/>
        <a:p>
          <a:r>
            <a:rPr lang="en-US" sz="1200" b="1" dirty="0"/>
            <a:t>CBPS – </a:t>
          </a:r>
          <a:r>
            <a:rPr lang="en-US" sz="1200" b="1" dirty="0" err="1"/>
            <a:t>Traduz</a:t>
          </a:r>
          <a:r>
            <a:rPr lang="en-US" sz="1200" b="1" dirty="0"/>
            <a:t> a </a:t>
          </a:r>
          <a:r>
            <a:rPr lang="en-US" sz="1200" b="1" dirty="0" err="1"/>
            <a:t>norma</a:t>
          </a:r>
          <a:r>
            <a:rPr lang="en-US" sz="1200" b="1" dirty="0"/>
            <a:t> </a:t>
          </a:r>
          <a:r>
            <a:rPr lang="en-US" sz="1200" b="1" dirty="0" err="1"/>
            <a:t>adaptando</a:t>
          </a:r>
          <a:r>
            <a:rPr lang="en-US" sz="1200" b="1" dirty="0"/>
            <a:t> </a:t>
          </a:r>
          <a:r>
            <a:rPr lang="en-US" sz="1200" b="1" dirty="0" err="1"/>
            <a:t>quando</a:t>
          </a:r>
          <a:r>
            <a:rPr lang="en-US" sz="1200" b="1" dirty="0"/>
            <a:t> </a:t>
          </a:r>
          <a:r>
            <a:rPr lang="en-US" sz="1200" b="1" dirty="0" err="1"/>
            <a:t>cabível</a:t>
          </a:r>
          <a:r>
            <a:rPr lang="en-US" sz="1200" b="1" dirty="0"/>
            <a:t>, </a:t>
          </a:r>
          <a:r>
            <a:rPr lang="en-US" sz="1200" b="1" dirty="0" err="1"/>
            <a:t>gerando</a:t>
          </a:r>
          <a:r>
            <a:rPr lang="en-US" sz="1200" b="1" dirty="0"/>
            <a:t> </a:t>
          </a:r>
          <a:r>
            <a:rPr lang="en-US" sz="1200" b="1" dirty="0" err="1"/>
            <a:t>uma</a:t>
          </a:r>
          <a:r>
            <a:rPr lang="en-US" sz="1200" b="1" dirty="0"/>
            <a:t> </a:t>
          </a:r>
          <a:r>
            <a:rPr lang="en-US" sz="1200" b="1" dirty="0" err="1"/>
            <a:t>minuta</a:t>
          </a:r>
          <a:r>
            <a:rPr lang="en-US" sz="1200" b="1" dirty="0"/>
            <a:t> de Pronunciamento CBPS</a:t>
          </a:r>
        </a:p>
      </dgm:t>
    </dgm:pt>
    <dgm:pt modelId="{55FCABC2-4043-CB49-8E7F-AD06CD7CEBBF}" type="parTrans" cxnId="{4F54DFD7-089A-DB48-A82E-6B48C26A0608}">
      <dgm:prSet/>
      <dgm:spPr/>
      <dgm:t>
        <a:bodyPr/>
        <a:lstStyle/>
        <a:p>
          <a:endParaRPr lang="en-US" sz="1050"/>
        </a:p>
      </dgm:t>
    </dgm:pt>
    <dgm:pt modelId="{37F4D4B9-926A-0E4F-B8D1-88847AAC9DA9}" type="sibTrans" cxnId="{4F54DFD7-089A-DB48-A82E-6B48C26A0608}">
      <dgm:prSet/>
      <dgm:spPr/>
      <dgm:t>
        <a:bodyPr/>
        <a:lstStyle/>
        <a:p>
          <a:endParaRPr lang="en-US" sz="1050"/>
        </a:p>
      </dgm:t>
    </dgm:pt>
    <dgm:pt modelId="{B224958B-1F64-A54D-B04D-A4B144C66B4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dirty="0" err="1"/>
            <a:t>Audiência</a:t>
          </a:r>
          <a:r>
            <a:rPr lang="en-US" sz="1200" b="1" dirty="0"/>
            <a:t> </a:t>
          </a:r>
          <a:r>
            <a:rPr lang="en-US" sz="1200" b="1" dirty="0" err="1"/>
            <a:t>Pública</a:t>
          </a:r>
          <a:r>
            <a:rPr lang="en-US" sz="1200" b="1" dirty="0"/>
            <a:t> da </a:t>
          </a:r>
          <a:r>
            <a:rPr lang="en-US" sz="1200" b="1" dirty="0" err="1"/>
            <a:t>Minuta</a:t>
          </a:r>
          <a:r>
            <a:rPr lang="en-US" sz="1200" b="1" dirty="0"/>
            <a:t> de </a:t>
          </a:r>
          <a:r>
            <a:rPr lang="en-US" sz="1200" b="1" dirty="0" err="1"/>
            <a:t>Pronunciamento</a:t>
          </a:r>
          <a:endParaRPr lang="en-US" sz="1200" b="1" dirty="0"/>
        </a:p>
      </dgm:t>
    </dgm:pt>
    <dgm:pt modelId="{CEB4FCE5-10EB-B94D-A72B-C7CBEC6E5CF7}" type="parTrans" cxnId="{4348821E-910B-044E-B5DF-DD53BD51F3DF}">
      <dgm:prSet/>
      <dgm:spPr/>
      <dgm:t>
        <a:bodyPr/>
        <a:lstStyle/>
        <a:p>
          <a:endParaRPr lang="en-US" sz="1050"/>
        </a:p>
      </dgm:t>
    </dgm:pt>
    <dgm:pt modelId="{F1344B6B-44CC-ED4F-8AD5-5950F5719EA4}" type="sibTrans" cxnId="{4348821E-910B-044E-B5DF-DD53BD51F3DF}">
      <dgm:prSet/>
      <dgm:spPr/>
      <dgm:t>
        <a:bodyPr/>
        <a:lstStyle/>
        <a:p>
          <a:endParaRPr lang="en-US" sz="1050"/>
        </a:p>
      </dgm:t>
    </dgm:pt>
    <dgm:pt modelId="{D3DC37D1-10BB-8D43-BFAA-9B924B84FD8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/>
            <a:t>Emissão</a:t>
          </a:r>
          <a:r>
            <a:rPr lang="en-US" sz="1400" b="1" dirty="0"/>
            <a:t> do CBPS</a:t>
          </a:r>
        </a:p>
      </dgm:t>
    </dgm:pt>
    <dgm:pt modelId="{C1C308E1-DCEF-2149-A561-67705A50A817}" type="parTrans" cxnId="{EF513413-B1D0-9747-B9F1-51357A40C4D9}">
      <dgm:prSet/>
      <dgm:spPr/>
      <dgm:t>
        <a:bodyPr/>
        <a:lstStyle/>
        <a:p>
          <a:endParaRPr lang="en-US" sz="1050"/>
        </a:p>
      </dgm:t>
    </dgm:pt>
    <dgm:pt modelId="{B87AF06C-4D91-6848-81A3-EB5736A22EFA}" type="sibTrans" cxnId="{EF513413-B1D0-9747-B9F1-51357A40C4D9}">
      <dgm:prSet/>
      <dgm:spPr/>
      <dgm:t>
        <a:bodyPr/>
        <a:lstStyle/>
        <a:p>
          <a:endParaRPr lang="en-US" sz="1050"/>
        </a:p>
      </dgm:t>
    </dgm:pt>
    <dgm:pt modelId="{56267C24-B481-5041-B4E4-519D32AF2A5C}">
      <dgm:prSet phldrT="[Text]" custT="1"/>
      <dgm:spPr>
        <a:solidFill>
          <a:srgbClr val="63B32E"/>
        </a:solidFill>
      </dgm:spPr>
      <dgm:t>
        <a:bodyPr/>
        <a:lstStyle/>
        <a:p>
          <a:r>
            <a:rPr lang="en-US" sz="1400" b="1" dirty="0" err="1"/>
            <a:t>Recepção</a:t>
          </a:r>
          <a:r>
            <a:rPr lang="en-US" sz="1400" b="1" dirty="0"/>
            <a:t> do CBPS pelo CFC e </a:t>
          </a:r>
          <a:r>
            <a:rPr lang="en-US" sz="1400" b="1" dirty="0" err="1"/>
            <a:t>pelos</a:t>
          </a:r>
          <a:r>
            <a:rPr lang="en-US" sz="1400" b="1" dirty="0"/>
            <a:t> </a:t>
          </a:r>
          <a:r>
            <a:rPr lang="en-US" sz="1400" b="1" dirty="0" err="1"/>
            <a:t>órgãos</a:t>
          </a:r>
          <a:r>
            <a:rPr lang="en-US" sz="1400" b="1" dirty="0"/>
            <a:t> </a:t>
          </a:r>
          <a:r>
            <a:rPr lang="en-US" sz="1400" b="1" dirty="0" err="1"/>
            <a:t>reguladores</a:t>
          </a:r>
          <a:r>
            <a:rPr lang="en-US" sz="1400" b="1" dirty="0"/>
            <a:t> </a:t>
          </a:r>
          <a:r>
            <a:rPr lang="en-US" sz="1400" b="1" dirty="0" err="1"/>
            <a:t>competentes</a:t>
          </a:r>
          <a:r>
            <a:rPr lang="en-US" sz="1400" b="1" dirty="0"/>
            <a:t> </a:t>
          </a:r>
        </a:p>
      </dgm:t>
    </dgm:pt>
    <dgm:pt modelId="{63D892F3-9D89-364F-BA22-3756585AB9D4}" type="parTrans" cxnId="{B635E2F0-DB90-AC4A-AC5A-2BBEB3A113FC}">
      <dgm:prSet/>
      <dgm:spPr/>
      <dgm:t>
        <a:bodyPr/>
        <a:lstStyle/>
        <a:p>
          <a:endParaRPr lang="en-US" sz="1050"/>
        </a:p>
      </dgm:t>
    </dgm:pt>
    <dgm:pt modelId="{B69CA94D-D16C-ED48-A93A-57E9B56FEDFA}" type="sibTrans" cxnId="{B635E2F0-DB90-AC4A-AC5A-2BBEB3A113FC}">
      <dgm:prSet/>
      <dgm:spPr/>
      <dgm:t>
        <a:bodyPr/>
        <a:lstStyle/>
        <a:p>
          <a:endParaRPr lang="en-US" sz="1050"/>
        </a:p>
      </dgm:t>
    </dgm:pt>
    <dgm:pt modelId="{A89F6D8C-828F-6948-9E9F-EA4F3E53169F}" type="pres">
      <dgm:prSet presAssocID="{CABFD65B-D6FE-2A48-AD02-6F74C500062A}" presName="CompostProcess" presStyleCnt="0">
        <dgm:presLayoutVars>
          <dgm:dir/>
          <dgm:resizeHandles val="exact"/>
        </dgm:presLayoutVars>
      </dgm:prSet>
      <dgm:spPr/>
    </dgm:pt>
    <dgm:pt modelId="{9E7A210E-6504-8346-8BE2-8837BB9BC334}" type="pres">
      <dgm:prSet presAssocID="{CABFD65B-D6FE-2A48-AD02-6F74C500062A}" presName="arrow" presStyleLbl="bgShp" presStyleIdx="0" presStyleCnt="1"/>
      <dgm:spPr>
        <a:solidFill>
          <a:schemeClr val="accent5">
            <a:lumMod val="20000"/>
            <a:lumOff val="80000"/>
          </a:schemeClr>
        </a:solidFill>
      </dgm:spPr>
    </dgm:pt>
    <dgm:pt modelId="{EF450C32-3BC0-4742-9051-8B9BF80E114C}" type="pres">
      <dgm:prSet presAssocID="{CABFD65B-D6FE-2A48-AD02-6F74C500062A}" presName="linearProcess" presStyleCnt="0"/>
      <dgm:spPr/>
    </dgm:pt>
    <dgm:pt modelId="{01995681-BB07-3F45-B968-E536809A9C9F}" type="pres">
      <dgm:prSet presAssocID="{FFEC1619-5C6A-DD40-8F24-7F36DED7BA47}" presName="textNode" presStyleLbl="node1" presStyleIdx="0" presStyleCnt="4">
        <dgm:presLayoutVars>
          <dgm:bulletEnabled val="1"/>
        </dgm:presLayoutVars>
      </dgm:prSet>
      <dgm:spPr/>
    </dgm:pt>
    <dgm:pt modelId="{7099E69A-33A3-7142-A701-4758C95FCFF1}" type="pres">
      <dgm:prSet presAssocID="{37F4D4B9-926A-0E4F-B8D1-88847AAC9DA9}" presName="sibTrans" presStyleCnt="0"/>
      <dgm:spPr/>
    </dgm:pt>
    <dgm:pt modelId="{2F91AAA3-B0A8-5C49-8760-20BA91765763}" type="pres">
      <dgm:prSet presAssocID="{B224958B-1F64-A54D-B04D-A4B144C66B4B}" presName="textNode" presStyleLbl="node1" presStyleIdx="1" presStyleCnt="4">
        <dgm:presLayoutVars>
          <dgm:bulletEnabled val="1"/>
        </dgm:presLayoutVars>
      </dgm:prSet>
      <dgm:spPr/>
    </dgm:pt>
    <dgm:pt modelId="{EA0E6715-3D75-BE42-94B0-FA0FF05DA7FD}" type="pres">
      <dgm:prSet presAssocID="{F1344B6B-44CC-ED4F-8AD5-5950F5719EA4}" presName="sibTrans" presStyleCnt="0"/>
      <dgm:spPr/>
    </dgm:pt>
    <dgm:pt modelId="{18608B19-16C8-C548-900E-7F93999C95F7}" type="pres">
      <dgm:prSet presAssocID="{D3DC37D1-10BB-8D43-BFAA-9B924B84FD81}" presName="textNode" presStyleLbl="node1" presStyleIdx="2" presStyleCnt="4">
        <dgm:presLayoutVars>
          <dgm:bulletEnabled val="1"/>
        </dgm:presLayoutVars>
      </dgm:prSet>
      <dgm:spPr/>
    </dgm:pt>
    <dgm:pt modelId="{CFE4E1E1-6396-4841-88D3-B9271C81BB5F}" type="pres">
      <dgm:prSet presAssocID="{B87AF06C-4D91-6848-81A3-EB5736A22EFA}" presName="sibTrans" presStyleCnt="0"/>
      <dgm:spPr/>
    </dgm:pt>
    <dgm:pt modelId="{48FCD707-1C6A-AA47-BC36-8996F0FAED74}" type="pres">
      <dgm:prSet presAssocID="{56267C24-B481-5041-B4E4-519D32AF2A5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F513413-B1D0-9747-B9F1-51357A40C4D9}" srcId="{CABFD65B-D6FE-2A48-AD02-6F74C500062A}" destId="{D3DC37D1-10BB-8D43-BFAA-9B924B84FD81}" srcOrd="2" destOrd="0" parTransId="{C1C308E1-DCEF-2149-A561-67705A50A817}" sibTransId="{B87AF06C-4D91-6848-81A3-EB5736A22EFA}"/>
    <dgm:cxn modelId="{4348821E-910B-044E-B5DF-DD53BD51F3DF}" srcId="{CABFD65B-D6FE-2A48-AD02-6F74C500062A}" destId="{B224958B-1F64-A54D-B04D-A4B144C66B4B}" srcOrd="1" destOrd="0" parTransId="{CEB4FCE5-10EB-B94D-A72B-C7CBEC6E5CF7}" sibTransId="{F1344B6B-44CC-ED4F-8AD5-5950F5719EA4}"/>
    <dgm:cxn modelId="{33405176-672A-4202-ADAA-CF807C0936AE}" type="presOf" srcId="{D3DC37D1-10BB-8D43-BFAA-9B924B84FD81}" destId="{18608B19-16C8-C548-900E-7F93999C95F7}" srcOrd="0" destOrd="0" presId="urn:microsoft.com/office/officeart/2005/8/layout/hProcess9"/>
    <dgm:cxn modelId="{3BFC5E92-D72B-4E5C-9375-097EC2EE7AFD}" type="presOf" srcId="{B224958B-1F64-A54D-B04D-A4B144C66B4B}" destId="{2F91AAA3-B0A8-5C49-8760-20BA91765763}" srcOrd="0" destOrd="0" presId="urn:microsoft.com/office/officeart/2005/8/layout/hProcess9"/>
    <dgm:cxn modelId="{BD95DFAC-3845-4F3D-B143-3393D9B4FC53}" type="presOf" srcId="{56267C24-B481-5041-B4E4-519D32AF2A5C}" destId="{48FCD707-1C6A-AA47-BC36-8996F0FAED74}" srcOrd="0" destOrd="0" presId="urn:microsoft.com/office/officeart/2005/8/layout/hProcess9"/>
    <dgm:cxn modelId="{6E9F77B7-F6CC-48D8-905C-11B9E90DB48A}" type="presOf" srcId="{CABFD65B-D6FE-2A48-AD02-6F74C500062A}" destId="{A89F6D8C-828F-6948-9E9F-EA4F3E53169F}" srcOrd="0" destOrd="0" presId="urn:microsoft.com/office/officeart/2005/8/layout/hProcess9"/>
    <dgm:cxn modelId="{CA8DB6C2-9233-4CF5-8422-452C3F43219C}" type="presOf" srcId="{FFEC1619-5C6A-DD40-8F24-7F36DED7BA47}" destId="{01995681-BB07-3F45-B968-E536809A9C9F}" srcOrd="0" destOrd="0" presId="urn:microsoft.com/office/officeart/2005/8/layout/hProcess9"/>
    <dgm:cxn modelId="{4F54DFD7-089A-DB48-A82E-6B48C26A0608}" srcId="{CABFD65B-D6FE-2A48-AD02-6F74C500062A}" destId="{FFEC1619-5C6A-DD40-8F24-7F36DED7BA47}" srcOrd="0" destOrd="0" parTransId="{55FCABC2-4043-CB49-8E7F-AD06CD7CEBBF}" sibTransId="{37F4D4B9-926A-0E4F-B8D1-88847AAC9DA9}"/>
    <dgm:cxn modelId="{B635E2F0-DB90-AC4A-AC5A-2BBEB3A113FC}" srcId="{CABFD65B-D6FE-2A48-AD02-6F74C500062A}" destId="{56267C24-B481-5041-B4E4-519D32AF2A5C}" srcOrd="3" destOrd="0" parTransId="{63D892F3-9D89-364F-BA22-3756585AB9D4}" sibTransId="{B69CA94D-D16C-ED48-A93A-57E9B56FEDFA}"/>
    <dgm:cxn modelId="{041E4507-5021-4EC6-A8E9-7C8AA0592A5B}" type="presParOf" srcId="{A89F6D8C-828F-6948-9E9F-EA4F3E53169F}" destId="{9E7A210E-6504-8346-8BE2-8837BB9BC334}" srcOrd="0" destOrd="0" presId="urn:microsoft.com/office/officeart/2005/8/layout/hProcess9"/>
    <dgm:cxn modelId="{2C6559CC-DB32-4796-9D4E-E645034B803C}" type="presParOf" srcId="{A89F6D8C-828F-6948-9E9F-EA4F3E53169F}" destId="{EF450C32-3BC0-4742-9051-8B9BF80E114C}" srcOrd="1" destOrd="0" presId="urn:microsoft.com/office/officeart/2005/8/layout/hProcess9"/>
    <dgm:cxn modelId="{5E11CB25-54E2-4124-8704-C863A60B0460}" type="presParOf" srcId="{EF450C32-3BC0-4742-9051-8B9BF80E114C}" destId="{01995681-BB07-3F45-B968-E536809A9C9F}" srcOrd="0" destOrd="0" presId="urn:microsoft.com/office/officeart/2005/8/layout/hProcess9"/>
    <dgm:cxn modelId="{47C3B543-9481-4FEB-99A2-2D3E258195C7}" type="presParOf" srcId="{EF450C32-3BC0-4742-9051-8B9BF80E114C}" destId="{7099E69A-33A3-7142-A701-4758C95FCFF1}" srcOrd="1" destOrd="0" presId="urn:microsoft.com/office/officeart/2005/8/layout/hProcess9"/>
    <dgm:cxn modelId="{8E0EB9DD-1DCF-4706-AF96-26C5BDDEFAAF}" type="presParOf" srcId="{EF450C32-3BC0-4742-9051-8B9BF80E114C}" destId="{2F91AAA3-B0A8-5C49-8760-20BA91765763}" srcOrd="2" destOrd="0" presId="urn:microsoft.com/office/officeart/2005/8/layout/hProcess9"/>
    <dgm:cxn modelId="{B78EF98C-B058-44DD-A289-8972255B2215}" type="presParOf" srcId="{EF450C32-3BC0-4742-9051-8B9BF80E114C}" destId="{EA0E6715-3D75-BE42-94B0-FA0FF05DA7FD}" srcOrd="3" destOrd="0" presId="urn:microsoft.com/office/officeart/2005/8/layout/hProcess9"/>
    <dgm:cxn modelId="{8BEB80CE-E027-4671-80B9-8546CA1916E4}" type="presParOf" srcId="{EF450C32-3BC0-4742-9051-8B9BF80E114C}" destId="{18608B19-16C8-C548-900E-7F93999C95F7}" srcOrd="4" destOrd="0" presId="urn:microsoft.com/office/officeart/2005/8/layout/hProcess9"/>
    <dgm:cxn modelId="{3B3CB048-BE99-40CC-8F4F-3FE1B08441F0}" type="presParOf" srcId="{EF450C32-3BC0-4742-9051-8B9BF80E114C}" destId="{CFE4E1E1-6396-4841-88D3-B9271C81BB5F}" srcOrd="5" destOrd="0" presId="urn:microsoft.com/office/officeart/2005/8/layout/hProcess9"/>
    <dgm:cxn modelId="{07499D30-5383-4E65-8CE3-0480B400B29E}" type="presParOf" srcId="{EF450C32-3BC0-4742-9051-8B9BF80E114C}" destId="{48FCD707-1C6A-AA47-BC36-8996F0FAED74}" srcOrd="6" destOrd="0" presId="urn:microsoft.com/office/officeart/2005/8/layout/hProcess9"/>
  </dgm:cxnLst>
  <dgm:bg>
    <a:solidFill>
      <a:schemeClr val="bg1">
        <a:lumMod val="95000"/>
      </a:schemeClr>
    </a:solidFill>
  </dgm:bg>
  <dgm:whole>
    <a:ln>
      <a:solidFill>
        <a:srgbClr val="0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A210E-6504-8346-8BE2-8837BB9BC334}">
      <dsp:nvSpPr>
        <dsp:cNvPr id="0" name=""/>
        <dsp:cNvSpPr/>
      </dsp:nvSpPr>
      <dsp:spPr>
        <a:xfrm>
          <a:off x="637270" y="0"/>
          <a:ext cx="7222402" cy="3483978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1995681-BB07-3F45-B968-E536809A9C9F}">
      <dsp:nvSpPr>
        <dsp:cNvPr id="0" name=""/>
        <dsp:cNvSpPr/>
      </dsp:nvSpPr>
      <dsp:spPr>
        <a:xfrm>
          <a:off x="2904" y="1045193"/>
          <a:ext cx="1886919" cy="1393591"/>
        </a:xfrm>
        <a:prstGeom prst="roundRect">
          <a:avLst/>
        </a:prstGeom>
        <a:solidFill>
          <a:srgbClr val="63B32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CBPS – </a:t>
          </a:r>
          <a:r>
            <a:rPr lang="en-US" sz="1200" b="1" kern="1200" dirty="0" err="1"/>
            <a:t>Traduz</a:t>
          </a:r>
          <a:r>
            <a:rPr lang="en-US" sz="1200" b="1" kern="1200" dirty="0"/>
            <a:t> a </a:t>
          </a:r>
          <a:r>
            <a:rPr lang="en-US" sz="1200" b="1" kern="1200" dirty="0" err="1"/>
            <a:t>norma</a:t>
          </a:r>
          <a:r>
            <a:rPr lang="en-US" sz="1200" b="1" kern="1200" dirty="0"/>
            <a:t> </a:t>
          </a:r>
          <a:r>
            <a:rPr lang="en-US" sz="1200" b="1" kern="1200" dirty="0" err="1"/>
            <a:t>adaptando</a:t>
          </a:r>
          <a:r>
            <a:rPr lang="en-US" sz="1200" b="1" kern="1200" dirty="0"/>
            <a:t> </a:t>
          </a:r>
          <a:r>
            <a:rPr lang="en-US" sz="1200" b="1" kern="1200" dirty="0" err="1"/>
            <a:t>quando</a:t>
          </a:r>
          <a:r>
            <a:rPr lang="en-US" sz="1200" b="1" kern="1200" dirty="0"/>
            <a:t> </a:t>
          </a:r>
          <a:r>
            <a:rPr lang="en-US" sz="1200" b="1" kern="1200" dirty="0" err="1"/>
            <a:t>cabível</a:t>
          </a:r>
          <a:r>
            <a:rPr lang="en-US" sz="1200" b="1" kern="1200" dirty="0"/>
            <a:t>, </a:t>
          </a:r>
          <a:r>
            <a:rPr lang="en-US" sz="1200" b="1" kern="1200" dirty="0" err="1"/>
            <a:t>gerando</a:t>
          </a:r>
          <a:r>
            <a:rPr lang="en-US" sz="1200" b="1" kern="1200" dirty="0"/>
            <a:t> </a:t>
          </a:r>
          <a:r>
            <a:rPr lang="en-US" sz="1200" b="1" kern="1200" dirty="0" err="1"/>
            <a:t>uma</a:t>
          </a:r>
          <a:r>
            <a:rPr lang="en-US" sz="1200" b="1" kern="1200" dirty="0"/>
            <a:t> </a:t>
          </a:r>
          <a:r>
            <a:rPr lang="en-US" sz="1200" b="1" kern="1200" dirty="0" err="1"/>
            <a:t>minuta</a:t>
          </a:r>
          <a:r>
            <a:rPr lang="en-US" sz="1200" b="1" kern="1200" dirty="0"/>
            <a:t> de Pronunciamento CBPS</a:t>
          </a:r>
        </a:p>
      </dsp:txBody>
      <dsp:txXfrm>
        <a:off x="70934" y="1113223"/>
        <a:ext cx="1750859" cy="1257531"/>
      </dsp:txXfrm>
    </dsp:sp>
    <dsp:sp modelId="{2F91AAA3-B0A8-5C49-8760-20BA91765763}">
      <dsp:nvSpPr>
        <dsp:cNvPr id="0" name=""/>
        <dsp:cNvSpPr/>
      </dsp:nvSpPr>
      <dsp:spPr>
        <a:xfrm>
          <a:off x="2204309" y="1045193"/>
          <a:ext cx="1886919" cy="1393591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Audiência</a:t>
          </a:r>
          <a:r>
            <a:rPr lang="en-US" sz="1200" b="1" kern="1200" dirty="0"/>
            <a:t> </a:t>
          </a:r>
          <a:r>
            <a:rPr lang="en-US" sz="1200" b="1" kern="1200" dirty="0" err="1"/>
            <a:t>Pública</a:t>
          </a:r>
          <a:r>
            <a:rPr lang="en-US" sz="1200" b="1" kern="1200" dirty="0"/>
            <a:t> da </a:t>
          </a:r>
          <a:r>
            <a:rPr lang="en-US" sz="1200" b="1" kern="1200" dirty="0" err="1"/>
            <a:t>Minuta</a:t>
          </a:r>
          <a:r>
            <a:rPr lang="en-US" sz="1200" b="1" kern="1200" dirty="0"/>
            <a:t> de </a:t>
          </a:r>
          <a:r>
            <a:rPr lang="en-US" sz="1200" b="1" kern="1200" dirty="0" err="1"/>
            <a:t>Pronunciamento</a:t>
          </a:r>
          <a:endParaRPr lang="en-US" sz="1200" b="1" kern="1200" dirty="0"/>
        </a:p>
      </dsp:txBody>
      <dsp:txXfrm>
        <a:off x="2272339" y="1113223"/>
        <a:ext cx="1750859" cy="1257531"/>
      </dsp:txXfrm>
    </dsp:sp>
    <dsp:sp modelId="{18608B19-16C8-C548-900E-7F93999C95F7}">
      <dsp:nvSpPr>
        <dsp:cNvPr id="0" name=""/>
        <dsp:cNvSpPr/>
      </dsp:nvSpPr>
      <dsp:spPr>
        <a:xfrm>
          <a:off x="4405715" y="1045193"/>
          <a:ext cx="1886919" cy="1393591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Emissão</a:t>
          </a:r>
          <a:r>
            <a:rPr lang="en-US" sz="1400" b="1" kern="1200" dirty="0"/>
            <a:t> do CBPS</a:t>
          </a:r>
        </a:p>
      </dsp:txBody>
      <dsp:txXfrm>
        <a:off x="4473745" y="1113223"/>
        <a:ext cx="1750859" cy="1257531"/>
      </dsp:txXfrm>
    </dsp:sp>
    <dsp:sp modelId="{48FCD707-1C6A-AA47-BC36-8996F0FAED74}">
      <dsp:nvSpPr>
        <dsp:cNvPr id="0" name=""/>
        <dsp:cNvSpPr/>
      </dsp:nvSpPr>
      <dsp:spPr>
        <a:xfrm>
          <a:off x="6607120" y="1045193"/>
          <a:ext cx="1886919" cy="1393591"/>
        </a:xfrm>
        <a:prstGeom prst="roundRect">
          <a:avLst/>
        </a:prstGeom>
        <a:solidFill>
          <a:srgbClr val="63B32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Recepção</a:t>
          </a:r>
          <a:r>
            <a:rPr lang="en-US" sz="1400" b="1" kern="1200" dirty="0"/>
            <a:t> do CBPS pelo CFC e </a:t>
          </a:r>
          <a:r>
            <a:rPr lang="en-US" sz="1400" b="1" kern="1200" dirty="0" err="1"/>
            <a:t>pelos</a:t>
          </a:r>
          <a:r>
            <a:rPr lang="en-US" sz="1400" b="1" kern="1200" dirty="0"/>
            <a:t> </a:t>
          </a:r>
          <a:r>
            <a:rPr lang="en-US" sz="1400" b="1" kern="1200" dirty="0" err="1"/>
            <a:t>órgãos</a:t>
          </a:r>
          <a:r>
            <a:rPr lang="en-US" sz="1400" b="1" kern="1200" dirty="0"/>
            <a:t> </a:t>
          </a:r>
          <a:r>
            <a:rPr lang="en-US" sz="1400" b="1" kern="1200" dirty="0" err="1"/>
            <a:t>reguladores</a:t>
          </a:r>
          <a:r>
            <a:rPr lang="en-US" sz="1400" b="1" kern="1200" dirty="0"/>
            <a:t> </a:t>
          </a:r>
          <a:r>
            <a:rPr lang="en-US" sz="1400" b="1" kern="1200" dirty="0" err="1"/>
            <a:t>competentes</a:t>
          </a:r>
          <a:r>
            <a:rPr lang="en-US" sz="1400" b="1" kern="1200" dirty="0"/>
            <a:t> </a:t>
          </a:r>
        </a:p>
      </dsp:txBody>
      <dsp:txXfrm>
        <a:off x="6675150" y="1113223"/>
        <a:ext cx="1750859" cy="1257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2BB9-B2F7-463C-BAB6-7FCAB888A5EF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C9CAD-5C12-401A-AB8B-0AFB1DA75F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C9CAD-5C12-401A-AB8B-0AFB1DA75F4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0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62F94B-A754-054B-B9C9-AC53688FF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6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5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4B3372-5514-4D28-8BC7-67DF91648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t="18450" r="10350" b="1845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5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0"/>
          <p:cNvSpPr txBox="1">
            <a:spLocks noGrp="1"/>
          </p:cNvSpPr>
          <p:nvPr>
            <p:ph type="body" idx="1"/>
          </p:nvPr>
        </p:nvSpPr>
        <p:spPr>
          <a:xfrm>
            <a:off x="203133" y="1181380"/>
            <a:ext cx="11798367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10"/>
          <p:cNvSpPr txBox="1">
            <a:spLocks noGrp="1"/>
          </p:cNvSpPr>
          <p:nvPr>
            <p:ph type="sldNum" idx="12"/>
          </p:nvPr>
        </p:nvSpPr>
        <p:spPr>
          <a:xfrm>
            <a:off x="11480800" y="6491819"/>
            <a:ext cx="711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Trebuchet M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5" name="Google Shape;135;p110"/>
          <p:cNvSpPr txBox="1">
            <a:spLocks noGrp="1"/>
          </p:cNvSpPr>
          <p:nvPr>
            <p:ph type="title"/>
          </p:nvPr>
        </p:nvSpPr>
        <p:spPr>
          <a:xfrm>
            <a:off x="203134" y="100467"/>
            <a:ext cx="1179836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A0CF"/>
              </a:buClr>
              <a:buSzPts val="2000"/>
              <a:buFont typeface="Trebuchet MS"/>
              <a:buNone/>
              <a:defRPr sz="3200" b="1">
                <a:solidFill>
                  <a:srgbClr val="34A0C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56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:a16="http://schemas.microsoft.com/office/drawing/2014/main" id="{961A5A1A-ADC0-4B82-BC94-0DE6730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(escu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28B3B-288B-1341-96DB-55460EAC3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rox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 (amare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r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mar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CED97-D5C3-584D-BBA5-923B20055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3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4" r:id="rId4"/>
    <p:sldLayoutId id="2147483667" r:id="rId5"/>
    <p:sldLayoutId id="2147483651" r:id="rId6"/>
    <p:sldLayoutId id="2147483665" r:id="rId7"/>
    <p:sldLayoutId id="2147483663" r:id="rId8"/>
    <p:sldLayoutId id="2147483666" r:id="rId9"/>
    <p:sldLayoutId id="2147483655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F336C8-0F93-47EA-9551-CF196011DA34}"/>
              </a:ext>
            </a:extLst>
          </p:cNvPr>
          <p:cNvSpPr txBox="1"/>
          <p:nvPr/>
        </p:nvSpPr>
        <p:spPr>
          <a:xfrm>
            <a:off x="418121" y="2349119"/>
            <a:ext cx="10186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</a:t>
            </a:r>
            <a:r>
              <a:rPr lang="pt-BR" sz="4000" b="1" dirty="0" err="1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omitê</a:t>
            </a:r>
            <a:r>
              <a:rPr lang="pt-BR" sz="4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 Brasileiro de Pronunciamento </a:t>
            </a:r>
          </a:p>
          <a:p>
            <a:r>
              <a:rPr lang="pt-BR" sz="40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de Sustentabilidade (CBPS)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8C482E2-DB42-4D68-87AA-49651A608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3" y="935159"/>
            <a:ext cx="4512906" cy="1054799"/>
          </a:xfrm>
          <a:prstGeom prst="rect">
            <a:avLst/>
          </a:prstGeom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3441347D-CE3E-47F9-BE3E-14205F171B02}"/>
              </a:ext>
            </a:extLst>
          </p:cNvPr>
          <p:cNvSpPr/>
          <p:nvPr/>
        </p:nvSpPr>
        <p:spPr>
          <a:xfrm>
            <a:off x="533483" y="4229053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9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E69C00-17A1-4E00-92FC-FEB2AB8FA1A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91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72E71-5C29-46F3-9F46-C1D8E131E10B}"/>
              </a:ext>
            </a:extLst>
          </p:cNvPr>
          <p:cNvSpPr txBox="1"/>
          <p:nvPr/>
        </p:nvSpPr>
        <p:spPr>
          <a:xfrm>
            <a:off x="609600" y="3105687"/>
            <a:ext cx="4914900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2400" spc="-5" dirty="0">
                <a:solidFill>
                  <a:schemeClr val="bg1"/>
                </a:solidFill>
                <a:latin typeface="Arial"/>
                <a:cs typeface="Arial"/>
              </a:rPr>
              <a:t>Características gerais do relatório, incluindo sobre materialidade.</a:t>
            </a:r>
          </a:p>
          <a:p>
            <a:pPr marL="355600" marR="5080" indent="-34290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2400" spc="-5" dirty="0">
                <a:solidFill>
                  <a:schemeClr val="bg1"/>
                </a:solidFill>
                <a:latin typeface="Arial"/>
                <a:cs typeface="Arial"/>
              </a:rPr>
              <a:t>Orientação prática, inclusive na apresentação da informação.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ED98B-AB6E-462F-A6A8-31637A961BE4}"/>
              </a:ext>
            </a:extLst>
          </p:cNvPr>
          <p:cNvSpPr txBox="1"/>
          <p:nvPr/>
        </p:nvSpPr>
        <p:spPr>
          <a:xfrm>
            <a:off x="609600" y="484619"/>
            <a:ext cx="5257800" cy="164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6000"/>
              </a:lnSpc>
              <a:spcBef>
                <a:spcPts val="100"/>
              </a:spcBef>
            </a:pPr>
            <a:r>
              <a:rPr lang="pt-BR" sz="6000" b="1" dirty="0">
                <a:solidFill>
                  <a:schemeClr val="bg1"/>
                </a:solidFill>
                <a:latin typeface="KPMG Bold"/>
                <a:cs typeface="KPMG Bold"/>
              </a:rPr>
              <a:t>IFRS S1 </a:t>
            </a:r>
          </a:p>
          <a:p>
            <a:pPr marL="12700">
              <a:lnSpc>
                <a:spcPts val="6000"/>
              </a:lnSpc>
              <a:spcBef>
                <a:spcPts val="100"/>
              </a:spcBef>
            </a:pPr>
            <a:r>
              <a:rPr lang="pt-BR" sz="6000" b="1" dirty="0">
                <a:solidFill>
                  <a:schemeClr val="bg1"/>
                </a:solidFill>
                <a:latin typeface="KPMG Bold"/>
                <a:cs typeface="KPMG Bold"/>
              </a:rPr>
              <a:t>Requerimentos gerais</a:t>
            </a:r>
            <a:endParaRPr lang="pt-BR" sz="6000" dirty="0">
              <a:solidFill>
                <a:schemeClr val="bg1"/>
              </a:solidFill>
              <a:latin typeface="KPMG Bold"/>
              <a:cs typeface="KPMG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98DBA-AEE1-4A0B-8CFC-8A804B7965E0}"/>
              </a:ext>
            </a:extLst>
          </p:cNvPr>
          <p:cNvSpPr txBox="1"/>
          <p:nvPr/>
        </p:nvSpPr>
        <p:spPr>
          <a:xfrm>
            <a:off x="6705600" y="3105687"/>
            <a:ext cx="4343400" cy="302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2400" spc="-5" dirty="0">
                <a:solidFill>
                  <a:srgbClr val="912C83"/>
                </a:solidFill>
                <a:latin typeface="Arial"/>
                <a:cs typeface="Arial"/>
              </a:rPr>
              <a:t>Detalhes adicionais especificamente relacionado ao clima.</a:t>
            </a:r>
          </a:p>
          <a:p>
            <a:pPr marL="355600" marR="5080" indent="-34290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2400" spc="-5" dirty="0">
                <a:solidFill>
                  <a:srgbClr val="912C83"/>
                </a:solidFill>
                <a:latin typeface="Arial"/>
                <a:cs typeface="Arial"/>
              </a:rPr>
              <a:t>Divulgação de riscos, planos de transição climática e análise de cenários.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91F3B5-D869-4FA5-A75D-CEB39DE11D5E}"/>
              </a:ext>
            </a:extLst>
          </p:cNvPr>
          <p:cNvSpPr txBox="1"/>
          <p:nvPr/>
        </p:nvSpPr>
        <p:spPr>
          <a:xfrm>
            <a:off x="6705600" y="484619"/>
            <a:ext cx="5257800" cy="164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6000"/>
              </a:lnSpc>
              <a:spcBef>
                <a:spcPts val="100"/>
              </a:spcBef>
            </a:pPr>
            <a:r>
              <a:rPr lang="pt-BR" sz="6000" b="1" dirty="0">
                <a:solidFill>
                  <a:srgbClr val="912C83"/>
                </a:solidFill>
                <a:latin typeface="KPMG Bold"/>
                <a:cs typeface="KPMG Bold"/>
              </a:rPr>
              <a:t>IFRS S2 </a:t>
            </a:r>
          </a:p>
          <a:p>
            <a:pPr marL="12700">
              <a:lnSpc>
                <a:spcPts val="6000"/>
              </a:lnSpc>
              <a:spcBef>
                <a:spcPts val="100"/>
              </a:spcBef>
            </a:pPr>
            <a:r>
              <a:rPr lang="pt-BR" sz="6000" b="1" dirty="0">
                <a:solidFill>
                  <a:srgbClr val="912C83"/>
                </a:solidFill>
                <a:latin typeface="KPMG Bold"/>
                <a:cs typeface="KPMG Bold"/>
              </a:rPr>
              <a:t>Relacionadas ao clima</a:t>
            </a:r>
            <a:endParaRPr lang="pt-BR" sz="6000" dirty="0">
              <a:solidFill>
                <a:srgbClr val="912C83"/>
              </a:solidFill>
              <a:latin typeface="KPMG Bold"/>
              <a:cs typeface="KPMG Bold"/>
            </a:endParaRPr>
          </a:p>
        </p:txBody>
      </p:sp>
    </p:spTree>
    <p:extLst>
      <p:ext uri="{BB962C8B-B14F-4D97-AF65-F5344CB8AC3E}">
        <p14:creationId xmlns:p14="http://schemas.microsoft.com/office/powerpoint/2010/main" val="34195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ftr" sz="quarter" idx="4294967295"/>
          </p:nvPr>
        </p:nvSpPr>
        <p:spPr>
          <a:xfrm>
            <a:off x="0" y="6259513"/>
            <a:ext cx="46132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KPMG LLP,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Delaware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limited </a:t>
            </a:r>
            <a:r>
              <a:rPr kumimoji="0" sz="600" b="0" i="0" u="none" strike="noStrike" kern="1200" cap="none" spc="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liability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partnership and a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member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firm of the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KPMG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organization of independent </a:t>
            </a:r>
            <a:r>
              <a:rPr kumimoji="0" sz="600" b="0" i="0" u="none" strike="noStrike" kern="1200" cap="none" spc="-1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member 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firms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affiliated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KPMG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Limited, a private English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 </a:t>
            </a: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limited by guarantee. All rights</a:t>
            </a:r>
            <a:r>
              <a:rPr kumimoji="0" sz="600" b="0" i="0" u="none" strike="noStrike" kern="1200" cap="none" spc="-60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1180" y="1924522"/>
            <a:ext cx="10570219" cy="15029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  <a:defRPr/>
            </a:pPr>
            <a:r>
              <a:rPr kumimoji="0" lang="pt-BR" b="0" i="0" u="none" strike="noStrike" kern="1200" cap="none" spc="-5" normalizeH="0" baseline="0" noProof="0" dirty="0">
                <a:ln>
                  <a:noFill/>
                </a:ln>
                <a:solidFill>
                  <a:srgbClr val="912C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CBPS “tem por objetivo o estudo, o preparo e a emissão de documentos técnicos sobre padrões de divulgação sobre sustentabilidade e a divulgação de informações dessa natureza, para permitir a emissão de normas pelas entidades reguladoras brasileiras, levando sempre em conta a adoção dos padrões internacionais editados pelo ISSB”</a:t>
            </a:r>
          </a:p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185420" algn="l"/>
              </a:tabLst>
              <a:defRPr/>
            </a:pPr>
            <a:r>
              <a:rPr lang="pt-BR" sz="1200" spc="-5" dirty="0">
                <a:solidFill>
                  <a:srgbClr val="912C83"/>
                </a:solidFill>
                <a:latin typeface="Arial"/>
                <a:cs typeface="Arial"/>
              </a:rPr>
              <a:t>Fonte: CFC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912C83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D59B81-B08F-4566-9B3A-58878E374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r="5461"/>
          <a:stretch/>
        </p:blipFill>
        <p:spPr bwMode="auto">
          <a:xfrm>
            <a:off x="-1" y="3929241"/>
            <a:ext cx="12192001" cy="29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C9B06FB3-AB74-43A4-A514-040D3ADA763F}"/>
              </a:ext>
            </a:extLst>
          </p:cNvPr>
          <p:cNvSpPr txBox="1">
            <a:spLocks/>
          </p:cNvSpPr>
          <p:nvPr/>
        </p:nvSpPr>
        <p:spPr>
          <a:xfrm>
            <a:off x="653137" y="835995"/>
            <a:ext cx="1115786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3200" kern="0" spc="-10" dirty="0">
                <a:solidFill>
                  <a:srgbClr val="912C83"/>
                </a:solidFill>
                <a:latin typeface="Montserrat ExtraBold"/>
              </a:rPr>
              <a:t>Comitê Brasileiro de Pronunciamento de Sustentabilidade (CBPS)</a:t>
            </a:r>
            <a:endParaRPr lang="pt-BR" sz="3200" kern="0" dirty="0">
              <a:solidFill>
                <a:srgbClr val="912C83"/>
              </a:solidFill>
              <a:latin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66776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8799E29E-168B-F749-A261-1161288A8C05}"/>
              </a:ext>
            </a:extLst>
          </p:cNvPr>
          <p:cNvSpPr/>
          <p:nvPr/>
        </p:nvSpPr>
        <p:spPr>
          <a:xfrm>
            <a:off x="757399" y="2499587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0" name="Round Diagonal Corner Rectangle 49">
            <a:extLst>
              <a:ext uri="{FF2B5EF4-FFF2-40B4-BE49-F238E27FC236}">
                <a16:creationId xmlns:a16="http://schemas.microsoft.com/office/drawing/2014/main" id="{F236187A-1B14-C341-869E-A75B4395DFB4}"/>
              </a:ext>
            </a:extLst>
          </p:cNvPr>
          <p:cNvSpPr/>
          <p:nvPr/>
        </p:nvSpPr>
        <p:spPr>
          <a:xfrm>
            <a:off x="4663151" y="2481116"/>
            <a:ext cx="3029947" cy="4007724"/>
          </a:xfrm>
          <a:prstGeom prst="round2DiagRect">
            <a:avLst/>
          </a:prstGeom>
          <a:noFill/>
          <a:ln w="28575">
            <a:solidFill>
              <a:srgbClr val="F9C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5" name="Round Diagonal Corner Rectangle 54">
            <a:extLst>
              <a:ext uri="{FF2B5EF4-FFF2-40B4-BE49-F238E27FC236}">
                <a16:creationId xmlns:a16="http://schemas.microsoft.com/office/drawing/2014/main" id="{2BCF9518-B172-DB4E-A9B1-F7A3AD9CE7CA}"/>
              </a:ext>
            </a:extLst>
          </p:cNvPr>
          <p:cNvSpPr/>
          <p:nvPr/>
        </p:nvSpPr>
        <p:spPr>
          <a:xfrm>
            <a:off x="980901" y="2723538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6D58EE57-2272-994F-9E14-469EA8AAC8A1}"/>
              </a:ext>
            </a:extLst>
          </p:cNvPr>
          <p:cNvSpPr/>
          <p:nvPr/>
        </p:nvSpPr>
        <p:spPr>
          <a:xfrm>
            <a:off x="4905201" y="2686590"/>
            <a:ext cx="2608101" cy="647700"/>
          </a:xfrm>
          <a:prstGeom prst="round2DiagRect">
            <a:avLst>
              <a:gd name="adj1" fmla="val 38236"/>
              <a:gd name="adj2" fmla="val 0"/>
            </a:avLst>
          </a:prstGeom>
          <a:solidFill>
            <a:srgbClr val="F9C0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>
              <a:solidFill>
                <a:srgbClr val="F9C032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AD39C2F-3088-495B-94E9-83E193733BF9}"/>
              </a:ext>
            </a:extLst>
          </p:cNvPr>
          <p:cNvSpPr txBox="1"/>
          <p:nvPr/>
        </p:nvSpPr>
        <p:spPr>
          <a:xfrm>
            <a:off x="980901" y="3566545"/>
            <a:ext cx="2720062" cy="23391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Estrutura da Fundcação CPCS</a:t>
            </a: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Resolução CFC 1670, de 9 de junho de 2022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Emitir padrões de divulgação sobre sustentabilidade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  <a:p>
            <a:pPr marL="182563" marR="0" lvl="2" indent="-18256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As normas brasileiras com base nas normas do ISSB</a:t>
            </a:r>
            <a:endParaRPr lang="pt-BR" sz="14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DE7AFCBE-8242-4D8B-8A23-F3B8E76FB907}"/>
              </a:ext>
            </a:extLst>
          </p:cNvPr>
          <p:cNvSpPr txBox="1"/>
          <p:nvPr/>
        </p:nvSpPr>
        <p:spPr>
          <a:xfrm>
            <a:off x="4829486" y="3477601"/>
            <a:ext cx="2819166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82563" lvl="2" indent="-182563">
              <a:spcBef>
                <a:spcPts val="800"/>
              </a:spcBef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Os membros do CBPS são indicados pelas mesmas instituições que compõem o CPC: </a:t>
            </a:r>
          </a:p>
          <a:p>
            <a:pPr marL="468313" lvl="2" indent="-285750">
              <a:spcBef>
                <a:spcPts val="800"/>
              </a:spcBef>
              <a:buClr>
                <a:schemeClr val="accent4"/>
              </a:buClr>
              <a:buSzPts val="1300"/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Abrasca, Apimec, B3, CFC, Ibracon, Fipecafi e repres de investidores (Amec e Abrapp)</a:t>
            </a:r>
          </a:p>
          <a:p>
            <a:pPr marL="182563" lvl="2" indent="-182563">
              <a:spcBef>
                <a:spcPts val="800"/>
              </a:spcBef>
              <a:buClr>
                <a:schemeClr val="accent4"/>
              </a:buClr>
              <a:buSzPts val="1300"/>
              <a:buFont typeface="Arial"/>
              <a:buChar char="•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Convidados:</a:t>
            </a:r>
          </a:p>
          <a:p>
            <a:pPr marL="468313" lvl="2" indent="-285750">
              <a:spcBef>
                <a:spcPts val="800"/>
              </a:spcBef>
              <a:buClr>
                <a:schemeClr val="accent4"/>
              </a:buClr>
              <a:buSzPts val="1300"/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lt1"/>
                </a:solidFill>
                <a:latin typeface="Montserrat" panose="00000500000000000000" pitchFamily="2" charset="0"/>
                <a:cs typeface="Arial"/>
                <a:sym typeface="Arial"/>
              </a:rPr>
              <a:t>IBGC, Bacen, CVM, CNI, Previc, Susep, CNA, Febraban, RFB, outros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4E537E-627A-CA45-B54B-6E037CBB2AFC}"/>
              </a:ext>
            </a:extLst>
          </p:cNvPr>
          <p:cNvGrpSpPr/>
          <p:nvPr/>
        </p:nvGrpSpPr>
        <p:grpSpPr>
          <a:xfrm>
            <a:off x="3892738" y="4146393"/>
            <a:ext cx="665020" cy="665020"/>
            <a:chOff x="3892738" y="3829382"/>
            <a:chExt cx="665020" cy="66502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C07F0A2E-099F-46A1-A755-08DD2AB02744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3" name="Freeform 117">
              <a:extLst>
                <a:ext uri="{FF2B5EF4-FFF2-40B4-BE49-F238E27FC236}">
                  <a16:creationId xmlns:a16="http://schemas.microsoft.com/office/drawing/2014/main" id="{4006C00E-361A-4A06-8BFC-1AD5FD6BC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7" name="Título 1">
            <a:extLst>
              <a:ext uri="{FF2B5EF4-FFF2-40B4-BE49-F238E27FC236}">
                <a16:creationId xmlns:a16="http://schemas.microsoft.com/office/drawing/2014/main" id="{ECE33581-7AF6-7442-9AD9-1534C4B54C06}"/>
              </a:ext>
            </a:extLst>
          </p:cNvPr>
          <p:cNvSpPr txBox="1">
            <a:spLocks/>
          </p:cNvSpPr>
          <p:nvPr/>
        </p:nvSpPr>
        <p:spPr>
          <a:xfrm>
            <a:off x="738083" y="288352"/>
            <a:ext cx="11017005" cy="895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Montserrat ExtraBold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Comitê Brasileiro de Pronunciamentos de Sustentatbilidade - CBPS</a:t>
            </a:r>
          </a:p>
        </p:txBody>
      </p:sp>
      <p:sp>
        <p:nvSpPr>
          <p:cNvPr id="49" name="Retângulo 5">
            <a:extLst>
              <a:ext uri="{FF2B5EF4-FFF2-40B4-BE49-F238E27FC236}">
                <a16:creationId xmlns:a16="http://schemas.microsoft.com/office/drawing/2014/main" id="{E5EBB231-7F6A-B840-AB04-C8058B8C55D6}"/>
              </a:ext>
            </a:extLst>
          </p:cNvPr>
          <p:cNvSpPr/>
          <p:nvPr/>
        </p:nvSpPr>
        <p:spPr>
          <a:xfrm>
            <a:off x="839684" y="1173319"/>
            <a:ext cx="403093" cy="87841"/>
          </a:xfrm>
          <a:prstGeom prst="rect">
            <a:avLst/>
          </a:prstGeom>
          <a:solidFill>
            <a:srgbClr val="F9C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4E6236-95DA-6847-BAAE-734DEF35B541}"/>
              </a:ext>
            </a:extLst>
          </p:cNvPr>
          <p:cNvGrpSpPr/>
          <p:nvPr/>
        </p:nvGrpSpPr>
        <p:grpSpPr>
          <a:xfrm>
            <a:off x="7880538" y="4137154"/>
            <a:ext cx="665020" cy="665020"/>
            <a:chOff x="3892738" y="3829382"/>
            <a:chExt cx="665020" cy="665020"/>
          </a:xfrm>
        </p:grpSpPr>
        <p:sp>
          <p:nvSpPr>
            <p:cNvPr id="53" name="Elipse 41">
              <a:extLst>
                <a:ext uri="{FF2B5EF4-FFF2-40B4-BE49-F238E27FC236}">
                  <a16:creationId xmlns:a16="http://schemas.microsoft.com/office/drawing/2014/main" id="{E8B2747B-5F64-0642-9786-166CB2D997F6}"/>
                </a:ext>
              </a:extLst>
            </p:cNvPr>
            <p:cNvSpPr/>
            <p:nvPr/>
          </p:nvSpPr>
          <p:spPr>
            <a:xfrm>
              <a:off x="3892738" y="3829382"/>
              <a:ext cx="665020" cy="665020"/>
            </a:xfrm>
            <a:prstGeom prst="ellipse">
              <a:avLst/>
            </a:prstGeom>
            <a:solidFill>
              <a:srgbClr val="F9C03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4" name="Freeform 117">
              <a:extLst>
                <a:ext uri="{FF2B5EF4-FFF2-40B4-BE49-F238E27FC236}">
                  <a16:creationId xmlns:a16="http://schemas.microsoft.com/office/drawing/2014/main" id="{F4F63664-D4A6-034D-9352-691837272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718" y="4034002"/>
              <a:ext cx="247848" cy="255779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bg1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27D6D8-FBEB-42FC-AC4A-6C63D6D05F0E}"/>
              </a:ext>
            </a:extLst>
          </p:cNvPr>
          <p:cNvSpPr txBox="1"/>
          <p:nvPr/>
        </p:nvSpPr>
        <p:spPr>
          <a:xfrm>
            <a:off x="1413163" y="2836062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CBPS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8D16F46-D621-4039-87CC-6D795FBDACA5}"/>
              </a:ext>
            </a:extLst>
          </p:cNvPr>
          <p:cNvSpPr txBox="1"/>
          <p:nvPr/>
        </p:nvSpPr>
        <p:spPr>
          <a:xfrm>
            <a:off x="5320361" y="2799117"/>
            <a:ext cx="19036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000" b="1" dirty="0">
                <a:solidFill>
                  <a:srgbClr val="5C3183"/>
                </a:solidFill>
                <a:latin typeface="Montserrat Black" pitchFamily="2" charset="77"/>
                <a:ea typeface="Open Sans Extrabold" panose="020B0906030804020204" pitchFamily="34" charset="0"/>
                <a:cs typeface="Open Sans Extrabold" panose="020B0906030804020204" pitchFamily="34" charset="0"/>
              </a:rPr>
              <a:t>Composição</a:t>
            </a:r>
          </a:p>
        </p:txBody>
      </p:sp>
      <p:pic>
        <p:nvPicPr>
          <p:cNvPr id="22" name="Google Shape;3662;p473" descr="CBPS: Caminho para divulgação das informações de sustentabilidade - YouTube">
            <a:extLst>
              <a:ext uri="{FF2B5EF4-FFF2-40B4-BE49-F238E27FC236}">
                <a16:creationId xmlns:a16="http://schemas.microsoft.com/office/drawing/2014/main" id="{CEE51D8C-E01D-4285-A7F7-DB0F79A9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0746" y="3737808"/>
            <a:ext cx="2521958" cy="151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3">
            <a:extLst>
              <a:ext uri="{FF2B5EF4-FFF2-40B4-BE49-F238E27FC236}">
                <a16:creationId xmlns:a16="http://schemas.microsoft.com/office/drawing/2014/main" id="{4F4EFFAA-9651-08A0-00D4-3226DE38B15F}"/>
              </a:ext>
            </a:extLst>
          </p:cNvPr>
          <p:cNvSpPr/>
          <p:nvPr/>
        </p:nvSpPr>
        <p:spPr>
          <a:xfrm>
            <a:off x="1322261" y="5479495"/>
            <a:ext cx="8518878" cy="883704"/>
          </a:xfrm>
          <a:prstGeom prst="roundRect">
            <a:avLst>
              <a:gd name="adj" fmla="val 113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599" dirty="0">
              <a:latin typeface="Lato Light" panose="020F0502020204030203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66438C-EEB0-D741-991E-07A2B450511A}"/>
              </a:ext>
            </a:extLst>
          </p:cNvPr>
          <p:cNvSpPr/>
          <p:nvPr/>
        </p:nvSpPr>
        <p:spPr>
          <a:xfrm>
            <a:off x="1328009" y="1188936"/>
            <a:ext cx="8518878" cy="1254017"/>
          </a:xfrm>
          <a:prstGeom prst="roundRect">
            <a:avLst>
              <a:gd name="adj" fmla="val 113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599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548C9A-6939-8C4F-9CA3-D5C415A24089}"/>
              </a:ext>
            </a:extLst>
          </p:cNvPr>
          <p:cNvSpPr/>
          <p:nvPr/>
        </p:nvSpPr>
        <p:spPr>
          <a:xfrm>
            <a:off x="4083652" y="5573806"/>
            <a:ext cx="2015699" cy="73520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endParaRPr lang="uk-UA" sz="1000" dirty="0">
              <a:latin typeface="Lato Light" panose="020F0502020204030203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6269B9-3DC3-9B49-91D8-E63DD15B0702}"/>
              </a:ext>
            </a:extLst>
          </p:cNvPr>
          <p:cNvSpPr/>
          <p:nvPr/>
        </p:nvSpPr>
        <p:spPr>
          <a:xfrm>
            <a:off x="7064924" y="5619444"/>
            <a:ext cx="2015699" cy="73520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endParaRPr lang="uk-UA" sz="1000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EB54C1-5A62-C746-862F-5641929CAE28}"/>
              </a:ext>
            </a:extLst>
          </p:cNvPr>
          <p:cNvSpPr txBox="1"/>
          <p:nvPr/>
        </p:nvSpPr>
        <p:spPr>
          <a:xfrm>
            <a:off x="3954345" y="45549"/>
            <a:ext cx="4442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8CB64E"/>
                </a:solidFill>
                <a:latin typeface="Poppins" pitchFamily="2" charset="77"/>
                <a:cs typeface="Poppins" pitchFamily="2" charset="77"/>
              </a:rPr>
              <a:t>OPERACIONALIZAÇÃO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554F7A-9B27-8349-A5CA-86AB64EC848A}"/>
              </a:ext>
            </a:extLst>
          </p:cNvPr>
          <p:cNvSpPr txBox="1"/>
          <p:nvPr/>
        </p:nvSpPr>
        <p:spPr>
          <a:xfrm>
            <a:off x="4195359" y="5761880"/>
            <a:ext cx="174759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Eduardo Flores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2FE1E3F0-58DB-664A-AA4B-5D8A86EC4595}"/>
              </a:ext>
            </a:extLst>
          </p:cNvPr>
          <p:cNvSpPr txBox="1">
            <a:spLocks/>
          </p:cNvSpPr>
          <p:nvPr/>
        </p:nvSpPr>
        <p:spPr>
          <a:xfrm>
            <a:off x="4800145" y="3157723"/>
            <a:ext cx="436979" cy="261610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CFC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0FB8D8-F1FB-BD47-82EF-D63584BB7CEC}"/>
              </a:ext>
            </a:extLst>
          </p:cNvPr>
          <p:cNvSpPr txBox="1"/>
          <p:nvPr/>
        </p:nvSpPr>
        <p:spPr>
          <a:xfrm>
            <a:off x="7151674" y="5784441"/>
            <a:ext cx="176041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Danielle Torres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06FF9-6910-CC42-9D21-623F8A393C34}"/>
              </a:ext>
            </a:extLst>
          </p:cNvPr>
          <p:cNvSpPr txBox="1"/>
          <p:nvPr/>
        </p:nvSpPr>
        <p:spPr>
          <a:xfrm>
            <a:off x="4366704" y="4223345"/>
            <a:ext cx="145103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LYNN KLLLER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DDFAF-8FE8-084B-AAAB-B365F6A56AFE}"/>
              </a:ext>
            </a:extLst>
          </p:cNvPr>
          <p:cNvSpPr txBox="1"/>
          <p:nvPr/>
        </p:nvSpPr>
        <p:spPr>
          <a:xfrm>
            <a:off x="7167245" y="4223345"/>
            <a:ext cx="168187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BRIDGET KELLY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DC9BE0EC-4D56-A149-B481-F6521F6761DF}"/>
              </a:ext>
            </a:extLst>
          </p:cNvPr>
          <p:cNvSpPr txBox="1">
            <a:spLocks/>
          </p:cNvSpPr>
          <p:nvPr/>
        </p:nvSpPr>
        <p:spPr>
          <a:xfrm>
            <a:off x="7619771" y="4531150"/>
            <a:ext cx="776816" cy="261610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Manager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3C6787-B28D-AC4C-A9C0-221D91E9FB80}"/>
              </a:ext>
            </a:extLst>
          </p:cNvPr>
          <p:cNvSpPr txBox="1"/>
          <p:nvPr/>
        </p:nvSpPr>
        <p:spPr>
          <a:xfrm rot="16200000">
            <a:off x="2481190" y="4351683"/>
            <a:ext cx="91723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TEAM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5A6861-26EA-4642-879E-B69EBDF4B189}"/>
              </a:ext>
            </a:extLst>
          </p:cNvPr>
          <p:cNvSpPr txBox="1"/>
          <p:nvPr/>
        </p:nvSpPr>
        <p:spPr>
          <a:xfrm rot="16200000">
            <a:off x="2477985" y="5615164"/>
            <a:ext cx="92365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TEAM 3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CD4C38-2693-4FC6-F0F9-FC7911D93C09}"/>
              </a:ext>
            </a:extLst>
          </p:cNvPr>
          <p:cNvSpPr txBox="1">
            <a:spLocks/>
          </p:cNvSpPr>
          <p:nvPr/>
        </p:nvSpPr>
        <p:spPr>
          <a:xfrm>
            <a:off x="4581654" y="2300164"/>
            <a:ext cx="436979" cy="261610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CFC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09C3E0D-3B1B-FB39-7B8E-B5BC8B22F355}"/>
              </a:ext>
            </a:extLst>
          </p:cNvPr>
          <p:cNvSpPr txBox="1"/>
          <p:nvPr/>
        </p:nvSpPr>
        <p:spPr>
          <a:xfrm>
            <a:off x="3976915" y="736579"/>
            <a:ext cx="192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Coordenador(a)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53617B4-5B99-79B2-FFB9-949DC7384116}"/>
              </a:ext>
            </a:extLst>
          </p:cNvPr>
          <p:cNvSpPr txBox="1"/>
          <p:nvPr/>
        </p:nvSpPr>
        <p:spPr>
          <a:xfrm>
            <a:off x="7023542" y="715776"/>
            <a:ext cx="236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C00000"/>
                </a:solidFill>
              </a:rPr>
              <a:t>Vice-Coordenador</a:t>
            </a:r>
            <a:r>
              <a:rPr lang="pt-BR" b="1" dirty="0">
                <a:solidFill>
                  <a:srgbClr val="C00000"/>
                </a:solidFill>
              </a:rPr>
              <a:t>(a)</a:t>
            </a: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D71D7A3E-1F06-05C5-32CD-570E8A773552}"/>
              </a:ext>
            </a:extLst>
          </p:cNvPr>
          <p:cNvSpPr/>
          <p:nvPr/>
        </p:nvSpPr>
        <p:spPr>
          <a:xfrm>
            <a:off x="1364822" y="2684925"/>
            <a:ext cx="8518878" cy="1135590"/>
          </a:xfrm>
          <a:prstGeom prst="roundRect">
            <a:avLst>
              <a:gd name="adj" fmla="val 113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599" dirty="0">
              <a:latin typeface="Lato Light" panose="020F0502020204030203" pitchFamily="34" charset="0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CCFAA115-4D37-BDAD-A5C5-5A941F43B5C4}"/>
              </a:ext>
            </a:extLst>
          </p:cNvPr>
          <p:cNvSpPr/>
          <p:nvPr/>
        </p:nvSpPr>
        <p:spPr>
          <a:xfrm>
            <a:off x="4037377" y="2825510"/>
            <a:ext cx="2015699" cy="735203"/>
          </a:xfrm>
          <a:prstGeom prst="roundRect">
            <a:avLst/>
          </a:prstGeom>
          <a:solidFill>
            <a:srgbClr val="002060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endParaRPr lang="uk-UA" sz="1000" dirty="0">
              <a:latin typeface="Lato Light" panose="020F0502020204030203" pitchFamily="34" charset="0"/>
            </a:endParaRPr>
          </a:p>
        </p:txBody>
      </p:sp>
      <p:sp>
        <p:nvSpPr>
          <p:cNvPr id="51" name="Rounded Rectangle 6">
            <a:extLst>
              <a:ext uri="{FF2B5EF4-FFF2-40B4-BE49-F238E27FC236}">
                <a16:creationId xmlns:a16="http://schemas.microsoft.com/office/drawing/2014/main" id="{34EFA20F-10BD-2A5A-5CCF-0C81D54D441A}"/>
              </a:ext>
            </a:extLst>
          </p:cNvPr>
          <p:cNvSpPr/>
          <p:nvPr/>
        </p:nvSpPr>
        <p:spPr>
          <a:xfrm>
            <a:off x="7003047" y="2830454"/>
            <a:ext cx="2015699" cy="735203"/>
          </a:xfrm>
          <a:prstGeom prst="roundRect">
            <a:avLst/>
          </a:prstGeom>
          <a:solidFill>
            <a:srgbClr val="002060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endParaRPr lang="uk-UA" sz="1000" dirty="0">
              <a:latin typeface="Lato Light" panose="020F0502020204030203" pitchFamily="34" charset="0"/>
            </a:endParaRP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id="{039E2F2B-A7D3-9774-A32C-A1A89782C53F}"/>
              </a:ext>
            </a:extLst>
          </p:cNvPr>
          <p:cNvSpPr txBox="1"/>
          <p:nvPr/>
        </p:nvSpPr>
        <p:spPr>
          <a:xfrm>
            <a:off x="3962439" y="2988446"/>
            <a:ext cx="209063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Haroldo Levy Neto</a:t>
            </a:r>
          </a:p>
        </p:txBody>
      </p:sp>
      <p:sp>
        <p:nvSpPr>
          <p:cNvPr id="53" name="TextBox 35">
            <a:extLst>
              <a:ext uri="{FF2B5EF4-FFF2-40B4-BE49-F238E27FC236}">
                <a16:creationId xmlns:a16="http://schemas.microsoft.com/office/drawing/2014/main" id="{310EC26D-1FDD-326C-08AB-23538C09AECD}"/>
              </a:ext>
            </a:extLst>
          </p:cNvPr>
          <p:cNvSpPr txBox="1"/>
          <p:nvPr/>
        </p:nvSpPr>
        <p:spPr>
          <a:xfrm>
            <a:off x="7154421" y="2979551"/>
            <a:ext cx="170752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Walner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Cunha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C7D94A91-DD83-0156-150B-A3EAB002D4E4}"/>
              </a:ext>
            </a:extLst>
          </p:cNvPr>
          <p:cNvSpPr txBox="1">
            <a:spLocks/>
          </p:cNvSpPr>
          <p:nvPr/>
        </p:nvSpPr>
        <p:spPr>
          <a:xfrm>
            <a:off x="4581654" y="3795495"/>
            <a:ext cx="436979" cy="261610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CFC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A00CA0C1-E83A-3529-A339-CCFAEAFB03A5}"/>
              </a:ext>
            </a:extLst>
          </p:cNvPr>
          <p:cNvSpPr/>
          <p:nvPr/>
        </p:nvSpPr>
        <p:spPr>
          <a:xfrm>
            <a:off x="1464331" y="2808567"/>
            <a:ext cx="2015699" cy="735203"/>
          </a:xfrm>
          <a:prstGeom prst="roundRect">
            <a:avLst/>
          </a:prstGeom>
          <a:solidFill>
            <a:srgbClr val="002060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Relações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Institucionais</a:t>
            </a:r>
            <a:endParaRPr lang="uk-UA" sz="1600" b="1" dirty="0">
              <a:solidFill>
                <a:schemeClr val="bg1"/>
              </a:solidFill>
              <a:cs typeface="Poppins" pitchFamily="2" charset="77"/>
            </a:endParaRPr>
          </a:p>
        </p:txBody>
      </p:sp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EA3D6835-470D-7818-5B1C-23EB3D9753A0}"/>
              </a:ext>
            </a:extLst>
          </p:cNvPr>
          <p:cNvSpPr/>
          <p:nvPr/>
        </p:nvSpPr>
        <p:spPr>
          <a:xfrm>
            <a:off x="1328009" y="4003510"/>
            <a:ext cx="8518878" cy="1254017"/>
          </a:xfrm>
          <a:prstGeom prst="roundRect">
            <a:avLst>
              <a:gd name="adj" fmla="val 113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599" dirty="0">
              <a:latin typeface="Lato Light" panose="020F0502020204030203" pitchFamily="34" charset="0"/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52AA6051-D719-536E-2354-E69A06C56F93}"/>
              </a:ext>
            </a:extLst>
          </p:cNvPr>
          <p:cNvSpPr/>
          <p:nvPr/>
        </p:nvSpPr>
        <p:spPr>
          <a:xfrm>
            <a:off x="4055176" y="4197492"/>
            <a:ext cx="2015699" cy="73520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endParaRPr lang="uk-UA" sz="1000" dirty="0">
              <a:latin typeface="Lato Light" panose="020F0502020204030203" pitchFamily="34" charset="0"/>
            </a:endParaRPr>
          </a:p>
        </p:txBody>
      </p:sp>
      <p:sp>
        <p:nvSpPr>
          <p:cNvPr id="59" name="Rounded Rectangle 6">
            <a:extLst>
              <a:ext uri="{FF2B5EF4-FFF2-40B4-BE49-F238E27FC236}">
                <a16:creationId xmlns:a16="http://schemas.microsoft.com/office/drawing/2014/main" id="{4C42744A-F1C1-130D-C0DA-D18038366931}"/>
              </a:ext>
            </a:extLst>
          </p:cNvPr>
          <p:cNvSpPr/>
          <p:nvPr/>
        </p:nvSpPr>
        <p:spPr>
          <a:xfrm>
            <a:off x="7024031" y="4197492"/>
            <a:ext cx="2015699" cy="73520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endParaRPr lang="uk-UA" sz="1000" dirty="0">
              <a:latin typeface="Lato Light" panose="020F0502020204030203" pitchFamily="34" charset="0"/>
            </a:endParaRPr>
          </a:p>
        </p:txBody>
      </p:sp>
      <p:sp>
        <p:nvSpPr>
          <p:cNvPr id="60" name="TextBox 33">
            <a:extLst>
              <a:ext uri="{FF2B5EF4-FFF2-40B4-BE49-F238E27FC236}">
                <a16:creationId xmlns:a16="http://schemas.microsoft.com/office/drawing/2014/main" id="{3BE90941-F27C-7810-4F42-930F50452A16}"/>
              </a:ext>
            </a:extLst>
          </p:cNvPr>
          <p:cNvSpPr txBox="1"/>
          <p:nvPr/>
        </p:nvSpPr>
        <p:spPr>
          <a:xfrm>
            <a:off x="4536222" y="4242960"/>
            <a:ext cx="104547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Leandro</a:t>
            </a:r>
          </a:p>
          <a:p>
            <a:pPr algn="ctr"/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Ardito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61" name="TextBox 35">
            <a:extLst>
              <a:ext uri="{FF2B5EF4-FFF2-40B4-BE49-F238E27FC236}">
                <a16:creationId xmlns:a16="http://schemas.microsoft.com/office/drawing/2014/main" id="{98EE4C24-E0DC-A42F-FFCF-0C193F22E335}"/>
              </a:ext>
            </a:extLst>
          </p:cNvPr>
          <p:cNvSpPr txBox="1"/>
          <p:nvPr/>
        </p:nvSpPr>
        <p:spPr>
          <a:xfrm>
            <a:off x="7069752" y="4370027"/>
            <a:ext cx="178446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Vania Borgerth</a:t>
            </a:r>
          </a:p>
        </p:txBody>
      </p:sp>
      <p:sp>
        <p:nvSpPr>
          <p:cNvPr id="63" name="Subtitle 2">
            <a:extLst>
              <a:ext uri="{FF2B5EF4-FFF2-40B4-BE49-F238E27FC236}">
                <a16:creationId xmlns:a16="http://schemas.microsoft.com/office/drawing/2014/main" id="{199EC69A-131E-7C5F-6F36-21DAF8BA8C4D}"/>
              </a:ext>
            </a:extLst>
          </p:cNvPr>
          <p:cNvSpPr txBox="1">
            <a:spLocks/>
          </p:cNvSpPr>
          <p:nvPr/>
        </p:nvSpPr>
        <p:spPr>
          <a:xfrm>
            <a:off x="4581654" y="5301855"/>
            <a:ext cx="436979" cy="261610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CFC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1CCD06D2-2F03-FE3C-1EA9-0518069616A2}"/>
              </a:ext>
            </a:extLst>
          </p:cNvPr>
          <p:cNvSpPr/>
          <p:nvPr/>
        </p:nvSpPr>
        <p:spPr>
          <a:xfrm>
            <a:off x="1449990" y="4230802"/>
            <a:ext cx="2015699" cy="73520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Relações Internacionais</a:t>
            </a:r>
            <a:endParaRPr lang="uk-UA" sz="1600" b="1" dirty="0">
              <a:solidFill>
                <a:schemeClr val="bg1"/>
              </a:solidFill>
              <a:cs typeface="Poppins" pitchFamily="2" charset="77"/>
            </a:endParaRP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186EF1E8-743C-652B-6CB3-5CAD988645B3}"/>
              </a:ext>
            </a:extLst>
          </p:cNvPr>
          <p:cNvSpPr/>
          <p:nvPr/>
        </p:nvSpPr>
        <p:spPr>
          <a:xfrm>
            <a:off x="4041879" y="1367625"/>
            <a:ext cx="2015699" cy="735203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endParaRPr lang="uk-UA" sz="1000" dirty="0">
              <a:latin typeface="Lato Light" panose="020F0502020204030203" pitchFamily="34" charset="0"/>
            </a:endParaRPr>
          </a:p>
        </p:txBody>
      </p:sp>
      <p:sp>
        <p:nvSpPr>
          <p:cNvPr id="67" name="Rounded Rectangle 6">
            <a:extLst>
              <a:ext uri="{FF2B5EF4-FFF2-40B4-BE49-F238E27FC236}">
                <a16:creationId xmlns:a16="http://schemas.microsoft.com/office/drawing/2014/main" id="{1F89DD48-17B1-427E-F52A-994ABF53FB68}"/>
              </a:ext>
            </a:extLst>
          </p:cNvPr>
          <p:cNvSpPr/>
          <p:nvPr/>
        </p:nvSpPr>
        <p:spPr>
          <a:xfrm>
            <a:off x="6944383" y="1381901"/>
            <a:ext cx="2015699" cy="735203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endParaRPr lang="uk-UA" sz="1000" dirty="0">
              <a:latin typeface="Lato Light" panose="020F0502020204030203" pitchFamily="34" charset="0"/>
            </a:endParaRPr>
          </a:p>
        </p:txBody>
      </p:sp>
      <p:sp>
        <p:nvSpPr>
          <p:cNvPr id="68" name="TextBox 33">
            <a:extLst>
              <a:ext uri="{FF2B5EF4-FFF2-40B4-BE49-F238E27FC236}">
                <a16:creationId xmlns:a16="http://schemas.microsoft.com/office/drawing/2014/main" id="{3F49E6AC-2A8B-D33C-AA73-5FAD7609167D}"/>
              </a:ext>
            </a:extLst>
          </p:cNvPr>
          <p:cNvSpPr txBox="1"/>
          <p:nvPr/>
        </p:nvSpPr>
        <p:spPr>
          <a:xfrm>
            <a:off x="4246626" y="1509324"/>
            <a:ext cx="154401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Zulmir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Breda</a:t>
            </a:r>
          </a:p>
        </p:txBody>
      </p:sp>
      <p:sp>
        <p:nvSpPr>
          <p:cNvPr id="69" name="TextBox 35">
            <a:extLst>
              <a:ext uri="{FF2B5EF4-FFF2-40B4-BE49-F238E27FC236}">
                <a16:creationId xmlns:a16="http://schemas.microsoft.com/office/drawing/2014/main" id="{F85EE9A7-9792-3691-A228-C96975A13431}"/>
              </a:ext>
            </a:extLst>
          </p:cNvPr>
          <p:cNvSpPr txBox="1"/>
          <p:nvPr/>
        </p:nvSpPr>
        <p:spPr>
          <a:xfrm>
            <a:off x="7233159" y="1573922"/>
            <a:ext cx="141096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Onara</a:t>
            </a: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Lima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6671B9FC-3F43-1B0A-47B5-2FD063454E93}"/>
              </a:ext>
            </a:extLst>
          </p:cNvPr>
          <p:cNvSpPr txBox="1">
            <a:spLocks/>
          </p:cNvSpPr>
          <p:nvPr/>
        </p:nvSpPr>
        <p:spPr>
          <a:xfrm>
            <a:off x="4734054" y="2452564"/>
            <a:ext cx="436979" cy="261610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CFC</a:t>
            </a:r>
          </a:p>
        </p:txBody>
      </p: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0A28DF7-ADC2-A61A-846A-9025083917D4}"/>
              </a:ext>
            </a:extLst>
          </p:cNvPr>
          <p:cNvSpPr/>
          <p:nvPr/>
        </p:nvSpPr>
        <p:spPr>
          <a:xfrm>
            <a:off x="1480409" y="1365274"/>
            <a:ext cx="2015699" cy="735203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Operações</a:t>
            </a:r>
            <a:endParaRPr lang="uk-UA" sz="1600" b="1" dirty="0">
              <a:solidFill>
                <a:schemeClr val="bg1"/>
              </a:solidFill>
              <a:cs typeface="Poppins" pitchFamily="2" charset="77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0104048D-C17D-4079-ACBA-F9F43BAE03A8}"/>
              </a:ext>
            </a:extLst>
          </p:cNvPr>
          <p:cNvSpPr/>
          <p:nvPr/>
        </p:nvSpPr>
        <p:spPr>
          <a:xfrm>
            <a:off x="1411641" y="5573360"/>
            <a:ext cx="2015699" cy="735203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Técnica</a:t>
            </a:r>
            <a:endParaRPr lang="uk-UA" sz="1600" b="1" dirty="0">
              <a:solidFill>
                <a:schemeClr val="bg1"/>
              </a:solidFill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722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679F4B-24FA-4A6B-81C8-B2CF85315BCA}"/>
              </a:ext>
            </a:extLst>
          </p:cNvPr>
          <p:cNvGraphicFramePr/>
          <p:nvPr/>
        </p:nvGraphicFramePr>
        <p:xfrm>
          <a:off x="467581" y="2214747"/>
          <a:ext cx="8496944" cy="348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2D0B29-33E9-4FEE-3FEB-FBCFE8A73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133" y="1324598"/>
            <a:ext cx="11798367" cy="4411982"/>
          </a:xfrm>
        </p:spPr>
        <p:txBody>
          <a:bodyPr/>
          <a:lstStyle/>
          <a:p>
            <a:pPr marL="152396" indent="0">
              <a:buNone/>
            </a:pPr>
            <a:r>
              <a:rPr lang="pt-BR" sz="2400" b="1">
                <a:solidFill>
                  <a:schemeClr val="accent2">
                    <a:lumMod val="75000"/>
                  </a:schemeClr>
                </a:solidFill>
              </a:rPr>
              <a:t>O Funcionamento do CBPS - Comitê Brasileiro de Pronunciamentos de Sustentabilidade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989" name="Picture 7" descr="SusepFundo">
            <a:extLst>
              <a:ext uri="{FF2B5EF4-FFF2-40B4-BE49-F238E27FC236}">
                <a16:creationId xmlns:a16="http://schemas.microsoft.com/office/drawing/2014/main" id="{FFF74D6A-95F6-43BC-9879-8F0FD9591F6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10383166" y="4452902"/>
            <a:ext cx="1655233" cy="230717"/>
          </a:xfrm>
        </p:spPr>
      </p:pic>
      <p:pic>
        <p:nvPicPr>
          <p:cNvPr id="41988" name="Picture 5" descr="cfc">
            <a:extLst>
              <a:ext uri="{FF2B5EF4-FFF2-40B4-BE49-F238E27FC236}">
                <a16:creationId xmlns:a16="http://schemas.microsoft.com/office/drawing/2014/main" id="{DAC405AA-6FC7-4A40-A430-849EAAEC07A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10736931" y="2247301"/>
            <a:ext cx="800100" cy="592667"/>
          </a:xfrm>
        </p:spPr>
      </p:pic>
      <p:pic>
        <p:nvPicPr>
          <p:cNvPr id="154629" name="Picture 5" descr="BANCO CENTRAL DO BRASIL">
            <a:extLst>
              <a:ext uri="{FF2B5EF4-FFF2-40B4-BE49-F238E27FC236}">
                <a16:creationId xmlns:a16="http://schemas.microsoft.com/office/drawing/2014/main" id="{3D73B555-4F74-4B9D-B816-44BC449182E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380133" y="3848171"/>
            <a:ext cx="1621367" cy="387351"/>
          </a:xfrm>
          <a:solidFill>
            <a:srgbClr val="FFFFCC"/>
          </a:solidFill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1991" name="Picture 15" descr="logo_CVM">
            <a:extLst>
              <a:ext uri="{FF2B5EF4-FFF2-40B4-BE49-F238E27FC236}">
                <a16:creationId xmlns:a16="http://schemas.microsoft.com/office/drawing/2014/main" id="{F60276ED-C0D5-4D49-B2D8-614D58844E5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/>
          <a:srcRect/>
          <a:stretch>
            <a:fillRect/>
          </a:stretch>
        </p:blipFill>
        <p:spPr>
          <a:xfrm>
            <a:off x="10416481" y="2948658"/>
            <a:ext cx="1511300" cy="452967"/>
          </a:xfr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8DE256A-7724-1A26-49BB-E4A628C3F62D}"/>
              </a:ext>
            </a:extLst>
          </p:cNvPr>
          <p:cNvSpPr/>
          <p:nvPr/>
        </p:nvSpPr>
        <p:spPr>
          <a:xfrm>
            <a:off x="9493376" y="2106181"/>
            <a:ext cx="2482839" cy="3483979"/>
          </a:xfrm>
          <a:prstGeom prst="roundRect">
            <a:avLst/>
          </a:prstGeom>
          <a:solidFill>
            <a:srgbClr val="4099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Reguladores recepcionam os CBPS incorporando-os no ambiente regulatório local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9722DA90-C0F8-A260-36AE-BB33AD5C86E9}"/>
              </a:ext>
            </a:extLst>
          </p:cNvPr>
          <p:cNvSpPr/>
          <p:nvPr/>
        </p:nvSpPr>
        <p:spPr>
          <a:xfrm>
            <a:off x="8964525" y="3401625"/>
            <a:ext cx="503566" cy="833897"/>
          </a:xfrm>
          <a:prstGeom prst="rightArrow">
            <a:avLst/>
          </a:prstGeom>
          <a:solidFill>
            <a:srgbClr val="40994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586C26-8E63-48AA-A747-0628BF17ED9A}"/>
              </a:ext>
            </a:extLst>
          </p:cNvPr>
          <p:cNvSpPr/>
          <p:nvPr/>
        </p:nvSpPr>
        <p:spPr>
          <a:xfrm>
            <a:off x="-18314" y="0"/>
            <a:ext cx="6096000" cy="6858000"/>
          </a:xfrm>
          <a:prstGeom prst="rect">
            <a:avLst/>
          </a:prstGeom>
          <a:solidFill>
            <a:srgbClr val="91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811" y="550007"/>
            <a:ext cx="4671750" cy="5757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Minutas do ISSB</a:t>
            </a:r>
            <a:endParaRPr lang="pt-BR" sz="1600" b="1" spc="-3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lang="pt-BR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Foco no investidor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5080" lvl="0" indent="-1727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lang="pt-BR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Princípios gerais, incluindo a proposta de requerer relatar todos os riscos e oportunidades significativos relacionados à sustentabilidade (não apenas o clima)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lang="pt-BR" sz="1600" b="0" i="0" u="none" strike="noStrike" kern="1200" cap="none" spc="-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Até o momento, orientações detalhadas apenas sobre clima</a:t>
            </a: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endParaRPr lang="pt-BR" sz="1600" spc="-65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EFRAG</a:t>
            </a: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lang="pt-BR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Foco em várias partes interessadas, incluindo investidores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lang="pt-BR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Princípios fundamentais para divulgação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5080" lvl="0" indent="-1727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lang="pt-BR" sz="1600" b="0" i="0" u="none" strike="noStrike" kern="1200" cap="none" spc="-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Até o momento, requisitos granulares publicados para impactos, riscos e oportunidades de sustentabilidade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Tx/>
              <a:buFont typeface="Arial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180" marR="0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Proposta climática da SEC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4945" marR="0" lvl="0" indent="-1727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5580" algn="l"/>
              </a:tabLst>
              <a:defRPr/>
            </a:pPr>
            <a:r>
              <a:rPr kumimoji="0" lang="pt-BR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Foco no investidor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494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95580" algn="l"/>
              </a:tabLst>
              <a:defRPr/>
            </a:pPr>
            <a:r>
              <a:rPr kumimoji="0" lang="pt-BR" sz="1600" b="0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Requisitos detalhados para reportar apenas sobre o clima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51C055-3BF9-4062-9C0F-3930184639F6}"/>
              </a:ext>
            </a:extLst>
          </p:cNvPr>
          <p:cNvGrpSpPr/>
          <p:nvPr/>
        </p:nvGrpSpPr>
        <p:grpSpPr>
          <a:xfrm>
            <a:off x="6696973" y="787648"/>
            <a:ext cx="6096000" cy="5462061"/>
            <a:chOff x="6346120" y="1757172"/>
            <a:chExt cx="4701102" cy="4212222"/>
          </a:xfrm>
        </p:grpSpPr>
        <p:sp>
          <p:nvSpPr>
            <p:cNvPr id="9" name="object 9"/>
            <p:cNvSpPr txBox="1"/>
            <p:nvPr/>
          </p:nvSpPr>
          <p:spPr>
            <a:xfrm>
              <a:off x="6486899" y="2143368"/>
              <a:ext cx="142410" cy="219456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Escala de divulgações obrigatórias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670547" y="1823080"/>
              <a:ext cx="0" cy="3094990"/>
            </a:xfrm>
            <a:custGeom>
              <a:avLst/>
              <a:gdLst/>
              <a:ahLst/>
              <a:cxnLst/>
              <a:rect l="l" t="t" r="r" b="b"/>
              <a:pathLst>
                <a:path h="3094990">
                  <a:moveTo>
                    <a:pt x="0" y="309477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C34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626103" y="1823082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2700">
              <a:solidFill>
                <a:srgbClr val="FC34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675119" y="4910328"/>
              <a:ext cx="1345565" cy="816610"/>
            </a:xfrm>
            <a:custGeom>
              <a:avLst/>
              <a:gdLst/>
              <a:ahLst/>
              <a:cxnLst/>
              <a:rect l="l" t="t" r="r" b="b"/>
              <a:pathLst>
                <a:path w="1345565" h="816610">
                  <a:moveTo>
                    <a:pt x="0" y="0"/>
                  </a:moveTo>
                  <a:lnTo>
                    <a:pt x="1345387" y="816457"/>
                  </a:lnTo>
                </a:path>
              </a:pathLst>
            </a:custGeom>
            <a:ln w="12700">
              <a:solidFill>
                <a:srgbClr val="FC34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932305" y="5649254"/>
              <a:ext cx="88265" cy="78105"/>
            </a:xfrm>
            <a:custGeom>
              <a:avLst/>
              <a:gdLst/>
              <a:ahLst/>
              <a:cxnLst/>
              <a:rect l="l" t="t" r="r" b="b"/>
              <a:pathLst>
                <a:path w="88265" h="78104">
                  <a:moveTo>
                    <a:pt x="46126" y="0"/>
                  </a:moveTo>
                  <a:lnTo>
                    <a:pt x="88201" y="77533"/>
                  </a:lnTo>
                  <a:lnTo>
                    <a:pt x="0" y="75996"/>
                  </a:lnTo>
                </a:path>
              </a:pathLst>
            </a:custGeom>
            <a:ln w="12700">
              <a:solidFill>
                <a:srgbClr val="FC34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672071" y="2714529"/>
              <a:ext cx="3721100" cy="2194560"/>
            </a:xfrm>
            <a:custGeom>
              <a:avLst/>
              <a:gdLst/>
              <a:ahLst/>
              <a:cxnLst/>
              <a:rect l="l" t="t" r="r" b="b"/>
              <a:pathLst>
                <a:path w="3721100" h="2194560">
                  <a:moveTo>
                    <a:pt x="0" y="2193988"/>
                  </a:moveTo>
                  <a:lnTo>
                    <a:pt x="3720985" y="0"/>
                  </a:lnTo>
                </a:path>
              </a:pathLst>
            </a:custGeom>
            <a:ln w="12700">
              <a:solidFill>
                <a:srgbClr val="FC34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0304839" y="2714528"/>
              <a:ext cx="88265" cy="77470"/>
            </a:xfrm>
            <a:custGeom>
              <a:avLst/>
              <a:gdLst/>
              <a:ahLst/>
              <a:cxnLst/>
              <a:rect l="l" t="t" r="r" b="b"/>
              <a:pathLst>
                <a:path w="88265" h="77469">
                  <a:moveTo>
                    <a:pt x="45161" y="77000"/>
                  </a:moveTo>
                  <a:lnTo>
                    <a:pt x="88226" y="0"/>
                  </a:lnTo>
                  <a:lnTo>
                    <a:pt x="0" y="419"/>
                  </a:lnTo>
                </a:path>
              </a:pathLst>
            </a:custGeom>
            <a:ln w="12700">
              <a:solidFill>
                <a:srgbClr val="FC34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784847" y="1790700"/>
              <a:ext cx="2881883" cy="35280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787895" y="2680716"/>
              <a:ext cx="2397251" cy="2418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783324" y="3878579"/>
              <a:ext cx="1284731" cy="12603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7680311" y="2376927"/>
              <a:ext cx="610235" cy="415290"/>
            </a:xfrm>
            <a:custGeom>
              <a:avLst/>
              <a:gdLst/>
              <a:ahLst/>
              <a:cxnLst/>
              <a:rect l="l" t="t" r="r" b="b"/>
              <a:pathLst>
                <a:path w="610234" h="415289">
                  <a:moveTo>
                    <a:pt x="87934" y="246488"/>
                  </a:moveTo>
                  <a:lnTo>
                    <a:pt x="0" y="296399"/>
                  </a:lnTo>
                  <a:lnTo>
                    <a:pt x="67322" y="414992"/>
                  </a:lnTo>
                  <a:lnTo>
                    <a:pt x="126468" y="381413"/>
                  </a:lnTo>
                  <a:lnTo>
                    <a:pt x="79921" y="381413"/>
                  </a:lnTo>
                  <a:lnTo>
                    <a:pt x="61607" y="349143"/>
                  </a:lnTo>
                  <a:lnTo>
                    <a:pt x="96802" y="329165"/>
                  </a:lnTo>
                  <a:lnTo>
                    <a:pt x="50266" y="329165"/>
                  </a:lnTo>
                  <a:lnTo>
                    <a:pt x="35331" y="302876"/>
                  </a:lnTo>
                  <a:lnTo>
                    <a:pt x="99326" y="266554"/>
                  </a:lnTo>
                  <a:lnTo>
                    <a:pt x="87934" y="246488"/>
                  </a:lnTo>
                  <a:close/>
                </a:path>
                <a:path w="610234" h="415289">
                  <a:moveTo>
                    <a:pt x="146177" y="343809"/>
                  </a:moveTo>
                  <a:lnTo>
                    <a:pt x="79921" y="381413"/>
                  </a:lnTo>
                  <a:lnTo>
                    <a:pt x="126468" y="381413"/>
                  </a:lnTo>
                  <a:lnTo>
                    <a:pt x="157518" y="363786"/>
                  </a:lnTo>
                  <a:lnTo>
                    <a:pt x="146177" y="343809"/>
                  </a:lnTo>
                  <a:close/>
                </a:path>
                <a:path w="610234" h="415289">
                  <a:moveTo>
                    <a:pt x="191465" y="187713"/>
                  </a:moveTo>
                  <a:lnTo>
                    <a:pt x="110172" y="233865"/>
                  </a:lnTo>
                  <a:lnTo>
                    <a:pt x="177482" y="352457"/>
                  </a:lnTo>
                  <a:lnTo>
                    <a:pt x="201434" y="338868"/>
                  </a:lnTo>
                  <a:lnTo>
                    <a:pt x="172821" y="288462"/>
                  </a:lnTo>
                  <a:lnTo>
                    <a:pt x="208159" y="268409"/>
                  </a:lnTo>
                  <a:lnTo>
                    <a:pt x="161442" y="268409"/>
                  </a:lnTo>
                  <a:lnTo>
                    <a:pt x="145503" y="240342"/>
                  </a:lnTo>
                  <a:lnTo>
                    <a:pt x="202857" y="207779"/>
                  </a:lnTo>
                  <a:lnTo>
                    <a:pt x="191465" y="187713"/>
                  </a:lnTo>
                  <a:close/>
                </a:path>
                <a:path w="610234" h="415289">
                  <a:moveTo>
                    <a:pt x="109791" y="295371"/>
                  </a:moveTo>
                  <a:lnTo>
                    <a:pt x="50266" y="329165"/>
                  </a:lnTo>
                  <a:lnTo>
                    <a:pt x="96802" y="329165"/>
                  </a:lnTo>
                  <a:lnTo>
                    <a:pt x="121145" y="315348"/>
                  </a:lnTo>
                  <a:lnTo>
                    <a:pt x="109791" y="295371"/>
                  </a:lnTo>
                  <a:close/>
                </a:path>
                <a:path w="610234" h="415289">
                  <a:moveTo>
                    <a:pt x="297599" y="134513"/>
                  </a:moveTo>
                  <a:lnTo>
                    <a:pt x="261213" y="148127"/>
                  </a:lnTo>
                  <a:lnTo>
                    <a:pt x="210820" y="176740"/>
                  </a:lnTo>
                  <a:lnTo>
                    <a:pt x="278130" y="295320"/>
                  </a:lnTo>
                  <a:lnTo>
                    <a:pt x="302082" y="281731"/>
                  </a:lnTo>
                  <a:lnTo>
                    <a:pt x="273977" y="232226"/>
                  </a:lnTo>
                  <a:lnTo>
                    <a:pt x="284327" y="226346"/>
                  </a:lnTo>
                  <a:lnTo>
                    <a:pt x="288594" y="224505"/>
                  </a:lnTo>
                  <a:lnTo>
                    <a:pt x="294678" y="223413"/>
                  </a:lnTo>
                  <a:lnTo>
                    <a:pt x="363669" y="223413"/>
                  </a:lnTo>
                  <a:lnTo>
                    <a:pt x="357136" y="219882"/>
                  </a:lnTo>
                  <a:lnTo>
                    <a:pt x="349443" y="215803"/>
                  </a:lnTo>
                  <a:lnTo>
                    <a:pt x="344340" y="213291"/>
                  </a:lnTo>
                  <a:lnTo>
                    <a:pt x="263232" y="213291"/>
                  </a:lnTo>
                  <a:lnTo>
                    <a:pt x="246151" y="183204"/>
                  </a:lnTo>
                  <a:lnTo>
                    <a:pt x="280441" y="163913"/>
                  </a:lnTo>
                  <a:lnTo>
                    <a:pt x="290677" y="161373"/>
                  </a:lnTo>
                  <a:lnTo>
                    <a:pt x="329716" y="161373"/>
                  </a:lnTo>
                  <a:lnTo>
                    <a:pt x="326682" y="154921"/>
                  </a:lnTo>
                  <a:lnTo>
                    <a:pt x="322694" y="147911"/>
                  </a:lnTo>
                  <a:lnTo>
                    <a:pt x="317436" y="142666"/>
                  </a:lnTo>
                  <a:lnTo>
                    <a:pt x="304355" y="135694"/>
                  </a:lnTo>
                  <a:lnTo>
                    <a:pt x="297599" y="134513"/>
                  </a:lnTo>
                  <a:close/>
                </a:path>
                <a:path w="610234" h="415289">
                  <a:moveTo>
                    <a:pt x="210947" y="240304"/>
                  </a:moveTo>
                  <a:lnTo>
                    <a:pt x="161442" y="268409"/>
                  </a:lnTo>
                  <a:lnTo>
                    <a:pt x="208159" y="268409"/>
                  </a:lnTo>
                  <a:lnTo>
                    <a:pt x="222326" y="260370"/>
                  </a:lnTo>
                  <a:lnTo>
                    <a:pt x="210947" y="240304"/>
                  </a:lnTo>
                  <a:close/>
                </a:path>
                <a:path w="610234" h="415289">
                  <a:moveTo>
                    <a:pt x="363669" y="223413"/>
                  </a:moveTo>
                  <a:lnTo>
                    <a:pt x="294678" y="223413"/>
                  </a:lnTo>
                  <a:lnTo>
                    <a:pt x="298018" y="223692"/>
                  </a:lnTo>
                  <a:lnTo>
                    <a:pt x="305269" y="225927"/>
                  </a:lnTo>
                  <a:lnTo>
                    <a:pt x="312775" y="229343"/>
                  </a:lnTo>
                  <a:lnTo>
                    <a:pt x="334674" y="240342"/>
                  </a:lnTo>
                  <a:lnTo>
                    <a:pt x="356120" y="251060"/>
                  </a:lnTo>
                  <a:lnTo>
                    <a:pt x="384746" y="234804"/>
                  </a:lnTo>
                  <a:lnTo>
                    <a:pt x="363669" y="223413"/>
                  </a:lnTo>
                  <a:close/>
                </a:path>
                <a:path w="610234" h="415289">
                  <a:moveTo>
                    <a:pt x="390791" y="74569"/>
                  </a:moveTo>
                  <a:lnTo>
                    <a:pt x="365480" y="88932"/>
                  </a:lnTo>
                  <a:lnTo>
                    <a:pt x="386613" y="233750"/>
                  </a:lnTo>
                  <a:lnTo>
                    <a:pt x="412013" y="219323"/>
                  </a:lnTo>
                  <a:lnTo>
                    <a:pt x="406501" y="186837"/>
                  </a:lnTo>
                  <a:lnTo>
                    <a:pt x="449055" y="162681"/>
                  </a:lnTo>
                  <a:lnTo>
                    <a:pt x="402526" y="162681"/>
                  </a:lnTo>
                  <a:lnTo>
                    <a:pt x="393560" y="109582"/>
                  </a:lnTo>
                  <a:lnTo>
                    <a:pt x="434662" y="109582"/>
                  </a:lnTo>
                  <a:lnTo>
                    <a:pt x="390791" y="74569"/>
                  </a:lnTo>
                  <a:close/>
                </a:path>
                <a:path w="610234" h="415289">
                  <a:moveTo>
                    <a:pt x="329716" y="161373"/>
                  </a:moveTo>
                  <a:lnTo>
                    <a:pt x="290677" y="161373"/>
                  </a:lnTo>
                  <a:lnTo>
                    <a:pt x="297713" y="163862"/>
                  </a:lnTo>
                  <a:lnTo>
                    <a:pt x="300609" y="166478"/>
                  </a:lnTo>
                  <a:lnTo>
                    <a:pt x="304901" y="174022"/>
                  </a:lnTo>
                  <a:lnTo>
                    <a:pt x="305777" y="177451"/>
                  </a:lnTo>
                  <a:lnTo>
                    <a:pt x="305231" y="184030"/>
                  </a:lnTo>
                  <a:lnTo>
                    <a:pt x="303949" y="186976"/>
                  </a:lnTo>
                  <a:lnTo>
                    <a:pt x="299326" y="192158"/>
                  </a:lnTo>
                  <a:lnTo>
                    <a:pt x="292430" y="196717"/>
                  </a:lnTo>
                  <a:lnTo>
                    <a:pt x="263232" y="213291"/>
                  </a:lnTo>
                  <a:lnTo>
                    <a:pt x="344340" y="213291"/>
                  </a:lnTo>
                  <a:lnTo>
                    <a:pt x="314109" y="205696"/>
                  </a:lnTo>
                  <a:lnTo>
                    <a:pt x="320557" y="200007"/>
                  </a:lnTo>
                  <a:lnTo>
                    <a:pt x="325578" y="194066"/>
                  </a:lnTo>
                  <a:lnTo>
                    <a:pt x="329173" y="187872"/>
                  </a:lnTo>
                  <a:lnTo>
                    <a:pt x="331343" y="181426"/>
                  </a:lnTo>
                  <a:lnTo>
                    <a:pt x="332145" y="174835"/>
                  </a:lnTo>
                  <a:lnTo>
                    <a:pt x="331636" y="168222"/>
                  </a:lnTo>
                  <a:lnTo>
                    <a:pt x="329816" y="161585"/>
                  </a:lnTo>
                  <a:lnTo>
                    <a:pt x="329716" y="161373"/>
                  </a:lnTo>
                  <a:close/>
                </a:path>
                <a:path w="610234" h="415289">
                  <a:moveTo>
                    <a:pt x="497738" y="159925"/>
                  </a:moveTo>
                  <a:lnTo>
                    <a:pt x="453910" y="159925"/>
                  </a:lnTo>
                  <a:lnTo>
                    <a:pt x="479552" y="180982"/>
                  </a:lnTo>
                  <a:lnTo>
                    <a:pt x="505599" y="166199"/>
                  </a:lnTo>
                  <a:lnTo>
                    <a:pt x="497738" y="159925"/>
                  </a:lnTo>
                  <a:close/>
                </a:path>
                <a:path w="610234" h="415289">
                  <a:moveTo>
                    <a:pt x="434662" y="109582"/>
                  </a:moveTo>
                  <a:lnTo>
                    <a:pt x="393560" y="109582"/>
                  </a:lnTo>
                  <a:lnTo>
                    <a:pt x="434886" y="144304"/>
                  </a:lnTo>
                  <a:lnTo>
                    <a:pt x="402526" y="162681"/>
                  </a:lnTo>
                  <a:lnTo>
                    <a:pt x="449055" y="162681"/>
                  </a:lnTo>
                  <a:lnTo>
                    <a:pt x="453910" y="159925"/>
                  </a:lnTo>
                  <a:lnTo>
                    <a:pt x="497738" y="159925"/>
                  </a:lnTo>
                  <a:lnTo>
                    <a:pt x="434662" y="109582"/>
                  </a:lnTo>
                  <a:close/>
                </a:path>
                <a:path w="610234" h="415289">
                  <a:moveTo>
                    <a:pt x="529582" y="0"/>
                  </a:moveTo>
                  <a:lnTo>
                    <a:pt x="491000" y="15501"/>
                  </a:lnTo>
                  <a:lnTo>
                    <a:pt x="466048" y="49364"/>
                  </a:lnTo>
                  <a:lnTo>
                    <a:pt x="463702" y="67520"/>
                  </a:lnTo>
                  <a:lnTo>
                    <a:pt x="464535" y="76904"/>
                  </a:lnTo>
                  <a:lnTo>
                    <a:pt x="479815" y="112973"/>
                  </a:lnTo>
                  <a:lnTo>
                    <a:pt x="515481" y="140402"/>
                  </a:lnTo>
                  <a:lnTo>
                    <a:pt x="532980" y="143009"/>
                  </a:lnTo>
                  <a:lnTo>
                    <a:pt x="542129" y="142331"/>
                  </a:lnTo>
                  <a:lnTo>
                    <a:pt x="583609" y="122759"/>
                  </a:lnTo>
                  <a:lnTo>
                    <a:pt x="588719" y="117977"/>
                  </a:lnTo>
                  <a:lnTo>
                    <a:pt x="533787" y="117962"/>
                  </a:lnTo>
                  <a:lnTo>
                    <a:pt x="526110" y="116212"/>
                  </a:lnTo>
                  <a:lnTo>
                    <a:pt x="494107" y="80354"/>
                  </a:lnTo>
                  <a:lnTo>
                    <a:pt x="490360" y="62962"/>
                  </a:lnTo>
                  <a:lnTo>
                    <a:pt x="491248" y="55087"/>
                  </a:lnTo>
                  <a:lnTo>
                    <a:pt x="517461" y="27045"/>
                  </a:lnTo>
                  <a:lnTo>
                    <a:pt x="524167" y="25470"/>
                  </a:lnTo>
                  <a:lnTo>
                    <a:pt x="558840" y="25470"/>
                  </a:lnTo>
                  <a:lnTo>
                    <a:pt x="569201" y="16720"/>
                  </a:lnTo>
                  <a:lnTo>
                    <a:pt x="562486" y="10314"/>
                  </a:lnTo>
                  <a:lnTo>
                    <a:pt x="555163" y="5423"/>
                  </a:lnTo>
                  <a:lnTo>
                    <a:pt x="547232" y="2047"/>
                  </a:lnTo>
                  <a:lnTo>
                    <a:pt x="538695" y="185"/>
                  </a:lnTo>
                  <a:lnTo>
                    <a:pt x="529582" y="0"/>
                  </a:lnTo>
                  <a:close/>
                </a:path>
                <a:path w="610234" h="415289">
                  <a:moveTo>
                    <a:pt x="602467" y="71724"/>
                  </a:moveTo>
                  <a:lnTo>
                    <a:pt x="570484" y="71724"/>
                  </a:lnTo>
                  <a:lnTo>
                    <a:pt x="579018" y="86761"/>
                  </a:lnTo>
                  <a:lnTo>
                    <a:pt x="576999" y="91625"/>
                  </a:lnTo>
                  <a:lnTo>
                    <a:pt x="541443" y="117977"/>
                  </a:lnTo>
                  <a:lnTo>
                    <a:pt x="588719" y="117977"/>
                  </a:lnTo>
                  <a:lnTo>
                    <a:pt x="610146" y="85249"/>
                  </a:lnTo>
                  <a:lnTo>
                    <a:pt x="602467" y="71724"/>
                  </a:lnTo>
                  <a:close/>
                </a:path>
                <a:path w="610234" h="415289">
                  <a:moveTo>
                    <a:pt x="583323" y="38005"/>
                  </a:moveTo>
                  <a:lnTo>
                    <a:pt x="531710" y="67304"/>
                  </a:lnTo>
                  <a:lnTo>
                    <a:pt x="543052" y="87281"/>
                  </a:lnTo>
                  <a:lnTo>
                    <a:pt x="570484" y="71724"/>
                  </a:lnTo>
                  <a:lnTo>
                    <a:pt x="602467" y="71724"/>
                  </a:lnTo>
                  <a:lnTo>
                    <a:pt x="583323" y="38005"/>
                  </a:lnTo>
                  <a:close/>
                </a:path>
                <a:path w="610234" h="415289">
                  <a:moveTo>
                    <a:pt x="558840" y="25470"/>
                  </a:moveTo>
                  <a:lnTo>
                    <a:pt x="524167" y="25470"/>
                  </a:lnTo>
                  <a:lnTo>
                    <a:pt x="537222" y="26969"/>
                  </a:lnTo>
                  <a:lnTo>
                    <a:pt x="542975" y="29788"/>
                  </a:lnTo>
                  <a:lnTo>
                    <a:pt x="547954" y="34665"/>
                  </a:lnTo>
                  <a:lnTo>
                    <a:pt x="558840" y="25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145051" y="4099529"/>
              <a:ext cx="356870" cy="273050"/>
            </a:xfrm>
            <a:custGeom>
              <a:avLst/>
              <a:gdLst/>
              <a:ahLst/>
              <a:cxnLst/>
              <a:rect l="l" t="t" r="r" b="b"/>
              <a:pathLst>
                <a:path w="356870" h="273050">
                  <a:moveTo>
                    <a:pt x="50825" y="234664"/>
                  </a:moveTo>
                  <a:lnTo>
                    <a:pt x="28943" y="250336"/>
                  </a:lnTo>
                  <a:lnTo>
                    <a:pt x="36101" y="258623"/>
                  </a:lnTo>
                  <a:lnTo>
                    <a:pt x="43783" y="265026"/>
                  </a:lnTo>
                  <a:lnTo>
                    <a:pt x="51989" y="269549"/>
                  </a:lnTo>
                  <a:lnTo>
                    <a:pt x="60718" y="272192"/>
                  </a:lnTo>
                  <a:lnTo>
                    <a:pt x="69986" y="272874"/>
                  </a:lnTo>
                  <a:lnTo>
                    <a:pt x="79803" y="271508"/>
                  </a:lnTo>
                  <a:lnTo>
                    <a:pt x="114569" y="253403"/>
                  </a:lnTo>
                  <a:lnTo>
                    <a:pt x="120283" y="248075"/>
                  </a:lnTo>
                  <a:lnTo>
                    <a:pt x="75615" y="248075"/>
                  </a:lnTo>
                  <a:lnTo>
                    <a:pt x="62864" y="245713"/>
                  </a:lnTo>
                  <a:lnTo>
                    <a:pt x="56730" y="241636"/>
                  </a:lnTo>
                  <a:lnTo>
                    <a:pt x="50825" y="234664"/>
                  </a:lnTo>
                  <a:close/>
                </a:path>
                <a:path w="356870" h="273050">
                  <a:moveTo>
                    <a:pt x="131235" y="205937"/>
                  </a:moveTo>
                  <a:lnTo>
                    <a:pt x="90258" y="205937"/>
                  </a:lnTo>
                  <a:lnTo>
                    <a:pt x="94106" y="205987"/>
                  </a:lnTo>
                  <a:lnTo>
                    <a:pt x="99644" y="208007"/>
                  </a:lnTo>
                  <a:lnTo>
                    <a:pt x="101841" y="209912"/>
                  </a:lnTo>
                  <a:lnTo>
                    <a:pt x="105867" y="216874"/>
                  </a:lnTo>
                  <a:lnTo>
                    <a:pt x="105981" y="217296"/>
                  </a:lnTo>
                  <a:lnTo>
                    <a:pt x="106222" y="221964"/>
                  </a:lnTo>
                  <a:lnTo>
                    <a:pt x="102196" y="232962"/>
                  </a:lnTo>
                  <a:lnTo>
                    <a:pt x="97358" y="237941"/>
                  </a:lnTo>
                  <a:lnTo>
                    <a:pt x="82435" y="246577"/>
                  </a:lnTo>
                  <a:lnTo>
                    <a:pt x="75615" y="248075"/>
                  </a:lnTo>
                  <a:lnTo>
                    <a:pt x="120283" y="248075"/>
                  </a:lnTo>
                  <a:lnTo>
                    <a:pt x="132876" y="212731"/>
                  </a:lnTo>
                  <a:lnTo>
                    <a:pt x="131235" y="205937"/>
                  </a:lnTo>
                  <a:close/>
                </a:path>
                <a:path w="356870" h="273050">
                  <a:moveTo>
                    <a:pt x="185902" y="53219"/>
                  </a:moveTo>
                  <a:lnTo>
                    <a:pt x="98386" y="103867"/>
                  </a:lnTo>
                  <a:lnTo>
                    <a:pt x="166687" y="221888"/>
                  </a:lnTo>
                  <a:lnTo>
                    <a:pt x="224891" y="188207"/>
                  </a:lnTo>
                  <a:lnTo>
                    <a:pt x="179006" y="188207"/>
                  </a:lnTo>
                  <a:lnTo>
                    <a:pt x="160413" y="156089"/>
                  </a:lnTo>
                  <a:lnTo>
                    <a:pt x="194783" y="136201"/>
                  </a:lnTo>
                  <a:lnTo>
                    <a:pt x="148907" y="136201"/>
                  </a:lnTo>
                  <a:lnTo>
                    <a:pt x="133769" y="110039"/>
                  </a:lnTo>
                  <a:lnTo>
                    <a:pt x="197446" y="73183"/>
                  </a:lnTo>
                  <a:lnTo>
                    <a:pt x="185902" y="53219"/>
                  </a:lnTo>
                  <a:close/>
                </a:path>
                <a:path w="356870" h="273050">
                  <a:moveTo>
                    <a:pt x="59357" y="131073"/>
                  </a:moveTo>
                  <a:lnTo>
                    <a:pt x="22634" y="145354"/>
                  </a:lnTo>
                  <a:lnTo>
                    <a:pt x="0" y="186544"/>
                  </a:lnTo>
                  <a:lnTo>
                    <a:pt x="1549" y="193148"/>
                  </a:lnTo>
                  <a:lnTo>
                    <a:pt x="36144" y="217296"/>
                  </a:lnTo>
                  <a:lnTo>
                    <a:pt x="43919" y="216874"/>
                  </a:lnTo>
                  <a:lnTo>
                    <a:pt x="52966" y="215353"/>
                  </a:lnTo>
                  <a:lnTo>
                    <a:pt x="63284" y="212731"/>
                  </a:lnTo>
                  <a:lnTo>
                    <a:pt x="74637" y="209454"/>
                  </a:lnTo>
                  <a:lnTo>
                    <a:pt x="81991" y="207486"/>
                  </a:lnTo>
                  <a:lnTo>
                    <a:pt x="90258" y="205937"/>
                  </a:lnTo>
                  <a:lnTo>
                    <a:pt x="131235" y="205937"/>
                  </a:lnTo>
                  <a:lnTo>
                    <a:pt x="131152" y="205594"/>
                  </a:lnTo>
                  <a:lnTo>
                    <a:pt x="122923" y="191370"/>
                  </a:lnTo>
                  <a:lnTo>
                    <a:pt x="121228" y="189621"/>
                  </a:lnTo>
                  <a:lnTo>
                    <a:pt x="38731" y="189621"/>
                  </a:lnTo>
                  <a:lnTo>
                    <a:pt x="34569" y="189477"/>
                  </a:lnTo>
                  <a:lnTo>
                    <a:pt x="31051" y="188855"/>
                  </a:lnTo>
                  <a:lnTo>
                    <a:pt x="28486" y="187153"/>
                  </a:lnTo>
                  <a:lnTo>
                    <a:pt x="25107" y="181299"/>
                  </a:lnTo>
                  <a:lnTo>
                    <a:pt x="24990" y="178866"/>
                  </a:lnTo>
                  <a:lnTo>
                    <a:pt x="25011" y="178009"/>
                  </a:lnTo>
                  <a:lnTo>
                    <a:pt x="28689" y="169742"/>
                  </a:lnTo>
                  <a:lnTo>
                    <a:pt x="33286" y="165182"/>
                  </a:lnTo>
                  <a:lnTo>
                    <a:pt x="46926" y="157283"/>
                  </a:lnTo>
                  <a:lnTo>
                    <a:pt x="52717" y="155708"/>
                  </a:lnTo>
                  <a:lnTo>
                    <a:pt x="87393" y="155708"/>
                  </a:lnTo>
                  <a:lnTo>
                    <a:pt x="94970" y="150869"/>
                  </a:lnTo>
                  <a:lnTo>
                    <a:pt x="89550" y="143692"/>
                  </a:lnTo>
                  <a:lnTo>
                    <a:pt x="83270" y="138104"/>
                  </a:lnTo>
                  <a:lnTo>
                    <a:pt x="76128" y="134105"/>
                  </a:lnTo>
                  <a:lnTo>
                    <a:pt x="68122" y="131692"/>
                  </a:lnTo>
                  <a:lnTo>
                    <a:pt x="59357" y="131073"/>
                  </a:lnTo>
                  <a:close/>
                </a:path>
                <a:path w="356870" h="273050">
                  <a:moveTo>
                    <a:pt x="98907" y="178009"/>
                  </a:moveTo>
                  <a:lnTo>
                    <a:pt x="51960" y="187231"/>
                  </a:lnTo>
                  <a:lnTo>
                    <a:pt x="44529" y="188871"/>
                  </a:lnTo>
                  <a:lnTo>
                    <a:pt x="38731" y="189621"/>
                  </a:lnTo>
                  <a:lnTo>
                    <a:pt x="121228" y="189621"/>
                  </a:lnTo>
                  <a:lnTo>
                    <a:pt x="117728" y="186010"/>
                  </a:lnTo>
                  <a:lnTo>
                    <a:pt x="105575" y="179495"/>
                  </a:lnTo>
                  <a:lnTo>
                    <a:pt x="98907" y="178009"/>
                  </a:lnTo>
                  <a:close/>
                </a:path>
                <a:path w="356870" h="273050">
                  <a:moveTo>
                    <a:pt x="244944" y="150057"/>
                  </a:moveTo>
                  <a:lnTo>
                    <a:pt x="179006" y="188207"/>
                  </a:lnTo>
                  <a:lnTo>
                    <a:pt x="224891" y="188207"/>
                  </a:lnTo>
                  <a:lnTo>
                    <a:pt x="256451" y="169945"/>
                  </a:lnTo>
                  <a:lnTo>
                    <a:pt x="244944" y="150057"/>
                  </a:lnTo>
                  <a:close/>
                </a:path>
                <a:path w="356870" h="273050">
                  <a:moveTo>
                    <a:pt x="87393" y="155708"/>
                  </a:moveTo>
                  <a:lnTo>
                    <a:pt x="52717" y="155708"/>
                  </a:lnTo>
                  <a:lnTo>
                    <a:pt x="62509" y="157130"/>
                  </a:lnTo>
                  <a:lnTo>
                    <a:pt x="67221" y="160229"/>
                  </a:lnTo>
                  <a:lnTo>
                    <a:pt x="71742" y="165703"/>
                  </a:lnTo>
                  <a:lnTo>
                    <a:pt x="87393" y="155708"/>
                  </a:lnTo>
                  <a:close/>
                </a:path>
                <a:path w="356870" h="273050">
                  <a:moveTo>
                    <a:pt x="289818" y="0"/>
                  </a:moveTo>
                  <a:lnTo>
                    <a:pt x="246535" y="16804"/>
                  </a:lnTo>
                  <a:lnTo>
                    <a:pt x="225703" y="61244"/>
                  </a:lnTo>
                  <a:lnTo>
                    <a:pt x="227091" y="74614"/>
                  </a:lnTo>
                  <a:lnTo>
                    <a:pt x="247014" y="115632"/>
                  </a:lnTo>
                  <a:lnTo>
                    <a:pt x="278980" y="138144"/>
                  </a:lnTo>
                  <a:lnTo>
                    <a:pt x="291142" y="140487"/>
                  </a:lnTo>
                  <a:lnTo>
                    <a:pt x="303185" y="140219"/>
                  </a:lnTo>
                  <a:lnTo>
                    <a:pt x="342909" y="119464"/>
                  </a:lnTo>
                  <a:lnTo>
                    <a:pt x="345658" y="115994"/>
                  </a:lnTo>
                  <a:lnTo>
                    <a:pt x="301848" y="115994"/>
                  </a:lnTo>
                  <a:lnTo>
                    <a:pt x="295199" y="115880"/>
                  </a:lnTo>
                  <a:lnTo>
                    <a:pt x="261962" y="87001"/>
                  </a:lnTo>
                  <a:lnTo>
                    <a:pt x="252047" y="59269"/>
                  </a:lnTo>
                  <a:lnTo>
                    <a:pt x="252475" y="51759"/>
                  </a:lnTo>
                  <a:lnTo>
                    <a:pt x="281063" y="25012"/>
                  </a:lnTo>
                  <a:lnTo>
                    <a:pt x="315643" y="25012"/>
                  </a:lnTo>
                  <a:lnTo>
                    <a:pt x="324992" y="16148"/>
                  </a:lnTo>
                  <a:lnTo>
                    <a:pt x="318865" y="10783"/>
                  </a:lnTo>
                  <a:lnTo>
                    <a:pt x="312713" y="6535"/>
                  </a:lnTo>
                  <a:lnTo>
                    <a:pt x="306535" y="3405"/>
                  </a:lnTo>
                  <a:lnTo>
                    <a:pt x="300329" y="1390"/>
                  </a:lnTo>
                  <a:lnTo>
                    <a:pt x="289818" y="0"/>
                  </a:lnTo>
                  <a:close/>
                </a:path>
                <a:path w="356870" h="273050">
                  <a:moveTo>
                    <a:pt x="208165" y="101911"/>
                  </a:moveTo>
                  <a:lnTo>
                    <a:pt x="148907" y="136201"/>
                  </a:lnTo>
                  <a:lnTo>
                    <a:pt x="194783" y="136201"/>
                  </a:lnTo>
                  <a:lnTo>
                    <a:pt x="219671" y="121799"/>
                  </a:lnTo>
                  <a:lnTo>
                    <a:pt x="208165" y="101911"/>
                  </a:lnTo>
                  <a:close/>
                </a:path>
                <a:path w="356870" h="273050">
                  <a:moveTo>
                    <a:pt x="353923" y="65386"/>
                  </a:moveTo>
                  <a:lnTo>
                    <a:pt x="326567" y="71431"/>
                  </a:lnTo>
                  <a:lnTo>
                    <a:pt x="329590" y="81223"/>
                  </a:lnTo>
                  <a:lnTo>
                    <a:pt x="329971" y="89452"/>
                  </a:lnTo>
                  <a:lnTo>
                    <a:pt x="301848" y="115994"/>
                  </a:lnTo>
                  <a:lnTo>
                    <a:pt x="345658" y="115994"/>
                  </a:lnTo>
                  <a:lnTo>
                    <a:pt x="348636" y="112233"/>
                  </a:lnTo>
                  <a:lnTo>
                    <a:pt x="352856" y="104311"/>
                  </a:lnTo>
                  <a:lnTo>
                    <a:pt x="355523" y="95684"/>
                  </a:lnTo>
                  <a:lnTo>
                    <a:pt x="356590" y="86320"/>
                  </a:lnTo>
                  <a:lnTo>
                    <a:pt x="356057" y="76220"/>
                  </a:lnTo>
                  <a:lnTo>
                    <a:pt x="353923" y="65386"/>
                  </a:lnTo>
                  <a:close/>
                </a:path>
                <a:path w="356870" h="273050">
                  <a:moveTo>
                    <a:pt x="315643" y="25012"/>
                  </a:moveTo>
                  <a:lnTo>
                    <a:pt x="281063" y="25012"/>
                  </a:lnTo>
                  <a:lnTo>
                    <a:pt x="294017" y="26968"/>
                  </a:lnTo>
                  <a:lnTo>
                    <a:pt x="299720" y="30118"/>
                  </a:lnTo>
                  <a:lnTo>
                    <a:pt x="304660" y="35426"/>
                  </a:lnTo>
                  <a:lnTo>
                    <a:pt x="315643" y="250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604504" y="1757172"/>
              <a:ext cx="0" cy="923290"/>
            </a:xfrm>
            <a:custGeom>
              <a:avLst/>
              <a:gdLst/>
              <a:ahLst/>
              <a:cxnLst/>
              <a:rect l="l" t="t" r="r" b="b"/>
              <a:pathLst>
                <a:path h="923289">
                  <a:moveTo>
                    <a:pt x="0" y="0"/>
                  </a:moveTo>
                  <a:lnTo>
                    <a:pt x="0" y="92318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179052" y="4133088"/>
              <a:ext cx="1868170" cy="1032510"/>
            </a:xfrm>
            <a:custGeom>
              <a:avLst/>
              <a:gdLst/>
              <a:ahLst/>
              <a:cxnLst/>
              <a:rect l="l" t="t" r="r" b="b"/>
              <a:pathLst>
                <a:path w="1868170" h="1032510">
                  <a:moveTo>
                    <a:pt x="0" y="0"/>
                  </a:moveTo>
                  <a:lnTo>
                    <a:pt x="1867560" y="103212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669023" y="4910328"/>
              <a:ext cx="610235" cy="365125"/>
            </a:xfrm>
            <a:custGeom>
              <a:avLst/>
              <a:gdLst/>
              <a:ahLst/>
              <a:cxnLst/>
              <a:rect l="l" t="t" r="r" b="b"/>
              <a:pathLst>
                <a:path w="610234" h="365125">
                  <a:moveTo>
                    <a:pt x="0" y="0"/>
                  </a:moveTo>
                  <a:lnTo>
                    <a:pt x="609841" y="364528"/>
                  </a:lnTo>
                </a:path>
              </a:pathLst>
            </a:custGeom>
            <a:ln w="12700">
              <a:solidFill>
                <a:srgbClr val="FC34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190646" y="5197605"/>
              <a:ext cx="88265" cy="77470"/>
            </a:xfrm>
            <a:custGeom>
              <a:avLst/>
              <a:gdLst/>
              <a:ahLst/>
              <a:cxnLst/>
              <a:rect l="l" t="t" r="r" b="b"/>
              <a:pathLst>
                <a:path w="88265" h="77470">
                  <a:moveTo>
                    <a:pt x="45618" y="0"/>
                  </a:moveTo>
                  <a:lnTo>
                    <a:pt x="88214" y="77254"/>
                  </a:lnTo>
                  <a:lnTo>
                    <a:pt x="0" y="76301"/>
                  </a:lnTo>
                </a:path>
              </a:pathLst>
            </a:custGeom>
            <a:ln w="12699">
              <a:solidFill>
                <a:srgbClr val="FC34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7575820" y="3283986"/>
              <a:ext cx="420370" cy="310515"/>
            </a:xfrm>
            <a:custGeom>
              <a:avLst/>
              <a:gdLst/>
              <a:ahLst/>
              <a:cxnLst/>
              <a:rect l="l" t="t" r="r" b="b"/>
              <a:pathLst>
                <a:path w="420370" h="310514">
                  <a:moveTo>
                    <a:pt x="23952" y="178282"/>
                  </a:moveTo>
                  <a:lnTo>
                    <a:pt x="0" y="191871"/>
                  </a:lnTo>
                  <a:lnTo>
                    <a:pt x="67322" y="310464"/>
                  </a:lnTo>
                  <a:lnTo>
                    <a:pt x="91262" y="296875"/>
                  </a:lnTo>
                  <a:lnTo>
                    <a:pt x="23952" y="178282"/>
                  </a:lnTo>
                  <a:close/>
                </a:path>
                <a:path w="420370" h="310514">
                  <a:moveTo>
                    <a:pt x="108483" y="233083"/>
                  </a:moveTo>
                  <a:lnTo>
                    <a:pt x="86461" y="248577"/>
                  </a:lnTo>
                  <a:lnTo>
                    <a:pt x="93557" y="256923"/>
                  </a:lnTo>
                  <a:lnTo>
                    <a:pt x="101188" y="263391"/>
                  </a:lnTo>
                  <a:lnTo>
                    <a:pt x="109355" y="267983"/>
                  </a:lnTo>
                  <a:lnTo>
                    <a:pt x="118059" y="270700"/>
                  </a:lnTo>
                  <a:lnTo>
                    <a:pt x="127322" y="271452"/>
                  </a:lnTo>
                  <a:lnTo>
                    <a:pt x="137150" y="270167"/>
                  </a:lnTo>
                  <a:lnTo>
                    <a:pt x="172070" y="252355"/>
                  </a:lnTo>
                  <a:lnTo>
                    <a:pt x="178148" y="246710"/>
                  </a:lnTo>
                  <a:lnTo>
                    <a:pt x="133159" y="246710"/>
                  </a:lnTo>
                  <a:lnTo>
                    <a:pt x="120421" y="244233"/>
                  </a:lnTo>
                  <a:lnTo>
                    <a:pt x="114325" y="240106"/>
                  </a:lnTo>
                  <a:lnTo>
                    <a:pt x="108483" y="233083"/>
                  </a:lnTo>
                  <a:close/>
                </a:path>
                <a:path w="420370" h="310514">
                  <a:moveTo>
                    <a:pt x="189039" y="204685"/>
                  </a:moveTo>
                  <a:lnTo>
                    <a:pt x="148158" y="204685"/>
                  </a:lnTo>
                  <a:lnTo>
                    <a:pt x="151993" y="204762"/>
                  </a:lnTo>
                  <a:lnTo>
                    <a:pt x="157518" y="206832"/>
                  </a:lnTo>
                  <a:lnTo>
                    <a:pt x="159702" y="208749"/>
                  </a:lnTo>
                  <a:lnTo>
                    <a:pt x="163766" y="215925"/>
                  </a:lnTo>
                  <a:lnTo>
                    <a:pt x="163982" y="220853"/>
                  </a:lnTo>
                  <a:lnTo>
                    <a:pt x="159867" y="231813"/>
                  </a:lnTo>
                  <a:lnTo>
                    <a:pt x="154978" y="236740"/>
                  </a:lnTo>
                  <a:lnTo>
                    <a:pt x="139992" y="245262"/>
                  </a:lnTo>
                  <a:lnTo>
                    <a:pt x="133159" y="246710"/>
                  </a:lnTo>
                  <a:lnTo>
                    <a:pt x="178148" y="246710"/>
                  </a:lnTo>
                  <a:lnTo>
                    <a:pt x="181851" y="242506"/>
                  </a:lnTo>
                  <a:lnTo>
                    <a:pt x="187121" y="235699"/>
                  </a:lnTo>
                  <a:lnTo>
                    <a:pt x="189953" y="228269"/>
                  </a:lnTo>
                  <a:lnTo>
                    <a:pt x="190766" y="212115"/>
                  </a:lnTo>
                  <a:lnTo>
                    <a:pt x="189039" y="204685"/>
                  </a:lnTo>
                  <a:close/>
                </a:path>
                <a:path w="420370" h="310514">
                  <a:moveTo>
                    <a:pt x="117868" y="129573"/>
                  </a:moveTo>
                  <a:lnTo>
                    <a:pt x="81030" y="143548"/>
                  </a:lnTo>
                  <a:lnTo>
                    <a:pt x="58219" y="181787"/>
                  </a:lnTo>
                  <a:lnTo>
                    <a:pt x="58152" y="184988"/>
                  </a:lnTo>
                  <a:lnTo>
                    <a:pt x="59550" y="191160"/>
                  </a:lnTo>
                  <a:lnTo>
                    <a:pt x="93937" y="215597"/>
                  </a:lnTo>
                  <a:lnTo>
                    <a:pt x="101717" y="215239"/>
                  </a:lnTo>
                  <a:lnTo>
                    <a:pt x="110778" y="213796"/>
                  </a:lnTo>
                  <a:lnTo>
                    <a:pt x="121119" y="211264"/>
                  </a:lnTo>
                  <a:lnTo>
                    <a:pt x="132499" y="208076"/>
                  </a:lnTo>
                  <a:lnTo>
                    <a:pt x="139877" y="206171"/>
                  </a:lnTo>
                  <a:lnTo>
                    <a:pt x="143300" y="205537"/>
                  </a:lnTo>
                  <a:lnTo>
                    <a:pt x="148158" y="204685"/>
                  </a:lnTo>
                  <a:lnTo>
                    <a:pt x="189039" y="204685"/>
                  </a:lnTo>
                  <a:lnTo>
                    <a:pt x="180936" y="190385"/>
                  </a:lnTo>
                  <a:lnTo>
                    <a:pt x="178608" y="187948"/>
                  </a:lnTo>
                  <a:lnTo>
                    <a:pt x="96760" y="187948"/>
                  </a:lnTo>
                  <a:lnTo>
                    <a:pt x="92595" y="187769"/>
                  </a:lnTo>
                  <a:lnTo>
                    <a:pt x="89090" y="187121"/>
                  </a:lnTo>
                  <a:lnTo>
                    <a:pt x="86537" y="185394"/>
                  </a:lnTo>
                  <a:lnTo>
                    <a:pt x="83197" y="179514"/>
                  </a:lnTo>
                  <a:lnTo>
                    <a:pt x="83070" y="176339"/>
                  </a:lnTo>
                  <a:lnTo>
                    <a:pt x="86880" y="167982"/>
                  </a:lnTo>
                  <a:lnTo>
                    <a:pt x="91516" y="163461"/>
                  </a:lnTo>
                  <a:lnTo>
                    <a:pt x="105219" y="155676"/>
                  </a:lnTo>
                  <a:lnTo>
                    <a:pt x="111036" y="154139"/>
                  </a:lnTo>
                  <a:lnTo>
                    <a:pt x="146167" y="154139"/>
                  </a:lnTo>
                  <a:lnTo>
                    <a:pt x="153314" y="149656"/>
                  </a:lnTo>
                  <a:lnTo>
                    <a:pt x="147959" y="142436"/>
                  </a:lnTo>
                  <a:lnTo>
                    <a:pt x="141725" y="136798"/>
                  </a:lnTo>
                  <a:lnTo>
                    <a:pt x="134615" y="132740"/>
                  </a:lnTo>
                  <a:lnTo>
                    <a:pt x="126631" y="130263"/>
                  </a:lnTo>
                  <a:lnTo>
                    <a:pt x="117868" y="129573"/>
                  </a:lnTo>
                  <a:close/>
                </a:path>
                <a:path w="420370" h="310514">
                  <a:moveTo>
                    <a:pt x="218478" y="170637"/>
                  </a:moveTo>
                  <a:lnTo>
                    <a:pt x="196469" y="186131"/>
                  </a:lnTo>
                  <a:lnTo>
                    <a:pt x="203559" y="194477"/>
                  </a:lnTo>
                  <a:lnTo>
                    <a:pt x="211191" y="200945"/>
                  </a:lnTo>
                  <a:lnTo>
                    <a:pt x="219400" y="205549"/>
                  </a:lnTo>
                  <a:lnTo>
                    <a:pt x="228066" y="208254"/>
                  </a:lnTo>
                  <a:lnTo>
                    <a:pt x="237324" y="209008"/>
                  </a:lnTo>
                  <a:lnTo>
                    <a:pt x="247151" y="207725"/>
                  </a:lnTo>
                  <a:lnTo>
                    <a:pt x="282067" y="189909"/>
                  </a:lnTo>
                  <a:lnTo>
                    <a:pt x="288150" y="184264"/>
                  </a:lnTo>
                  <a:lnTo>
                    <a:pt x="243166" y="184264"/>
                  </a:lnTo>
                  <a:lnTo>
                    <a:pt x="230428" y="181787"/>
                  </a:lnTo>
                  <a:lnTo>
                    <a:pt x="224320" y="177660"/>
                  </a:lnTo>
                  <a:lnTo>
                    <a:pt x="218478" y="170637"/>
                  </a:lnTo>
                  <a:close/>
                </a:path>
                <a:path w="420370" h="310514">
                  <a:moveTo>
                    <a:pt x="157035" y="176834"/>
                  </a:moveTo>
                  <a:lnTo>
                    <a:pt x="110013" y="185667"/>
                  </a:lnTo>
                  <a:lnTo>
                    <a:pt x="102566" y="187247"/>
                  </a:lnTo>
                  <a:lnTo>
                    <a:pt x="96760" y="187948"/>
                  </a:lnTo>
                  <a:lnTo>
                    <a:pt x="178608" y="187948"/>
                  </a:lnTo>
                  <a:lnTo>
                    <a:pt x="175780" y="184988"/>
                  </a:lnTo>
                  <a:lnTo>
                    <a:pt x="163690" y="178371"/>
                  </a:lnTo>
                  <a:lnTo>
                    <a:pt x="157035" y="176834"/>
                  </a:lnTo>
                  <a:close/>
                </a:path>
                <a:path w="420370" h="310514">
                  <a:moveTo>
                    <a:pt x="299046" y="142240"/>
                  </a:moveTo>
                  <a:lnTo>
                    <a:pt x="258152" y="142240"/>
                  </a:lnTo>
                  <a:lnTo>
                    <a:pt x="262001" y="142316"/>
                  </a:lnTo>
                  <a:lnTo>
                    <a:pt x="267525" y="144386"/>
                  </a:lnTo>
                  <a:lnTo>
                    <a:pt x="269697" y="146304"/>
                  </a:lnTo>
                  <a:lnTo>
                    <a:pt x="273773" y="153479"/>
                  </a:lnTo>
                  <a:lnTo>
                    <a:pt x="273989" y="158407"/>
                  </a:lnTo>
                  <a:lnTo>
                    <a:pt x="269862" y="169367"/>
                  </a:lnTo>
                  <a:lnTo>
                    <a:pt x="264985" y="174294"/>
                  </a:lnTo>
                  <a:lnTo>
                    <a:pt x="249986" y="182816"/>
                  </a:lnTo>
                  <a:lnTo>
                    <a:pt x="243166" y="184264"/>
                  </a:lnTo>
                  <a:lnTo>
                    <a:pt x="288150" y="184264"/>
                  </a:lnTo>
                  <a:lnTo>
                    <a:pt x="291858" y="180060"/>
                  </a:lnTo>
                  <a:lnTo>
                    <a:pt x="297116" y="173253"/>
                  </a:lnTo>
                  <a:lnTo>
                    <a:pt x="299961" y="165823"/>
                  </a:lnTo>
                  <a:lnTo>
                    <a:pt x="300771" y="149656"/>
                  </a:lnTo>
                  <a:lnTo>
                    <a:pt x="299046" y="142240"/>
                  </a:lnTo>
                  <a:close/>
                </a:path>
                <a:path w="420370" h="310514">
                  <a:moveTo>
                    <a:pt x="146167" y="154139"/>
                  </a:moveTo>
                  <a:lnTo>
                    <a:pt x="111036" y="154139"/>
                  </a:lnTo>
                  <a:lnTo>
                    <a:pt x="120802" y="155651"/>
                  </a:lnTo>
                  <a:lnTo>
                    <a:pt x="125488" y="158788"/>
                  </a:lnTo>
                  <a:lnTo>
                    <a:pt x="129971" y="164299"/>
                  </a:lnTo>
                  <a:lnTo>
                    <a:pt x="146167" y="154139"/>
                  </a:lnTo>
                  <a:close/>
                </a:path>
                <a:path w="420370" h="310514">
                  <a:moveTo>
                    <a:pt x="346379" y="0"/>
                  </a:moveTo>
                  <a:lnTo>
                    <a:pt x="341325" y="711"/>
                  </a:lnTo>
                  <a:lnTo>
                    <a:pt x="331216" y="4381"/>
                  </a:lnTo>
                  <a:lnTo>
                    <a:pt x="323989" y="7962"/>
                  </a:lnTo>
                  <a:lnTo>
                    <a:pt x="267208" y="40195"/>
                  </a:lnTo>
                  <a:lnTo>
                    <a:pt x="334530" y="158788"/>
                  </a:lnTo>
                  <a:lnTo>
                    <a:pt x="374891" y="135864"/>
                  </a:lnTo>
                  <a:lnTo>
                    <a:pt x="385218" y="129859"/>
                  </a:lnTo>
                  <a:lnTo>
                    <a:pt x="393030" y="125209"/>
                  </a:lnTo>
                  <a:lnTo>
                    <a:pt x="347129" y="125209"/>
                  </a:lnTo>
                  <a:lnTo>
                    <a:pt x="329133" y="93497"/>
                  </a:lnTo>
                  <a:lnTo>
                    <a:pt x="359359" y="76339"/>
                  </a:lnTo>
                  <a:lnTo>
                    <a:pt x="364875" y="73761"/>
                  </a:lnTo>
                  <a:lnTo>
                    <a:pt x="317919" y="73761"/>
                  </a:lnTo>
                  <a:lnTo>
                    <a:pt x="327380" y="32131"/>
                  </a:lnTo>
                  <a:lnTo>
                    <a:pt x="344868" y="25222"/>
                  </a:lnTo>
                  <a:lnTo>
                    <a:pt x="381458" y="25222"/>
                  </a:lnTo>
                  <a:lnTo>
                    <a:pt x="380822" y="22517"/>
                  </a:lnTo>
                  <a:lnTo>
                    <a:pt x="374751" y="11836"/>
                  </a:lnTo>
                  <a:lnTo>
                    <a:pt x="370916" y="7899"/>
                  </a:lnTo>
                  <a:lnTo>
                    <a:pt x="361378" y="2400"/>
                  </a:lnTo>
                  <a:lnTo>
                    <a:pt x="356476" y="825"/>
                  </a:lnTo>
                  <a:lnTo>
                    <a:pt x="346379" y="0"/>
                  </a:lnTo>
                  <a:close/>
                </a:path>
                <a:path w="420370" h="310514">
                  <a:moveTo>
                    <a:pt x="227876" y="67127"/>
                  </a:moveTo>
                  <a:lnTo>
                    <a:pt x="191031" y="81102"/>
                  </a:lnTo>
                  <a:lnTo>
                    <a:pt x="168267" y="118668"/>
                  </a:lnTo>
                  <a:lnTo>
                    <a:pt x="168158" y="122542"/>
                  </a:lnTo>
                  <a:lnTo>
                    <a:pt x="169545" y="128714"/>
                  </a:lnTo>
                  <a:lnTo>
                    <a:pt x="203945" y="153156"/>
                  </a:lnTo>
                  <a:lnTo>
                    <a:pt x="211723" y="152798"/>
                  </a:lnTo>
                  <a:lnTo>
                    <a:pt x="220780" y="151352"/>
                  </a:lnTo>
                  <a:lnTo>
                    <a:pt x="231114" y="148818"/>
                  </a:lnTo>
                  <a:lnTo>
                    <a:pt x="242506" y="145630"/>
                  </a:lnTo>
                  <a:lnTo>
                    <a:pt x="249872" y="143725"/>
                  </a:lnTo>
                  <a:lnTo>
                    <a:pt x="253225" y="143103"/>
                  </a:lnTo>
                  <a:lnTo>
                    <a:pt x="258152" y="142240"/>
                  </a:lnTo>
                  <a:lnTo>
                    <a:pt x="299046" y="142240"/>
                  </a:lnTo>
                  <a:lnTo>
                    <a:pt x="290931" y="127939"/>
                  </a:lnTo>
                  <a:lnTo>
                    <a:pt x="288608" y="125502"/>
                  </a:lnTo>
                  <a:lnTo>
                    <a:pt x="206765" y="125502"/>
                  </a:lnTo>
                  <a:lnTo>
                    <a:pt x="202603" y="125323"/>
                  </a:lnTo>
                  <a:lnTo>
                    <a:pt x="199097" y="124675"/>
                  </a:lnTo>
                  <a:lnTo>
                    <a:pt x="196545" y="122948"/>
                  </a:lnTo>
                  <a:lnTo>
                    <a:pt x="193205" y="117068"/>
                  </a:lnTo>
                  <a:lnTo>
                    <a:pt x="193078" y="113893"/>
                  </a:lnTo>
                  <a:lnTo>
                    <a:pt x="196888" y="105537"/>
                  </a:lnTo>
                  <a:lnTo>
                    <a:pt x="201523" y="101015"/>
                  </a:lnTo>
                  <a:lnTo>
                    <a:pt x="215274" y="93218"/>
                  </a:lnTo>
                  <a:lnTo>
                    <a:pt x="221030" y="91694"/>
                  </a:lnTo>
                  <a:lnTo>
                    <a:pt x="256175" y="91694"/>
                  </a:lnTo>
                  <a:lnTo>
                    <a:pt x="263321" y="87210"/>
                  </a:lnTo>
                  <a:lnTo>
                    <a:pt x="257966" y="79990"/>
                  </a:lnTo>
                  <a:lnTo>
                    <a:pt x="251733" y="74352"/>
                  </a:lnTo>
                  <a:lnTo>
                    <a:pt x="244623" y="70294"/>
                  </a:lnTo>
                  <a:lnTo>
                    <a:pt x="236639" y="67818"/>
                  </a:lnTo>
                  <a:lnTo>
                    <a:pt x="227876" y="67127"/>
                  </a:lnTo>
                  <a:close/>
                </a:path>
                <a:path w="420370" h="310514">
                  <a:moveTo>
                    <a:pt x="267042" y="114388"/>
                  </a:moveTo>
                  <a:lnTo>
                    <a:pt x="220010" y="123221"/>
                  </a:lnTo>
                  <a:lnTo>
                    <a:pt x="212567" y="124801"/>
                  </a:lnTo>
                  <a:lnTo>
                    <a:pt x="206765" y="125502"/>
                  </a:lnTo>
                  <a:lnTo>
                    <a:pt x="288608" y="125502"/>
                  </a:lnTo>
                  <a:lnTo>
                    <a:pt x="285788" y="122542"/>
                  </a:lnTo>
                  <a:lnTo>
                    <a:pt x="273685" y="115938"/>
                  </a:lnTo>
                  <a:lnTo>
                    <a:pt x="267042" y="114388"/>
                  </a:lnTo>
                  <a:close/>
                </a:path>
                <a:path w="420370" h="310514">
                  <a:moveTo>
                    <a:pt x="416301" y="71450"/>
                  </a:moveTo>
                  <a:lnTo>
                    <a:pt x="374561" y="71450"/>
                  </a:lnTo>
                  <a:lnTo>
                    <a:pt x="378079" y="71843"/>
                  </a:lnTo>
                  <a:lnTo>
                    <a:pt x="384352" y="74841"/>
                  </a:lnTo>
                  <a:lnTo>
                    <a:pt x="386930" y="77368"/>
                  </a:lnTo>
                  <a:lnTo>
                    <a:pt x="391337" y="85140"/>
                  </a:lnTo>
                  <a:lnTo>
                    <a:pt x="392125" y="89128"/>
                  </a:lnTo>
                  <a:lnTo>
                    <a:pt x="390499" y="96685"/>
                  </a:lnTo>
                  <a:lnTo>
                    <a:pt x="388493" y="99910"/>
                  </a:lnTo>
                  <a:lnTo>
                    <a:pt x="385305" y="102577"/>
                  </a:lnTo>
                  <a:lnTo>
                    <a:pt x="383260" y="104381"/>
                  </a:lnTo>
                  <a:lnTo>
                    <a:pt x="377926" y="107734"/>
                  </a:lnTo>
                  <a:lnTo>
                    <a:pt x="347129" y="125209"/>
                  </a:lnTo>
                  <a:lnTo>
                    <a:pt x="393030" y="125209"/>
                  </a:lnTo>
                  <a:lnTo>
                    <a:pt x="419748" y="93218"/>
                  </a:lnTo>
                  <a:lnTo>
                    <a:pt x="419705" y="89128"/>
                  </a:lnTo>
                  <a:lnTo>
                    <a:pt x="419125" y="79362"/>
                  </a:lnTo>
                  <a:lnTo>
                    <a:pt x="417410" y="73406"/>
                  </a:lnTo>
                  <a:lnTo>
                    <a:pt x="416301" y="71450"/>
                  </a:lnTo>
                  <a:close/>
                </a:path>
                <a:path w="420370" h="310514">
                  <a:moveTo>
                    <a:pt x="256175" y="91694"/>
                  </a:moveTo>
                  <a:lnTo>
                    <a:pt x="221030" y="91694"/>
                  </a:lnTo>
                  <a:lnTo>
                    <a:pt x="230828" y="93230"/>
                  </a:lnTo>
                  <a:lnTo>
                    <a:pt x="235496" y="96342"/>
                  </a:lnTo>
                  <a:lnTo>
                    <a:pt x="239979" y="101854"/>
                  </a:lnTo>
                  <a:lnTo>
                    <a:pt x="256175" y="91694"/>
                  </a:lnTo>
                  <a:close/>
                </a:path>
                <a:path w="420370" h="310514">
                  <a:moveTo>
                    <a:pt x="381458" y="25222"/>
                  </a:moveTo>
                  <a:lnTo>
                    <a:pt x="344868" y="25222"/>
                  </a:lnTo>
                  <a:lnTo>
                    <a:pt x="351510" y="27508"/>
                  </a:lnTo>
                  <a:lnTo>
                    <a:pt x="354215" y="29921"/>
                  </a:lnTo>
                  <a:lnTo>
                    <a:pt x="358470" y="37414"/>
                  </a:lnTo>
                  <a:lnTo>
                    <a:pt x="359054" y="41160"/>
                  </a:lnTo>
                  <a:lnTo>
                    <a:pt x="357022" y="48514"/>
                  </a:lnTo>
                  <a:lnTo>
                    <a:pt x="354596" y="51765"/>
                  </a:lnTo>
                  <a:lnTo>
                    <a:pt x="348665" y="56134"/>
                  </a:lnTo>
                  <a:lnTo>
                    <a:pt x="342950" y="59563"/>
                  </a:lnTo>
                  <a:lnTo>
                    <a:pt x="317919" y="73761"/>
                  </a:lnTo>
                  <a:lnTo>
                    <a:pt x="364875" y="73761"/>
                  </a:lnTo>
                  <a:lnTo>
                    <a:pt x="366750" y="72885"/>
                  </a:lnTo>
                  <a:lnTo>
                    <a:pt x="374561" y="71450"/>
                  </a:lnTo>
                  <a:lnTo>
                    <a:pt x="416301" y="71450"/>
                  </a:lnTo>
                  <a:lnTo>
                    <a:pt x="410464" y="61163"/>
                  </a:lnTo>
                  <a:lnTo>
                    <a:pt x="405130" y="56311"/>
                  </a:lnTo>
                  <a:lnTo>
                    <a:pt x="395324" y="52146"/>
                  </a:lnTo>
                  <a:lnTo>
                    <a:pt x="375602" y="52146"/>
                  </a:lnTo>
                  <a:lnTo>
                    <a:pt x="379412" y="46913"/>
                  </a:lnTo>
                  <a:lnTo>
                    <a:pt x="381486" y="41160"/>
                  </a:lnTo>
                  <a:lnTo>
                    <a:pt x="382135" y="29921"/>
                  </a:lnTo>
                  <a:lnTo>
                    <a:pt x="382204" y="28397"/>
                  </a:lnTo>
                  <a:lnTo>
                    <a:pt x="381458" y="25222"/>
                  </a:lnTo>
                  <a:close/>
                </a:path>
                <a:path w="420370" h="310514">
                  <a:moveTo>
                    <a:pt x="384022" y="50139"/>
                  </a:moveTo>
                  <a:lnTo>
                    <a:pt x="375602" y="52146"/>
                  </a:lnTo>
                  <a:lnTo>
                    <a:pt x="395324" y="52146"/>
                  </a:lnTo>
                  <a:lnTo>
                    <a:pt x="391617" y="50571"/>
                  </a:lnTo>
                  <a:lnTo>
                    <a:pt x="384022" y="50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8377051A-8AC8-4F23-94D4-B92D6C474C73}"/>
                </a:ext>
              </a:extLst>
            </p:cNvPr>
            <p:cNvSpPr txBox="1"/>
            <p:nvPr/>
          </p:nvSpPr>
          <p:spPr>
            <a:xfrm rot="3602428">
              <a:off x="9655743" y="2300489"/>
              <a:ext cx="142410" cy="13054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Escopo dos tópicos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bject 9">
              <a:extLst>
                <a:ext uri="{FF2B5EF4-FFF2-40B4-BE49-F238E27FC236}">
                  <a16:creationId xmlns:a16="http://schemas.microsoft.com/office/drawing/2014/main" id="{500ACE32-E4B1-44AA-B66C-5CA9F0AC63A8}"/>
                </a:ext>
              </a:extLst>
            </p:cNvPr>
            <p:cNvSpPr txBox="1"/>
            <p:nvPr/>
          </p:nvSpPr>
          <p:spPr>
            <a:xfrm rot="7444598">
              <a:off x="6712118" y="4780049"/>
              <a:ext cx="142410" cy="8744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Investidores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DFB15FCB-7111-4EB6-8D1F-6C3534DF8D78}"/>
                </a:ext>
              </a:extLst>
            </p:cNvPr>
            <p:cNvSpPr txBox="1"/>
            <p:nvPr/>
          </p:nvSpPr>
          <p:spPr>
            <a:xfrm rot="7369164">
              <a:off x="7539494" y="5174283"/>
              <a:ext cx="284821" cy="13054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-10" normalizeH="0" baseline="0" noProof="0" dirty="0">
                  <a:ln>
                    <a:noFill/>
                  </a:ln>
                  <a:solidFill>
                    <a:srgbClr val="00338D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Todas as partes interessadas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028700" y="373063"/>
            <a:ext cx="10134600" cy="75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spc="-10" dirty="0">
                <a:solidFill>
                  <a:schemeClr val="bg1"/>
                </a:solidFill>
                <a:highlight>
                  <a:srgbClr val="000927"/>
                </a:highlight>
                <a:latin typeface="KPMG Bold" panose="020B0803030202040204" pitchFamily="34" charset="0"/>
              </a:rPr>
              <a:t>International Sustainability Standards Board (ISSB)</a:t>
            </a:r>
            <a:endParaRPr sz="4800" dirty="0">
              <a:solidFill>
                <a:schemeClr val="bg1"/>
              </a:solidFill>
              <a:highlight>
                <a:srgbClr val="000927"/>
              </a:highlight>
              <a:latin typeface="KPMG Bold" panose="020B0803030202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0489C2-FDC3-44A8-A094-939D33165A5A}"/>
              </a:ext>
            </a:extLst>
          </p:cNvPr>
          <p:cNvSpPr/>
          <p:nvPr/>
        </p:nvSpPr>
        <p:spPr>
          <a:xfrm>
            <a:off x="488226" y="1744290"/>
            <a:ext cx="9832907" cy="730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317F0-1557-46BB-BA2E-22CFCE9594C2}"/>
              </a:ext>
            </a:extLst>
          </p:cNvPr>
          <p:cNvSpPr txBox="1"/>
          <p:nvPr/>
        </p:nvSpPr>
        <p:spPr>
          <a:xfrm>
            <a:off x="532809" y="1888213"/>
            <a:ext cx="319512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 pública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D49FB-72A7-425D-B3FB-78DA6AA34D28}"/>
              </a:ext>
            </a:extLst>
          </p:cNvPr>
          <p:cNvSpPr/>
          <p:nvPr/>
        </p:nvSpPr>
        <p:spPr>
          <a:xfrm>
            <a:off x="4048510" y="1928630"/>
            <a:ext cx="6025097" cy="3633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IFRS Foundation Monitoring Board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8712BB-A11C-4D65-A9F4-A8712568D648}"/>
              </a:ext>
            </a:extLst>
          </p:cNvPr>
          <p:cNvSpPr/>
          <p:nvPr/>
        </p:nvSpPr>
        <p:spPr>
          <a:xfrm>
            <a:off x="488226" y="2667036"/>
            <a:ext cx="9832907" cy="960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9924F-95FF-43EB-BADC-ED28EFA99ACD}"/>
              </a:ext>
            </a:extLst>
          </p:cNvPr>
          <p:cNvSpPr txBox="1"/>
          <p:nvPr/>
        </p:nvSpPr>
        <p:spPr>
          <a:xfrm>
            <a:off x="532809" y="2748473"/>
            <a:ext cx="319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Governança, estratégia e supervisão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C5A464-C056-435F-8145-6243C49C049A}"/>
              </a:ext>
            </a:extLst>
          </p:cNvPr>
          <p:cNvSpPr/>
          <p:nvPr/>
        </p:nvSpPr>
        <p:spPr>
          <a:xfrm>
            <a:off x="4048510" y="2971468"/>
            <a:ext cx="6025097" cy="3633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IFRS Foundation Trustees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1C8876-3142-4B1B-B539-54F3A45A1C6E}"/>
              </a:ext>
            </a:extLst>
          </p:cNvPr>
          <p:cNvSpPr/>
          <p:nvPr/>
        </p:nvSpPr>
        <p:spPr>
          <a:xfrm>
            <a:off x="475184" y="3769670"/>
            <a:ext cx="9832907" cy="2173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E39DD-5C08-4F0F-A39E-88CB03941042}"/>
              </a:ext>
            </a:extLst>
          </p:cNvPr>
          <p:cNvSpPr txBox="1"/>
          <p:nvPr/>
        </p:nvSpPr>
        <p:spPr>
          <a:xfrm>
            <a:off x="519767" y="3851107"/>
            <a:ext cx="3195127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Órgão independente definidor de normas e atividades relacionadas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C1554-D9AB-4FF0-8B62-F83A12891077}"/>
              </a:ext>
            </a:extLst>
          </p:cNvPr>
          <p:cNvSpPr/>
          <p:nvPr/>
        </p:nvSpPr>
        <p:spPr>
          <a:xfrm>
            <a:off x="4035468" y="4074102"/>
            <a:ext cx="3025590" cy="883175"/>
          </a:xfrm>
          <a:prstGeom prst="rect">
            <a:avLst/>
          </a:prstGeom>
          <a:solidFill>
            <a:srgbClr val="000927"/>
          </a:solidFill>
          <a:ln>
            <a:solidFill>
              <a:srgbClr val="000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Accounting Standards Board (IASB)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D3C1D-72ED-4088-8670-E9A0004B4568}"/>
              </a:ext>
            </a:extLst>
          </p:cNvPr>
          <p:cNvSpPr/>
          <p:nvPr/>
        </p:nvSpPr>
        <p:spPr>
          <a:xfrm>
            <a:off x="4139799" y="4901328"/>
            <a:ext cx="2871693" cy="58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IFRS Accounting Standards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4659BD-0D43-417E-8787-2FCABAAA70B2}"/>
              </a:ext>
            </a:extLst>
          </p:cNvPr>
          <p:cNvSpPr/>
          <p:nvPr/>
        </p:nvSpPr>
        <p:spPr>
          <a:xfrm>
            <a:off x="7146996" y="4074102"/>
            <a:ext cx="3025590" cy="883175"/>
          </a:xfrm>
          <a:prstGeom prst="rect">
            <a:avLst/>
          </a:prstGeom>
          <a:solidFill>
            <a:srgbClr val="000927"/>
          </a:solidFill>
          <a:ln>
            <a:solidFill>
              <a:srgbClr val="000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Sustainability Standards Board (ISSB)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1BB68B-5B26-4A50-82D5-6601F1F20C48}"/>
              </a:ext>
            </a:extLst>
          </p:cNvPr>
          <p:cNvSpPr/>
          <p:nvPr/>
        </p:nvSpPr>
        <p:spPr>
          <a:xfrm>
            <a:off x="7251327" y="4901328"/>
            <a:ext cx="2871693" cy="58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IFRS Sustainability Diclosure Standards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F8EEA3-1EF3-4A08-8D5B-F49FE6F93D36}"/>
              </a:ext>
            </a:extLst>
          </p:cNvPr>
          <p:cNvSpPr/>
          <p:nvPr/>
        </p:nvSpPr>
        <p:spPr>
          <a:xfrm>
            <a:off x="10394181" y="2662412"/>
            <a:ext cx="1322634" cy="32811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IFRS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A9B3036E-7EBC-4732-879B-E46A0E174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8334" y="0"/>
            <a:ext cx="4064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98C349B-E71E-4EA9-B4F5-B49190D8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1170" y="838200"/>
            <a:ext cx="3121660" cy="419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dirty="0">
                <a:solidFill>
                  <a:schemeClr val="bg1"/>
                </a:solidFill>
                <a:latin typeface="KPMG Bold"/>
                <a:cs typeface="KPMG Bold"/>
              </a:rPr>
              <a:t>Qual é o </a:t>
            </a:r>
            <a:r>
              <a:rPr lang="pt-BR" sz="3200" b="1" i="1" dirty="0">
                <a:solidFill>
                  <a:schemeClr val="bg1"/>
                </a:solidFill>
                <a:latin typeface="KPMG Bold"/>
                <a:cs typeface="KPMG Bold"/>
              </a:rPr>
              <a:t>tema</a:t>
            </a:r>
            <a:r>
              <a:rPr lang="pt-BR" sz="3200" b="1" dirty="0">
                <a:solidFill>
                  <a:schemeClr val="bg1"/>
                </a:solidFill>
                <a:latin typeface="KPMG Bold"/>
                <a:cs typeface="KPMG Bold"/>
              </a:rPr>
              <a:t>?</a:t>
            </a:r>
            <a:endParaRPr sz="3200" dirty="0">
              <a:solidFill>
                <a:schemeClr val="bg1"/>
              </a:solidFill>
              <a:latin typeface="KPMG Bold"/>
              <a:cs typeface="KPMG Bold"/>
            </a:endParaRP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Wingdings" panose="05000000000000000000" pitchFamily="2" charset="2"/>
              <a:buChar char="§"/>
            </a:pPr>
            <a:r>
              <a:rPr lang="pt-BR" sz="1600" spc="-5" dirty="0">
                <a:solidFill>
                  <a:schemeClr val="bg1"/>
                </a:solidFill>
                <a:latin typeface="Arial"/>
                <a:cs typeface="Arial"/>
              </a:rPr>
              <a:t>Novas propostas marcam os próximos passos em direção a conexão entre as demonstrações financeiras e o relatório de sustentabilidade</a:t>
            </a: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Wingdings" panose="05000000000000000000" pitchFamily="2" charset="2"/>
              <a:buChar char="§"/>
            </a:pPr>
            <a:r>
              <a:rPr lang="pt-BR" sz="1600" spc="-5" dirty="0">
                <a:solidFill>
                  <a:schemeClr val="bg1"/>
                </a:solidFill>
                <a:latin typeface="Arial"/>
                <a:cs typeface="Arial"/>
              </a:rPr>
              <a:t>Baseadas em estruturas e normas existentes, incluindo TCFD e SASB</a:t>
            </a: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Wingdings" panose="05000000000000000000" pitchFamily="2" charset="2"/>
              <a:buChar char="§"/>
            </a:pPr>
            <a:r>
              <a:rPr lang="pt-BR" sz="1600" spc="-5" dirty="0">
                <a:solidFill>
                  <a:schemeClr val="bg1"/>
                </a:solidFill>
                <a:latin typeface="Arial"/>
                <a:cs typeface="Arial"/>
              </a:rPr>
              <a:t>O objetivo é criar uma base global para relatórios de sustentabilidade </a:t>
            </a: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Wingdings" panose="05000000000000000000" pitchFamily="2" charset="2"/>
              <a:buChar char="§"/>
            </a:pPr>
            <a:r>
              <a:rPr lang="pt-BR" sz="1600" spc="-5" dirty="0">
                <a:solidFill>
                  <a:schemeClr val="bg1"/>
                </a:solidFill>
                <a:latin typeface="Arial"/>
                <a:cs typeface="Arial"/>
              </a:rPr>
              <a:t>Focados no investidor</a:t>
            </a:r>
            <a:endParaRPr sz="1600" spc="-5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8861" y="838200"/>
            <a:ext cx="3121660" cy="570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dirty="0">
                <a:solidFill>
                  <a:srgbClr val="912C83"/>
                </a:solidFill>
                <a:latin typeface="KPMG Bold"/>
                <a:cs typeface="KPMG Bold"/>
              </a:rPr>
              <a:t>Qual é o impacto?</a:t>
            </a:r>
            <a:endParaRPr sz="3200" dirty="0">
              <a:solidFill>
                <a:srgbClr val="912C83"/>
              </a:solidFill>
              <a:latin typeface="KPMG Bold"/>
              <a:cs typeface="KPMG Bold"/>
            </a:endParaRP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rgbClr val="912C83"/>
                </a:solidFill>
                <a:latin typeface="Arial"/>
                <a:cs typeface="Arial"/>
              </a:rPr>
              <a:t>As Companhias reportariam todos os tópicos relevantes de sustentabilidade (não somente relacionados ao clima) sobre a consistência das normas globais e foco em como esses tópicos impactam no valor das empresas.</a:t>
            </a: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rgbClr val="912C83"/>
                </a:solidFill>
                <a:latin typeface="Arial"/>
                <a:cs typeface="Arial"/>
              </a:rPr>
              <a:t>Relatórios poderiam se conectar com as demonstrações financeiras. </a:t>
            </a: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rgbClr val="912C83"/>
                </a:solidFill>
                <a:latin typeface="Arial"/>
                <a:cs typeface="Arial"/>
              </a:rPr>
              <a:t>As Companhias precisarão de processos e controles para que possam fornecer informações de sustentabilidade, com a mesma qualidade e ao mesmo tempo, de suas demonstrações financeiras.</a:t>
            </a:r>
            <a:endParaRPr sz="1600" dirty="0">
              <a:solidFill>
                <a:srgbClr val="912C83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12CA1D0-DC73-49D1-A223-789024925218}"/>
              </a:ext>
            </a:extLst>
          </p:cNvPr>
          <p:cNvSpPr txBox="1"/>
          <p:nvPr/>
        </p:nvSpPr>
        <p:spPr>
          <a:xfrm>
            <a:off x="8599170" y="838200"/>
            <a:ext cx="3121660" cy="3152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b="1" dirty="0">
                <a:solidFill>
                  <a:schemeClr val="bg1"/>
                </a:solidFill>
                <a:latin typeface="KPMG Bold"/>
                <a:cs typeface="KPMG Bold"/>
              </a:rPr>
              <a:t>O que vem pela frente?</a:t>
            </a:r>
            <a:endParaRPr sz="3200" dirty="0">
              <a:solidFill>
                <a:schemeClr val="bg1"/>
              </a:solidFill>
              <a:latin typeface="KPMG Bold"/>
              <a:cs typeface="KPMG Bold"/>
            </a:endParaRP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bg1"/>
                </a:solidFill>
                <a:latin typeface="Arial"/>
                <a:cs typeface="Arial"/>
              </a:rPr>
              <a:t>Cada juridição poderá decidir se e quando adotar, mas espera-se uma adoção completa e rápida em várias jurisdições.</a:t>
            </a:r>
          </a:p>
          <a:p>
            <a:pPr marL="184150" marR="5080" indent="-171450">
              <a:lnSpc>
                <a:spcPct val="110000"/>
              </a:lnSpc>
              <a:spcBef>
                <a:spcPts val="865"/>
              </a:spcBef>
              <a:buFont typeface="Arial" panose="020B0604020202020204" pitchFamily="34" charset="0"/>
              <a:buChar char="•"/>
            </a:pPr>
            <a:r>
              <a:rPr lang="pt-BR" sz="1600" spc="-5" dirty="0">
                <a:solidFill>
                  <a:schemeClr val="bg1"/>
                </a:solidFill>
                <a:latin typeface="Arial"/>
                <a:cs typeface="Arial"/>
              </a:rPr>
              <a:t>Algumas Companhias, públicas e privadas, podem escolher adotá-las voluntariamente – por exemplo: em resposta a investidores ou pressão social. 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8EFD8E0-89A3-4BE5-A5A7-9B3DCF4D08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1547" y="606425"/>
            <a:ext cx="962474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pt-BR" sz="4800" spc="-10" dirty="0">
                <a:solidFill>
                  <a:srgbClr val="912C83"/>
                </a:solidFill>
                <a:latin typeface="KPMG Bold" panose="020B0803030202040204" pitchFamily="34" charset="0"/>
              </a:rPr>
              <a:t>Abordagem dos blocos de construção</a:t>
            </a:r>
            <a:endParaRPr sz="4800" dirty="0">
              <a:solidFill>
                <a:srgbClr val="912C83"/>
              </a:solidFill>
              <a:latin typeface="KPMG Bold" panose="020B0803030202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7FF7CE-F9CB-4720-82B6-4E0BE32A1AD8}"/>
              </a:ext>
            </a:extLst>
          </p:cNvPr>
          <p:cNvSpPr/>
          <p:nvPr/>
        </p:nvSpPr>
        <p:spPr>
          <a:xfrm>
            <a:off x="11625" y="1708896"/>
            <a:ext cx="12180376" cy="5167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E872C-11A8-4B47-ADE3-220B6BC9657B}"/>
              </a:ext>
            </a:extLst>
          </p:cNvPr>
          <p:cNvSpPr txBox="1"/>
          <p:nvPr/>
        </p:nvSpPr>
        <p:spPr>
          <a:xfrm>
            <a:off x="621547" y="1938429"/>
            <a:ext cx="8375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Relatórios de sustentabilidade (foco mais amplo em diversos stakeholders)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Divulgar todos os assuntos de sustentabilidade que refletem impactos positivos ou negativos significativos nas pessoas, no meio ambiente e na economia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C2CDF-D573-4FD2-9B71-CC1691DC4CC1}"/>
              </a:ext>
            </a:extLst>
          </p:cNvPr>
          <p:cNvSpPr/>
          <p:nvPr/>
        </p:nvSpPr>
        <p:spPr>
          <a:xfrm>
            <a:off x="9428943" y="1879397"/>
            <a:ext cx="2599646" cy="7660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Iniciativas jurisdicionais e/ou GRI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564EF-BA37-459C-B2D2-0D2B50E30D7A}"/>
              </a:ext>
            </a:extLst>
          </p:cNvPr>
          <p:cNvSpPr/>
          <p:nvPr/>
        </p:nvSpPr>
        <p:spPr>
          <a:xfrm>
            <a:off x="11626" y="3608499"/>
            <a:ext cx="10497118" cy="3277915"/>
          </a:xfrm>
          <a:prstGeom prst="rect">
            <a:avLst/>
          </a:prstGeom>
          <a:solidFill>
            <a:srgbClr val="912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DD843-63F7-4345-805C-4BEFCD51C26C}"/>
              </a:ext>
            </a:extLst>
          </p:cNvPr>
          <p:cNvSpPr txBox="1"/>
          <p:nvPr/>
        </p:nvSpPr>
        <p:spPr>
          <a:xfrm>
            <a:off x="621547" y="3694844"/>
            <a:ext cx="6388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Divulgações financeiras relacionadas à sustentabilidade (foco no investidor)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 sobre os assuntos relacionados à sustentabilidade que podem criar ou corroer o valor da empresa a curto, médio e longo prazo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AA707E-78D3-4BAD-9AB4-1204DDCCA417}"/>
              </a:ext>
            </a:extLst>
          </p:cNvPr>
          <p:cNvSpPr/>
          <p:nvPr/>
        </p:nvSpPr>
        <p:spPr>
          <a:xfrm>
            <a:off x="8997215" y="3671190"/>
            <a:ext cx="1441394" cy="5284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ISSB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179D4-B200-4460-878C-0DBA9E6B708F}"/>
              </a:ext>
            </a:extLst>
          </p:cNvPr>
          <p:cNvSpPr/>
          <p:nvPr/>
        </p:nvSpPr>
        <p:spPr>
          <a:xfrm>
            <a:off x="11625" y="5408499"/>
            <a:ext cx="9417318" cy="1467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C900E-C976-4E0A-A833-E17E8B898336}"/>
              </a:ext>
            </a:extLst>
          </p:cNvPr>
          <p:cNvSpPr txBox="1"/>
          <p:nvPr/>
        </p:nvSpPr>
        <p:spPr>
          <a:xfrm>
            <a:off x="621547" y="5531442"/>
            <a:ext cx="464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financeiro (foco no investidor)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Refletido em valores monetários nas demonstrações financeiras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55B802-9E02-44E7-9CE3-6190529C3053}"/>
              </a:ext>
            </a:extLst>
          </p:cNvPr>
          <p:cNvSpPr/>
          <p:nvPr/>
        </p:nvSpPr>
        <p:spPr>
          <a:xfrm>
            <a:off x="6265453" y="5485954"/>
            <a:ext cx="2213688" cy="5284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IASB (+140 países)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7CDC7B-DB40-4325-9867-3FFC09F87F7F}"/>
              </a:ext>
            </a:extLst>
          </p:cNvPr>
          <p:cNvSpPr/>
          <p:nvPr/>
        </p:nvSpPr>
        <p:spPr>
          <a:xfrm>
            <a:off x="6269469" y="6156566"/>
            <a:ext cx="2213688" cy="5440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Outros GAAPs (ex. FASB)</a:t>
            </a:r>
          </a:p>
        </p:txBody>
      </p:sp>
    </p:spTree>
    <p:extLst>
      <p:ext uri="{BB962C8B-B14F-4D97-AF65-F5344CB8AC3E}">
        <p14:creationId xmlns:p14="http://schemas.microsoft.com/office/powerpoint/2010/main" val="712206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535A664ED9064395B62D91E881DB1D" ma:contentTypeVersion="16" ma:contentTypeDescription="Crie um novo documento." ma:contentTypeScope="" ma:versionID="a59fb4ad09d686bf29436cc44ffcd22f">
  <xsd:schema xmlns:xsd="http://www.w3.org/2001/XMLSchema" xmlns:xs="http://www.w3.org/2001/XMLSchema" xmlns:p="http://schemas.microsoft.com/office/2006/metadata/properties" xmlns:ns2="db073b95-b6fc-494e-bf0d-581a7160f43f" xmlns:ns3="33782a77-8619-41a9-8aad-6eabc288c09f" targetNamespace="http://schemas.microsoft.com/office/2006/metadata/properties" ma:root="true" ma:fieldsID="4246b72b869c6e27eae59839df2f707a" ns2:_="" ns3:_="">
    <xsd:import namespace="db073b95-b6fc-494e-bf0d-581a7160f43f"/>
    <xsd:import namespace="33782a77-8619-41a9-8aad-6eabc288c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73b95-b6fc-494e-bf0d-581a7160f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d90e9308-31d9-4ab1-941d-2ce607168d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2a77-8619-41a9-8aad-6eabc288c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5205fe-d7e0-4421-b77f-9c1e40018458}" ma:internalName="TaxCatchAll" ma:showField="CatchAllData" ma:web="33782a77-8619-41a9-8aad-6eabc288c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782a77-8619-41a9-8aad-6eabc288c09f" xsi:nil="true"/>
    <lcf76f155ced4ddcb4097134ff3c332f xmlns="db073b95-b6fc-494e-bf0d-581a7160f4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91BA5A-A721-4948-B39E-20F23C295D02}"/>
</file>

<file path=customXml/itemProps2.xml><?xml version="1.0" encoding="utf-8"?>
<ds:datastoreItem xmlns:ds="http://schemas.openxmlformats.org/officeDocument/2006/customXml" ds:itemID="{70407D0A-AD59-492A-BBA6-0F130EEE0BA8}"/>
</file>

<file path=customXml/itemProps3.xml><?xml version="1.0" encoding="utf-8"?>
<ds:datastoreItem xmlns:ds="http://schemas.openxmlformats.org/officeDocument/2006/customXml" ds:itemID="{B394A1B2-9451-4794-B527-9A0C0EBA713C}"/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786</Words>
  <Application>Microsoft Office PowerPoint</Application>
  <PresentationFormat>Widescreen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Arial</vt:lpstr>
      <vt:lpstr>Calibri</vt:lpstr>
      <vt:lpstr>KPMG Bold</vt:lpstr>
      <vt:lpstr>Lato Light</vt:lpstr>
      <vt:lpstr>Montserrat</vt:lpstr>
      <vt:lpstr>Montserrat Black</vt:lpstr>
      <vt:lpstr>Montserrat ExtraBold</vt:lpstr>
      <vt:lpstr>Poppins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International Sustainability Standards Board (ISSB)</vt:lpstr>
      <vt:lpstr>Apresentação do PowerPoint</vt:lpstr>
      <vt:lpstr>Abordagem dos blocos de construção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Maués</dc:creator>
  <cp:lastModifiedBy>José Carlos</cp:lastModifiedBy>
  <cp:revision>116</cp:revision>
  <dcterms:created xsi:type="dcterms:W3CDTF">2021-03-16T00:15:57Z</dcterms:created>
  <dcterms:modified xsi:type="dcterms:W3CDTF">2023-08-30T20:28:31Z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0x0101004A535A664ED9064395B62D91E881DB1D</vt:lpwstr>
  </property>
</Properties>
</file>