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0" r:id="rId2"/>
    <p:sldId id="301" r:id="rId3"/>
    <p:sldId id="300" r:id="rId4"/>
    <p:sldId id="319" r:id="rId5"/>
    <p:sldId id="306" r:id="rId6"/>
    <p:sldId id="315" r:id="rId7"/>
    <p:sldId id="320" r:id="rId8"/>
    <p:sldId id="322" r:id="rId9"/>
    <p:sldId id="304" r:id="rId10"/>
    <p:sldId id="312" r:id="rId11"/>
    <p:sldId id="313" r:id="rId12"/>
    <p:sldId id="314" r:id="rId13"/>
    <p:sldId id="324" r:id="rId14"/>
    <p:sldId id="277" r:id="rId15"/>
    <p:sldId id="325" r:id="rId16"/>
    <p:sldId id="321" r:id="rId17"/>
    <p:sldId id="316" r:id="rId18"/>
    <p:sldId id="317" r:id="rId19"/>
    <p:sldId id="318" r:id="rId20"/>
    <p:sldId id="302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presentação" id="{B7E94863-D063-4288-997B-288F31EAE467}">
          <p14:sldIdLst>
            <p14:sldId id="310"/>
            <p14:sldId id="301"/>
            <p14:sldId id="300"/>
            <p14:sldId id="319"/>
            <p14:sldId id="306"/>
            <p14:sldId id="315"/>
            <p14:sldId id="320"/>
            <p14:sldId id="322"/>
            <p14:sldId id="304"/>
            <p14:sldId id="312"/>
            <p14:sldId id="313"/>
            <p14:sldId id="314"/>
            <p14:sldId id="324"/>
            <p14:sldId id="277"/>
            <p14:sldId id="325"/>
            <p14:sldId id="321"/>
            <p14:sldId id="316"/>
            <p14:sldId id="317"/>
            <p14:sldId id="318"/>
            <p14:sldId id="302"/>
          </p14:sldIdLst>
        </p14:section>
        <p14:section name="Gráficos e Tabelas" id="{E2B22DD2-7824-47FF-B09B-0A4F0DDA0D62}">
          <p14:sldIdLst/>
        </p14:section>
        <p14:section name="Ícones" id="{B041362B-559D-4541-8259-4F20905AAD82}">
          <p14:sldIdLst/>
        </p14:section>
        <p14:section name="Logos" id="{03D3428E-50D6-AF4A-8AD7-0CC8A354D224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3183"/>
    <a:srgbClr val="F9ED93"/>
    <a:srgbClr val="F9C032"/>
    <a:srgbClr val="912C83"/>
    <a:srgbClr val="CA2C83"/>
    <a:srgbClr val="004B1C"/>
    <a:srgbClr val="003300"/>
    <a:srgbClr val="336600"/>
    <a:srgbClr val="FECC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00" autoAdjust="0"/>
    <p:restoredTop sz="93605" autoAdjust="0"/>
  </p:normalViewPr>
  <p:slideViewPr>
    <p:cSldViewPr snapToGrid="0">
      <p:cViewPr varScale="1">
        <p:scale>
          <a:sx n="59" d="100"/>
          <a:sy n="59" d="100"/>
        </p:scale>
        <p:origin x="11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F2BB9-B2F7-463C-BAB6-7FCAB888A5EF}" type="datetimeFigureOut">
              <a:rPr lang="pt-BR" smtClean="0"/>
              <a:t>25/08/2023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C9CAD-5C12-401A-AB8B-0AFB1DA75F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103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Dados em texto editáveis.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C9CAD-5C12-401A-AB8B-0AFB1DA75F48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0152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Dados em texto editáveis.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C9CAD-5C12-401A-AB8B-0AFB1DA75F48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0077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Dados em texto editáveis.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C9CAD-5C12-401A-AB8B-0AFB1DA75F48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9204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Dados em texto editáveis.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C9CAD-5C12-401A-AB8B-0AFB1DA75F48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2413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Dados em texto editáveis.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C9CAD-5C12-401A-AB8B-0AFB1DA75F48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3630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Dados em texto editáveis.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C9CAD-5C12-401A-AB8B-0AFB1DA75F48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9935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C9CAD-5C12-401A-AB8B-0AFB1DA75F48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452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C9CAD-5C12-401A-AB8B-0AFB1DA75F48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4017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C9CAD-5C12-401A-AB8B-0AFB1DA75F48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6368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Dados em texto editáveis.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C9CAD-5C12-401A-AB8B-0AFB1DA75F48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6662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62F94B-A754-054B-B9C9-AC53688FF4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06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62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adrão do plano de fundo&#10;&#10;Descrição gerada automaticamente">
            <a:extLst>
              <a:ext uri="{FF2B5EF4-FFF2-40B4-BE49-F238E27FC236}">
                <a16:creationId xmlns:a16="http://schemas.microsoft.com/office/drawing/2014/main" id="{961A5A1A-ADC0-4B82-BC94-0DE6730C34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15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(rox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D28B3B-288B-1341-96DB-55460EAC34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31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(amarel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D28B3B-288B-1341-96DB-55460EAC34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51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(escu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D28B3B-288B-1341-96DB-55460EAC34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62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simples (rox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DCED97-D5C3-584D-BBA5-923B200557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05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simples (amarel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DCED97-D5C3-584D-BBA5-923B200557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00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rox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DCED97-D5C3-584D-BBA5-923B200557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69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mar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DCED97-D5C3-584D-BBA5-923B200557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49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83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0" r:id="rId3"/>
    <p:sldLayoutId id="2147483664" r:id="rId4"/>
    <p:sldLayoutId id="2147483667" r:id="rId5"/>
    <p:sldLayoutId id="2147483651" r:id="rId6"/>
    <p:sldLayoutId id="2147483665" r:id="rId7"/>
    <p:sldLayoutId id="2147483663" r:id="rId8"/>
    <p:sldLayoutId id="2147483666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8F336C8-0F93-47EA-9551-CF196011DA34}"/>
              </a:ext>
            </a:extLst>
          </p:cNvPr>
          <p:cNvSpPr txBox="1"/>
          <p:nvPr/>
        </p:nvSpPr>
        <p:spPr>
          <a:xfrm>
            <a:off x="418121" y="2699639"/>
            <a:ext cx="101863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>
                <a:solidFill>
                  <a:schemeClr val="bg1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Relato Integrado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778A326-9808-4A7C-BF57-F73B74B8B255}"/>
              </a:ext>
            </a:extLst>
          </p:cNvPr>
          <p:cNvSpPr txBox="1"/>
          <p:nvPr/>
        </p:nvSpPr>
        <p:spPr>
          <a:xfrm>
            <a:off x="418121" y="3561413"/>
            <a:ext cx="8053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Montserrat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Os desafios dos Auditores Independentes na integração das </a:t>
            </a:r>
            <a:r>
              <a:rPr lang="pt-BR" sz="2400" dirty="0" err="1">
                <a:solidFill>
                  <a:schemeClr val="bg1"/>
                </a:solidFill>
                <a:latin typeface="Montserrat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DFs</a:t>
            </a:r>
            <a:r>
              <a:rPr lang="pt-BR" sz="2400" dirty="0">
                <a:solidFill>
                  <a:schemeClr val="bg1"/>
                </a:solidFill>
                <a:latin typeface="Montserrat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 ao Relato Integrado.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78C482E2-DB42-4D68-87AA-49651A608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83" y="935159"/>
            <a:ext cx="4512906" cy="1054799"/>
          </a:xfrm>
          <a:prstGeom prst="rect">
            <a:avLst/>
          </a:prstGeom>
        </p:spPr>
      </p:pic>
      <p:sp>
        <p:nvSpPr>
          <p:cNvPr id="5" name="Retângulo 5">
            <a:extLst>
              <a:ext uri="{FF2B5EF4-FFF2-40B4-BE49-F238E27FC236}">
                <a16:creationId xmlns:a16="http://schemas.microsoft.com/office/drawing/2014/main" id="{3441347D-CE3E-47F9-BE3E-14205F171B02}"/>
              </a:ext>
            </a:extLst>
          </p:cNvPr>
          <p:cNvSpPr/>
          <p:nvPr/>
        </p:nvSpPr>
        <p:spPr>
          <a:xfrm>
            <a:off x="533483" y="4416342"/>
            <a:ext cx="403093" cy="87841"/>
          </a:xfrm>
          <a:prstGeom prst="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0192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>
            <a:extLst>
              <a:ext uri="{FF2B5EF4-FFF2-40B4-BE49-F238E27FC236}">
                <a16:creationId xmlns:a16="http://schemas.microsoft.com/office/drawing/2014/main" id="{8799E29E-168B-F749-A261-1161288A8C05}"/>
              </a:ext>
            </a:extLst>
          </p:cNvPr>
          <p:cNvSpPr/>
          <p:nvPr/>
        </p:nvSpPr>
        <p:spPr>
          <a:xfrm>
            <a:off x="757399" y="1917701"/>
            <a:ext cx="3029947" cy="4007724"/>
          </a:xfrm>
          <a:prstGeom prst="round2DiagRect">
            <a:avLst/>
          </a:prstGeom>
          <a:noFill/>
          <a:ln w="28575">
            <a:solidFill>
              <a:srgbClr val="F9C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F9C032"/>
              </a:solidFill>
            </a:endParaRPr>
          </a:p>
        </p:txBody>
      </p:sp>
      <p:sp>
        <p:nvSpPr>
          <p:cNvPr id="50" name="Round Diagonal Corner Rectangle 49">
            <a:extLst>
              <a:ext uri="{FF2B5EF4-FFF2-40B4-BE49-F238E27FC236}">
                <a16:creationId xmlns:a16="http://schemas.microsoft.com/office/drawing/2014/main" id="{F236187A-1B14-C341-869E-A75B4395DFB4}"/>
              </a:ext>
            </a:extLst>
          </p:cNvPr>
          <p:cNvSpPr/>
          <p:nvPr/>
        </p:nvSpPr>
        <p:spPr>
          <a:xfrm>
            <a:off x="4663151" y="1917701"/>
            <a:ext cx="3029947" cy="4007724"/>
          </a:xfrm>
          <a:prstGeom prst="round2DiagRect">
            <a:avLst/>
          </a:prstGeom>
          <a:noFill/>
          <a:ln w="28575">
            <a:solidFill>
              <a:srgbClr val="F9C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F9C032"/>
              </a:solidFill>
            </a:endParaRPr>
          </a:p>
        </p:txBody>
      </p:sp>
      <p:sp>
        <p:nvSpPr>
          <p:cNvPr id="51" name="Round Diagonal Corner Rectangle 50">
            <a:extLst>
              <a:ext uri="{FF2B5EF4-FFF2-40B4-BE49-F238E27FC236}">
                <a16:creationId xmlns:a16="http://schemas.microsoft.com/office/drawing/2014/main" id="{DA69B538-8249-6C4B-A62F-F12E7300CA6E}"/>
              </a:ext>
            </a:extLst>
          </p:cNvPr>
          <p:cNvSpPr/>
          <p:nvPr/>
        </p:nvSpPr>
        <p:spPr>
          <a:xfrm>
            <a:off x="8725142" y="1917701"/>
            <a:ext cx="3029947" cy="4007724"/>
          </a:xfrm>
          <a:prstGeom prst="round2DiagRect">
            <a:avLst/>
          </a:prstGeom>
          <a:noFill/>
          <a:ln w="28575">
            <a:solidFill>
              <a:srgbClr val="F9C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F9C032"/>
              </a:solidFill>
            </a:endParaRPr>
          </a:p>
        </p:txBody>
      </p:sp>
      <p:sp>
        <p:nvSpPr>
          <p:cNvPr id="55" name="Round Diagonal Corner Rectangle 54">
            <a:extLst>
              <a:ext uri="{FF2B5EF4-FFF2-40B4-BE49-F238E27FC236}">
                <a16:creationId xmlns:a16="http://schemas.microsoft.com/office/drawing/2014/main" id="{2BCF9518-B172-DB4E-A9B1-F7A3AD9CE7CA}"/>
              </a:ext>
            </a:extLst>
          </p:cNvPr>
          <p:cNvSpPr/>
          <p:nvPr/>
        </p:nvSpPr>
        <p:spPr>
          <a:xfrm>
            <a:off x="980901" y="2132413"/>
            <a:ext cx="2608101" cy="647700"/>
          </a:xfrm>
          <a:prstGeom prst="round2DiagRect">
            <a:avLst>
              <a:gd name="adj1" fmla="val 38236"/>
              <a:gd name="adj2" fmla="val 0"/>
            </a:avLst>
          </a:prstGeom>
          <a:solidFill>
            <a:srgbClr val="F9C03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F9C032"/>
              </a:solidFill>
            </a:endParaRPr>
          </a:p>
        </p:txBody>
      </p:sp>
      <p:sp>
        <p:nvSpPr>
          <p:cNvPr id="56" name="Round Diagonal Corner Rectangle 55">
            <a:extLst>
              <a:ext uri="{FF2B5EF4-FFF2-40B4-BE49-F238E27FC236}">
                <a16:creationId xmlns:a16="http://schemas.microsoft.com/office/drawing/2014/main" id="{6D58EE57-2272-994F-9E14-469EA8AAC8A1}"/>
              </a:ext>
            </a:extLst>
          </p:cNvPr>
          <p:cNvSpPr/>
          <p:nvPr/>
        </p:nvSpPr>
        <p:spPr>
          <a:xfrm>
            <a:off x="4905201" y="2132413"/>
            <a:ext cx="2608101" cy="647700"/>
          </a:xfrm>
          <a:prstGeom prst="round2DiagRect">
            <a:avLst>
              <a:gd name="adj1" fmla="val 38236"/>
              <a:gd name="adj2" fmla="val 0"/>
            </a:avLst>
          </a:prstGeom>
          <a:solidFill>
            <a:srgbClr val="F9C03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F9C032"/>
              </a:solidFill>
            </a:endParaRPr>
          </a:p>
        </p:txBody>
      </p:sp>
      <p:sp>
        <p:nvSpPr>
          <p:cNvPr id="57" name="Round Diagonal Corner Rectangle 56">
            <a:extLst>
              <a:ext uri="{FF2B5EF4-FFF2-40B4-BE49-F238E27FC236}">
                <a16:creationId xmlns:a16="http://schemas.microsoft.com/office/drawing/2014/main" id="{1462E6C3-3F58-5844-B69E-BF37078BBD9D}"/>
              </a:ext>
            </a:extLst>
          </p:cNvPr>
          <p:cNvSpPr/>
          <p:nvPr/>
        </p:nvSpPr>
        <p:spPr>
          <a:xfrm>
            <a:off x="8956501" y="2132413"/>
            <a:ext cx="2608101" cy="647700"/>
          </a:xfrm>
          <a:prstGeom prst="round2DiagRect">
            <a:avLst>
              <a:gd name="adj1" fmla="val 38236"/>
              <a:gd name="adj2" fmla="val 0"/>
            </a:avLst>
          </a:prstGeom>
          <a:solidFill>
            <a:srgbClr val="F9C03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F9C032"/>
              </a:solidFill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BAD39C2F-3088-495B-94E9-83E193733BF9}"/>
              </a:ext>
            </a:extLst>
          </p:cNvPr>
          <p:cNvSpPr txBox="1"/>
          <p:nvPr/>
        </p:nvSpPr>
        <p:spPr>
          <a:xfrm>
            <a:off x="980901" y="3021706"/>
            <a:ext cx="2720062" cy="12666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1000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O Conselho Federal de Contabilidade (CFC) constituiu um grupo de trabalho para análise e divulgação de uma norma brasileira sobre o tema (com base na norma divulgada pelo IIRC).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DE7AFCBE-8242-4D8B-8A23-F3B8E76FB907}"/>
              </a:ext>
            </a:extLst>
          </p:cNvPr>
          <p:cNvSpPr txBox="1"/>
          <p:nvPr/>
        </p:nvSpPr>
        <p:spPr>
          <a:xfrm>
            <a:off x="4964241" y="2886440"/>
            <a:ext cx="2819166" cy="249254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1000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O produto final do trabalho iniciado em 2019 foi a edição pelo Comitê de Pronunciamentos Contábeis da Orientação Técnica “CPC 09 – Relato Integrado”.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pt-BR" sz="1000" dirty="0">
              <a:solidFill>
                <a:schemeClr val="bg1"/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1000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Data da aprovação: 06/11/2020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1000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Entrou em vigor a partir de 01/01/2021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pt-BR" sz="1200" dirty="0">
              <a:solidFill>
                <a:schemeClr val="bg1"/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EBA794D7-64FF-45E0-862D-E00F7BF65BEA}"/>
              </a:ext>
            </a:extLst>
          </p:cNvPr>
          <p:cNvSpPr txBox="1"/>
          <p:nvPr/>
        </p:nvSpPr>
        <p:spPr>
          <a:xfrm>
            <a:off x="8937166" y="2859111"/>
            <a:ext cx="2817923" cy="291323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1000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Em 9 de dezembro de 2020 a CVM – Comissão de Valores Mobiliários por meio da Resolução CVM nº 14 tornou obrigatória, a partir de Jan.21, para as companhias de capital aberto, </a:t>
            </a:r>
            <a:r>
              <a:rPr lang="pt-BR" sz="1000" b="1" u="sng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quando da decisão de elaboração e divulgação do Relato Integrado</a:t>
            </a:r>
            <a:r>
              <a:rPr lang="pt-BR" sz="1000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, que seguisse as Orientações  do CPC 09.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1000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Bem como, instituiu a obrigatoriedade de asseguração limitada do Relato Integrado por auditor independente registrado na CVM.</a:t>
            </a:r>
            <a:endParaRPr lang="pt-BR" sz="1000" b="1" i="1" dirty="0">
              <a:solidFill>
                <a:schemeClr val="bg1"/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4E537E-627A-CA45-B54B-6E037CBB2AFC}"/>
              </a:ext>
            </a:extLst>
          </p:cNvPr>
          <p:cNvGrpSpPr/>
          <p:nvPr/>
        </p:nvGrpSpPr>
        <p:grpSpPr>
          <a:xfrm>
            <a:off x="3892738" y="3546030"/>
            <a:ext cx="665020" cy="665020"/>
            <a:chOff x="3892738" y="3829382"/>
            <a:chExt cx="665020" cy="665020"/>
          </a:xfrm>
        </p:grpSpPr>
        <p:sp>
          <p:nvSpPr>
            <p:cNvPr id="42" name="Elipse 41">
              <a:extLst>
                <a:ext uri="{FF2B5EF4-FFF2-40B4-BE49-F238E27FC236}">
                  <a16:creationId xmlns:a16="http://schemas.microsoft.com/office/drawing/2014/main" id="{C07F0A2E-099F-46A1-A755-08DD2AB02744}"/>
                </a:ext>
              </a:extLst>
            </p:cNvPr>
            <p:cNvSpPr/>
            <p:nvPr/>
          </p:nvSpPr>
          <p:spPr>
            <a:xfrm>
              <a:off x="3892738" y="3829382"/>
              <a:ext cx="665020" cy="665020"/>
            </a:xfrm>
            <a:prstGeom prst="ellipse">
              <a:avLst/>
            </a:prstGeom>
            <a:solidFill>
              <a:srgbClr val="F9C03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43" name="Freeform 117">
              <a:extLst>
                <a:ext uri="{FF2B5EF4-FFF2-40B4-BE49-F238E27FC236}">
                  <a16:creationId xmlns:a16="http://schemas.microsoft.com/office/drawing/2014/main" id="{4006C00E-361A-4A06-8BFC-1AD5FD6BC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7718" y="4034002"/>
              <a:ext cx="247848" cy="255779"/>
            </a:xfrm>
            <a:custGeom>
              <a:avLst/>
              <a:gdLst>
                <a:gd name="T0" fmla="*/ 164810 w 458"/>
                <a:gd name="T1" fmla="*/ 79795 h 472"/>
                <a:gd name="T2" fmla="*/ 164810 w 458"/>
                <a:gd name="T3" fmla="*/ 79795 h 472"/>
                <a:gd name="T4" fmla="*/ 85110 w 458"/>
                <a:gd name="T5" fmla="*/ 5416 h 472"/>
                <a:gd name="T6" fmla="*/ 74291 w 458"/>
                <a:gd name="T7" fmla="*/ 5416 h 472"/>
                <a:gd name="T8" fmla="*/ 74291 w 458"/>
                <a:gd name="T9" fmla="*/ 15887 h 472"/>
                <a:gd name="T10" fmla="*/ 148582 w 458"/>
                <a:gd name="T11" fmla="*/ 84850 h 472"/>
                <a:gd name="T12" fmla="*/ 74291 w 458"/>
                <a:gd name="T13" fmla="*/ 159590 h 472"/>
                <a:gd name="T14" fmla="*/ 74291 w 458"/>
                <a:gd name="T15" fmla="*/ 170061 h 472"/>
                <a:gd name="T16" fmla="*/ 85110 w 458"/>
                <a:gd name="T17" fmla="*/ 170061 h 472"/>
                <a:gd name="T18" fmla="*/ 164810 w 458"/>
                <a:gd name="T19" fmla="*/ 90266 h 472"/>
                <a:gd name="T20" fmla="*/ 164810 w 458"/>
                <a:gd name="T21" fmla="*/ 84850 h 472"/>
                <a:gd name="T22" fmla="*/ 164810 w 458"/>
                <a:gd name="T23" fmla="*/ 79795 h 472"/>
                <a:gd name="T24" fmla="*/ 79700 w 458"/>
                <a:gd name="T25" fmla="*/ 84850 h 472"/>
                <a:gd name="T26" fmla="*/ 79700 w 458"/>
                <a:gd name="T27" fmla="*/ 84850 h 472"/>
                <a:gd name="T28" fmla="*/ 79700 w 458"/>
                <a:gd name="T29" fmla="*/ 79795 h 472"/>
                <a:gd name="T30" fmla="*/ 15868 w 458"/>
                <a:gd name="T31" fmla="*/ 15887 h 472"/>
                <a:gd name="T32" fmla="*/ 5410 w 458"/>
                <a:gd name="T33" fmla="*/ 15887 h 472"/>
                <a:gd name="T34" fmla="*/ 5410 w 458"/>
                <a:gd name="T35" fmla="*/ 26719 h 472"/>
                <a:gd name="T36" fmla="*/ 63832 w 458"/>
                <a:gd name="T37" fmla="*/ 84850 h 472"/>
                <a:gd name="T38" fmla="*/ 5410 w 458"/>
                <a:gd name="T39" fmla="*/ 143342 h 472"/>
                <a:gd name="T40" fmla="*/ 5410 w 458"/>
                <a:gd name="T41" fmla="*/ 154174 h 472"/>
                <a:gd name="T42" fmla="*/ 15868 w 458"/>
                <a:gd name="T43" fmla="*/ 154174 h 472"/>
                <a:gd name="T44" fmla="*/ 79700 w 458"/>
                <a:gd name="T45" fmla="*/ 90266 h 472"/>
                <a:gd name="T46" fmla="*/ 79700 w 458"/>
                <a:gd name="T47" fmla="*/ 84850 h 4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58" h="472">
                  <a:moveTo>
                    <a:pt x="457" y="221"/>
                  </a:moveTo>
                  <a:lnTo>
                    <a:pt x="457" y="221"/>
                  </a:lnTo>
                  <a:cubicBezTo>
                    <a:pt x="236" y="15"/>
                    <a:pt x="236" y="15"/>
                    <a:pt x="236" y="15"/>
                  </a:cubicBezTo>
                  <a:cubicBezTo>
                    <a:pt x="236" y="0"/>
                    <a:pt x="221" y="0"/>
                    <a:pt x="206" y="15"/>
                  </a:cubicBezTo>
                  <a:cubicBezTo>
                    <a:pt x="206" y="15"/>
                    <a:pt x="206" y="30"/>
                    <a:pt x="206" y="44"/>
                  </a:cubicBezTo>
                  <a:cubicBezTo>
                    <a:pt x="412" y="235"/>
                    <a:pt x="412" y="235"/>
                    <a:pt x="412" y="235"/>
                  </a:cubicBezTo>
                  <a:cubicBezTo>
                    <a:pt x="206" y="442"/>
                    <a:pt x="206" y="442"/>
                    <a:pt x="206" y="442"/>
                  </a:cubicBezTo>
                  <a:cubicBezTo>
                    <a:pt x="206" y="456"/>
                    <a:pt x="206" y="456"/>
                    <a:pt x="206" y="471"/>
                  </a:cubicBezTo>
                  <a:cubicBezTo>
                    <a:pt x="221" y="471"/>
                    <a:pt x="236" y="471"/>
                    <a:pt x="236" y="471"/>
                  </a:cubicBezTo>
                  <a:cubicBezTo>
                    <a:pt x="457" y="250"/>
                    <a:pt x="457" y="250"/>
                    <a:pt x="457" y="250"/>
                  </a:cubicBezTo>
                  <a:cubicBezTo>
                    <a:pt x="457" y="250"/>
                    <a:pt x="457" y="250"/>
                    <a:pt x="457" y="235"/>
                  </a:cubicBezTo>
                  <a:cubicBezTo>
                    <a:pt x="457" y="235"/>
                    <a:pt x="457" y="235"/>
                    <a:pt x="457" y="221"/>
                  </a:cubicBezTo>
                  <a:close/>
                  <a:moveTo>
                    <a:pt x="221" y="235"/>
                  </a:moveTo>
                  <a:lnTo>
                    <a:pt x="221" y="235"/>
                  </a:lnTo>
                  <a:cubicBezTo>
                    <a:pt x="221" y="235"/>
                    <a:pt x="221" y="235"/>
                    <a:pt x="221" y="221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30" y="44"/>
                    <a:pt x="15" y="44"/>
                    <a:pt x="15" y="44"/>
                  </a:cubicBezTo>
                  <a:cubicBezTo>
                    <a:pt x="0" y="59"/>
                    <a:pt x="0" y="74"/>
                    <a:pt x="15" y="74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5" y="397"/>
                    <a:pt x="15" y="397"/>
                    <a:pt x="15" y="397"/>
                  </a:cubicBezTo>
                  <a:cubicBezTo>
                    <a:pt x="0" y="412"/>
                    <a:pt x="0" y="427"/>
                    <a:pt x="15" y="427"/>
                  </a:cubicBezTo>
                  <a:cubicBezTo>
                    <a:pt x="15" y="442"/>
                    <a:pt x="30" y="442"/>
                    <a:pt x="44" y="427"/>
                  </a:cubicBezTo>
                  <a:cubicBezTo>
                    <a:pt x="221" y="250"/>
                    <a:pt x="221" y="250"/>
                    <a:pt x="221" y="250"/>
                  </a:cubicBezTo>
                  <a:cubicBezTo>
                    <a:pt x="221" y="250"/>
                    <a:pt x="221" y="250"/>
                    <a:pt x="221" y="235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47" name="Título 1">
            <a:extLst>
              <a:ext uri="{FF2B5EF4-FFF2-40B4-BE49-F238E27FC236}">
                <a16:creationId xmlns:a16="http://schemas.microsoft.com/office/drawing/2014/main" id="{ECE33581-7AF6-7442-9AD9-1534C4B54C06}"/>
              </a:ext>
            </a:extLst>
          </p:cNvPr>
          <p:cNvSpPr txBox="1">
            <a:spLocks/>
          </p:cNvSpPr>
          <p:nvPr/>
        </p:nvSpPr>
        <p:spPr>
          <a:xfrm>
            <a:off x="738084" y="471227"/>
            <a:ext cx="8697686" cy="8951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chemeClr val="bg1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Evolução da divulgação do Relato Integrado</a:t>
            </a:r>
          </a:p>
        </p:txBody>
      </p:sp>
      <p:sp>
        <p:nvSpPr>
          <p:cNvPr id="49" name="Retângulo 5">
            <a:extLst>
              <a:ext uri="{FF2B5EF4-FFF2-40B4-BE49-F238E27FC236}">
                <a16:creationId xmlns:a16="http://schemas.microsoft.com/office/drawing/2014/main" id="{E5EBB231-7F6A-B840-AB04-C8058B8C55D6}"/>
              </a:ext>
            </a:extLst>
          </p:cNvPr>
          <p:cNvSpPr/>
          <p:nvPr/>
        </p:nvSpPr>
        <p:spPr>
          <a:xfrm>
            <a:off x="839684" y="1173319"/>
            <a:ext cx="403093" cy="87841"/>
          </a:xfrm>
          <a:prstGeom prst="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94E6236-95DA-6847-BAAE-734DEF35B541}"/>
              </a:ext>
            </a:extLst>
          </p:cNvPr>
          <p:cNvGrpSpPr/>
          <p:nvPr/>
        </p:nvGrpSpPr>
        <p:grpSpPr>
          <a:xfrm>
            <a:off x="7880538" y="3546030"/>
            <a:ext cx="665020" cy="665020"/>
            <a:chOff x="3892738" y="3829382"/>
            <a:chExt cx="665020" cy="665020"/>
          </a:xfrm>
        </p:grpSpPr>
        <p:sp>
          <p:nvSpPr>
            <p:cNvPr id="53" name="Elipse 41">
              <a:extLst>
                <a:ext uri="{FF2B5EF4-FFF2-40B4-BE49-F238E27FC236}">
                  <a16:creationId xmlns:a16="http://schemas.microsoft.com/office/drawing/2014/main" id="{E8B2747B-5F64-0642-9786-166CB2D997F6}"/>
                </a:ext>
              </a:extLst>
            </p:cNvPr>
            <p:cNvSpPr/>
            <p:nvPr/>
          </p:nvSpPr>
          <p:spPr>
            <a:xfrm>
              <a:off x="3892738" y="3829382"/>
              <a:ext cx="665020" cy="665020"/>
            </a:xfrm>
            <a:prstGeom prst="ellipse">
              <a:avLst/>
            </a:prstGeom>
            <a:solidFill>
              <a:srgbClr val="F9C03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54" name="Freeform 117">
              <a:extLst>
                <a:ext uri="{FF2B5EF4-FFF2-40B4-BE49-F238E27FC236}">
                  <a16:creationId xmlns:a16="http://schemas.microsoft.com/office/drawing/2014/main" id="{F4F63664-D4A6-034D-9352-691837272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7718" y="4034002"/>
              <a:ext cx="247848" cy="255779"/>
            </a:xfrm>
            <a:custGeom>
              <a:avLst/>
              <a:gdLst>
                <a:gd name="T0" fmla="*/ 164810 w 458"/>
                <a:gd name="T1" fmla="*/ 79795 h 472"/>
                <a:gd name="T2" fmla="*/ 164810 w 458"/>
                <a:gd name="T3" fmla="*/ 79795 h 472"/>
                <a:gd name="T4" fmla="*/ 85110 w 458"/>
                <a:gd name="T5" fmla="*/ 5416 h 472"/>
                <a:gd name="T6" fmla="*/ 74291 w 458"/>
                <a:gd name="T7" fmla="*/ 5416 h 472"/>
                <a:gd name="T8" fmla="*/ 74291 w 458"/>
                <a:gd name="T9" fmla="*/ 15887 h 472"/>
                <a:gd name="T10" fmla="*/ 148582 w 458"/>
                <a:gd name="T11" fmla="*/ 84850 h 472"/>
                <a:gd name="T12" fmla="*/ 74291 w 458"/>
                <a:gd name="T13" fmla="*/ 159590 h 472"/>
                <a:gd name="T14" fmla="*/ 74291 w 458"/>
                <a:gd name="T15" fmla="*/ 170061 h 472"/>
                <a:gd name="T16" fmla="*/ 85110 w 458"/>
                <a:gd name="T17" fmla="*/ 170061 h 472"/>
                <a:gd name="T18" fmla="*/ 164810 w 458"/>
                <a:gd name="T19" fmla="*/ 90266 h 472"/>
                <a:gd name="T20" fmla="*/ 164810 w 458"/>
                <a:gd name="T21" fmla="*/ 84850 h 472"/>
                <a:gd name="T22" fmla="*/ 164810 w 458"/>
                <a:gd name="T23" fmla="*/ 79795 h 472"/>
                <a:gd name="T24" fmla="*/ 79700 w 458"/>
                <a:gd name="T25" fmla="*/ 84850 h 472"/>
                <a:gd name="T26" fmla="*/ 79700 w 458"/>
                <a:gd name="T27" fmla="*/ 84850 h 472"/>
                <a:gd name="T28" fmla="*/ 79700 w 458"/>
                <a:gd name="T29" fmla="*/ 79795 h 472"/>
                <a:gd name="T30" fmla="*/ 15868 w 458"/>
                <a:gd name="T31" fmla="*/ 15887 h 472"/>
                <a:gd name="T32" fmla="*/ 5410 w 458"/>
                <a:gd name="T33" fmla="*/ 15887 h 472"/>
                <a:gd name="T34" fmla="*/ 5410 w 458"/>
                <a:gd name="T35" fmla="*/ 26719 h 472"/>
                <a:gd name="T36" fmla="*/ 63832 w 458"/>
                <a:gd name="T37" fmla="*/ 84850 h 472"/>
                <a:gd name="T38" fmla="*/ 5410 w 458"/>
                <a:gd name="T39" fmla="*/ 143342 h 472"/>
                <a:gd name="T40" fmla="*/ 5410 w 458"/>
                <a:gd name="T41" fmla="*/ 154174 h 472"/>
                <a:gd name="T42" fmla="*/ 15868 w 458"/>
                <a:gd name="T43" fmla="*/ 154174 h 472"/>
                <a:gd name="T44" fmla="*/ 79700 w 458"/>
                <a:gd name="T45" fmla="*/ 90266 h 472"/>
                <a:gd name="T46" fmla="*/ 79700 w 458"/>
                <a:gd name="T47" fmla="*/ 84850 h 4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58" h="472">
                  <a:moveTo>
                    <a:pt x="457" y="221"/>
                  </a:moveTo>
                  <a:lnTo>
                    <a:pt x="457" y="221"/>
                  </a:lnTo>
                  <a:cubicBezTo>
                    <a:pt x="236" y="15"/>
                    <a:pt x="236" y="15"/>
                    <a:pt x="236" y="15"/>
                  </a:cubicBezTo>
                  <a:cubicBezTo>
                    <a:pt x="236" y="0"/>
                    <a:pt x="221" y="0"/>
                    <a:pt x="206" y="15"/>
                  </a:cubicBezTo>
                  <a:cubicBezTo>
                    <a:pt x="206" y="15"/>
                    <a:pt x="206" y="30"/>
                    <a:pt x="206" y="44"/>
                  </a:cubicBezTo>
                  <a:cubicBezTo>
                    <a:pt x="412" y="235"/>
                    <a:pt x="412" y="235"/>
                    <a:pt x="412" y="235"/>
                  </a:cubicBezTo>
                  <a:cubicBezTo>
                    <a:pt x="206" y="442"/>
                    <a:pt x="206" y="442"/>
                    <a:pt x="206" y="442"/>
                  </a:cubicBezTo>
                  <a:cubicBezTo>
                    <a:pt x="206" y="456"/>
                    <a:pt x="206" y="456"/>
                    <a:pt x="206" y="471"/>
                  </a:cubicBezTo>
                  <a:cubicBezTo>
                    <a:pt x="221" y="471"/>
                    <a:pt x="236" y="471"/>
                    <a:pt x="236" y="471"/>
                  </a:cubicBezTo>
                  <a:cubicBezTo>
                    <a:pt x="457" y="250"/>
                    <a:pt x="457" y="250"/>
                    <a:pt x="457" y="250"/>
                  </a:cubicBezTo>
                  <a:cubicBezTo>
                    <a:pt x="457" y="250"/>
                    <a:pt x="457" y="250"/>
                    <a:pt x="457" y="235"/>
                  </a:cubicBezTo>
                  <a:cubicBezTo>
                    <a:pt x="457" y="235"/>
                    <a:pt x="457" y="235"/>
                    <a:pt x="457" y="221"/>
                  </a:cubicBezTo>
                  <a:close/>
                  <a:moveTo>
                    <a:pt x="221" y="235"/>
                  </a:moveTo>
                  <a:lnTo>
                    <a:pt x="221" y="235"/>
                  </a:lnTo>
                  <a:cubicBezTo>
                    <a:pt x="221" y="235"/>
                    <a:pt x="221" y="235"/>
                    <a:pt x="221" y="221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30" y="44"/>
                    <a:pt x="15" y="44"/>
                    <a:pt x="15" y="44"/>
                  </a:cubicBezTo>
                  <a:cubicBezTo>
                    <a:pt x="0" y="59"/>
                    <a:pt x="0" y="74"/>
                    <a:pt x="15" y="74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5" y="397"/>
                    <a:pt x="15" y="397"/>
                    <a:pt x="15" y="397"/>
                  </a:cubicBezTo>
                  <a:cubicBezTo>
                    <a:pt x="0" y="412"/>
                    <a:pt x="0" y="427"/>
                    <a:pt x="15" y="427"/>
                  </a:cubicBezTo>
                  <a:cubicBezTo>
                    <a:pt x="15" y="442"/>
                    <a:pt x="30" y="442"/>
                    <a:pt x="44" y="427"/>
                  </a:cubicBezTo>
                  <a:cubicBezTo>
                    <a:pt x="221" y="250"/>
                    <a:pt x="221" y="250"/>
                    <a:pt x="221" y="250"/>
                  </a:cubicBezTo>
                  <a:cubicBezTo>
                    <a:pt x="221" y="250"/>
                    <a:pt x="221" y="250"/>
                    <a:pt x="221" y="235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B627D6D8-FBEB-42FC-AC4A-6C63D6D05F0E}"/>
              </a:ext>
            </a:extLst>
          </p:cNvPr>
          <p:cNvSpPr txBox="1"/>
          <p:nvPr/>
        </p:nvSpPr>
        <p:spPr>
          <a:xfrm>
            <a:off x="1413163" y="2272647"/>
            <a:ext cx="190361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2000" b="1">
                <a:solidFill>
                  <a:srgbClr val="5C3183"/>
                </a:solidFill>
                <a:latin typeface="Montserrat Black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2019</a:t>
            </a:r>
            <a:endParaRPr lang="pt-BR" sz="2000" b="1" dirty="0">
              <a:solidFill>
                <a:srgbClr val="5C3183"/>
              </a:solidFill>
              <a:latin typeface="Montserrat Black" pitchFamily="2" charset="77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F8D16F46-D621-4039-87CC-6D795FBDACA5}"/>
              </a:ext>
            </a:extLst>
          </p:cNvPr>
          <p:cNvSpPr txBox="1"/>
          <p:nvPr/>
        </p:nvSpPr>
        <p:spPr>
          <a:xfrm>
            <a:off x="5320361" y="2272648"/>
            <a:ext cx="190361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2000" b="1" dirty="0">
                <a:solidFill>
                  <a:srgbClr val="5C3183"/>
                </a:solidFill>
                <a:latin typeface="Montserrat Black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2020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055CE41C-8767-415C-8065-FA68281125CF}"/>
              </a:ext>
            </a:extLst>
          </p:cNvPr>
          <p:cNvSpPr txBox="1"/>
          <p:nvPr/>
        </p:nvSpPr>
        <p:spPr>
          <a:xfrm>
            <a:off x="9233878" y="2272647"/>
            <a:ext cx="190361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2000" b="1" dirty="0">
                <a:solidFill>
                  <a:srgbClr val="5C3183"/>
                </a:solidFill>
                <a:latin typeface="Montserrat Black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6566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 Diagonal Corner Rectangle 49">
            <a:extLst>
              <a:ext uri="{FF2B5EF4-FFF2-40B4-BE49-F238E27FC236}">
                <a16:creationId xmlns:a16="http://schemas.microsoft.com/office/drawing/2014/main" id="{F236187A-1B14-C341-869E-A75B4395DFB4}"/>
              </a:ext>
            </a:extLst>
          </p:cNvPr>
          <p:cNvSpPr/>
          <p:nvPr/>
        </p:nvSpPr>
        <p:spPr>
          <a:xfrm>
            <a:off x="711640" y="1917701"/>
            <a:ext cx="3029947" cy="4007724"/>
          </a:xfrm>
          <a:prstGeom prst="round2DiagRect">
            <a:avLst/>
          </a:prstGeom>
          <a:noFill/>
          <a:ln w="28575">
            <a:solidFill>
              <a:srgbClr val="F9C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F9C032"/>
              </a:solidFill>
            </a:endParaRPr>
          </a:p>
        </p:txBody>
      </p:sp>
      <p:sp>
        <p:nvSpPr>
          <p:cNvPr id="51" name="Round Diagonal Corner Rectangle 50">
            <a:extLst>
              <a:ext uri="{FF2B5EF4-FFF2-40B4-BE49-F238E27FC236}">
                <a16:creationId xmlns:a16="http://schemas.microsoft.com/office/drawing/2014/main" id="{DA69B538-8249-6C4B-A62F-F12E7300CA6E}"/>
              </a:ext>
            </a:extLst>
          </p:cNvPr>
          <p:cNvSpPr/>
          <p:nvPr/>
        </p:nvSpPr>
        <p:spPr>
          <a:xfrm>
            <a:off x="4773631" y="1917701"/>
            <a:ext cx="3029947" cy="4007724"/>
          </a:xfrm>
          <a:prstGeom prst="round2DiagRect">
            <a:avLst/>
          </a:prstGeom>
          <a:noFill/>
          <a:ln w="28575">
            <a:solidFill>
              <a:srgbClr val="F9C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F9C032"/>
              </a:solidFill>
            </a:endParaRPr>
          </a:p>
        </p:txBody>
      </p:sp>
      <p:sp>
        <p:nvSpPr>
          <p:cNvPr id="56" name="Round Diagonal Corner Rectangle 55">
            <a:extLst>
              <a:ext uri="{FF2B5EF4-FFF2-40B4-BE49-F238E27FC236}">
                <a16:creationId xmlns:a16="http://schemas.microsoft.com/office/drawing/2014/main" id="{6D58EE57-2272-994F-9E14-469EA8AAC8A1}"/>
              </a:ext>
            </a:extLst>
          </p:cNvPr>
          <p:cNvSpPr/>
          <p:nvPr/>
        </p:nvSpPr>
        <p:spPr>
          <a:xfrm>
            <a:off x="953690" y="2132413"/>
            <a:ext cx="2608101" cy="647700"/>
          </a:xfrm>
          <a:prstGeom prst="round2DiagRect">
            <a:avLst>
              <a:gd name="adj1" fmla="val 38236"/>
              <a:gd name="adj2" fmla="val 0"/>
            </a:avLst>
          </a:prstGeom>
          <a:solidFill>
            <a:srgbClr val="F9C03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F9C032"/>
              </a:solidFill>
            </a:endParaRPr>
          </a:p>
        </p:txBody>
      </p:sp>
      <p:sp>
        <p:nvSpPr>
          <p:cNvPr id="57" name="Round Diagonal Corner Rectangle 56">
            <a:extLst>
              <a:ext uri="{FF2B5EF4-FFF2-40B4-BE49-F238E27FC236}">
                <a16:creationId xmlns:a16="http://schemas.microsoft.com/office/drawing/2014/main" id="{1462E6C3-3F58-5844-B69E-BF37078BBD9D}"/>
              </a:ext>
            </a:extLst>
          </p:cNvPr>
          <p:cNvSpPr/>
          <p:nvPr/>
        </p:nvSpPr>
        <p:spPr>
          <a:xfrm>
            <a:off x="5004990" y="2132413"/>
            <a:ext cx="2608101" cy="647700"/>
          </a:xfrm>
          <a:prstGeom prst="round2DiagRect">
            <a:avLst>
              <a:gd name="adj1" fmla="val 38236"/>
              <a:gd name="adj2" fmla="val 0"/>
            </a:avLst>
          </a:prstGeom>
          <a:solidFill>
            <a:srgbClr val="F9C03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F9C032"/>
              </a:solidFill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DE7AFCBE-8242-4D8B-8A23-F3B8E76FB907}"/>
              </a:ext>
            </a:extLst>
          </p:cNvPr>
          <p:cNvSpPr txBox="1"/>
          <p:nvPr/>
        </p:nvSpPr>
        <p:spPr>
          <a:xfrm>
            <a:off x="1012730" y="2780113"/>
            <a:ext cx="2819166" cy="180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1000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Em 3 de novembro de 2021 durante a conferência da COP-26, o IFRS </a:t>
            </a:r>
            <a:r>
              <a:rPr lang="pt-BR" sz="1000" i="1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(International Financial Reporting Standards) Foundation </a:t>
            </a:r>
            <a:r>
              <a:rPr lang="pt-BR" sz="1000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anunciou a criação do </a:t>
            </a:r>
            <a:r>
              <a:rPr lang="en-US" sz="1000" i="1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International Sustainability Standards Board (ISSB).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1200" i="1" dirty="0">
              <a:solidFill>
                <a:schemeClr val="bg1"/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EBA794D7-64FF-45E0-862D-E00F7BF65BEA}"/>
              </a:ext>
            </a:extLst>
          </p:cNvPr>
          <p:cNvSpPr txBox="1"/>
          <p:nvPr/>
        </p:nvSpPr>
        <p:spPr>
          <a:xfrm>
            <a:off x="4985655" y="2957085"/>
            <a:ext cx="2817923" cy="22207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1000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Em 9 de junho de 2022 o Conselho Federal de Contabilidade aprovou uma resolução criando o CBPS - Comitê Brasileiro de Pronunciamentos de Sustentabilidade, que terá por função normatizar as regras relacionadas à divulgação das práticas de sustentabilidade no Brasil.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pt-BR" sz="1000" dirty="0">
              <a:solidFill>
                <a:schemeClr val="bg1"/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Título 1">
            <a:extLst>
              <a:ext uri="{FF2B5EF4-FFF2-40B4-BE49-F238E27FC236}">
                <a16:creationId xmlns:a16="http://schemas.microsoft.com/office/drawing/2014/main" id="{ECE33581-7AF6-7442-9AD9-1534C4B54C06}"/>
              </a:ext>
            </a:extLst>
          </p:cNvPr>
          <p:cNvSpPr txBox="1">
            <a:spLocks/>
          </p:cNvSpPr>
          <p:nvPr/>
        </p:nvSpPr>
        <p:spPr>
          <a:xfrm>
            <a:off x="738084" y="471227"/>
            <a:ext cx="8697686" cy="8951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chemeClr val="bg1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Evolução da divulgação do Relato Integrado</a:t>
            </a:r>
          </a:p>
        </p:txBody>
      </p:sp>
      <p:sp>
        <p:nvSpPr>
          <p:cNvPr id="49" name="Retângulo 5">
            <a:extLst>
              <a:ext uri="{FF2B5EF4-FFF2-40B4-BE49-F238E27FC236}">
                <a16:creationId xmlns:a16="http://schemas.microsoft.com/office/drawing/2014/main" id="{E5EBB231-7F6A-B840-AB04-C8058B8C55D6}"/>
              </a:ext>
            </a:extLst>
          </p:cNvPr>
          <p:cNvSpPr/>
          <p:nvPr/>
        </p:nvSpPr>
        <p:spPr>
          <a:xfrm>
            <a:off x="839684" y="1173319"/>
            <a:ext cx="403093" cy="87841"/>
          </a:xfrm>
          <a:prstGeom prst="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94E6236-95DA-6847-BAAE-734DEF35B541}"/>
              </a:ext>
            </a:extLst>
          </p:cNvPr>
          <p:cNvGrpSpPr/>
          <p:nvPr/>
        </p:nvGrpSpPr>
        <p:grpSpPr>
          <a:xfrm>
            <a:off x="3929027" y="3546030"/>
            <a:ext cx="665020" cy="665020"/>
            <a:chOff x="3892738" y="3829382"/>
            <a:chExt cx="665020" cy="665020"/>
          </a:xfrm>
        </p:grpSpPr>
        <p:sp>
          <p:nvSpPr>
            <p:cNvPr id="53" name="Elipse 41">
              <a:extLst>
                <a:ext uri="{FF2B5EF4-FFF2-40B4-BE49-F238E27FC236}">
                  <a16:creationId xmlns:a16="http://schemas.microsoft.com/office/drawing/2014/main" id="{E8B2747B-5F64-0642-9786-166CB2D997F6}"/>
                </a:ext>
              </a:extLst>
            </p:cNvPr>
            <p:cNvSpPr/>
            <p:nvPr/>
          </p:nvSpPr>
          <p:spPr>
            <a:xfrm>
              <a:off x="3892738" y="3829382"/>
              <a:ext cx="665020" cy="665020"/>
            </a:xfrm>
            <a:prstGeom prst="ellipse">
              <a:avLst/>
            </a:prstGeom>
            <a:solidFill>
              <a:srgbClr val="F9C03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54" name="Freeform 117">
              <a:extLst>
                <a:ext uri="{FF2B5EF4-FFF2-40B4-BE49-F238E27FC236}">
                  <a16:creationId xmlns:a16="http://schemas.microsoft.com/office/drawing/2014/main" id="{F4F63664-D4A6-034D-9352-691837272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7718" y="4034002"/>
              <a:ext cx="247848" cy="255779"/>
            </a:xfrm>
            <a:custGeom>
              <a:avLst/>
              <a:gdLst>
                <a:gd name="T0" fmla="*/ 164810 w 458"/>
                <a:gd name="T1" fmla="*/ 79795 h 472"/>
                <a:gd name="T2" fmla="*/ 164810 w 458"/>
                <a:gd name="T3" fmla="*/ 79795 h 472"/>
                <a:gd name="T4" fmla="*/ 85110 w 458"/>
                <a:gd name="T5" fmla="*/ 5416 h 472"/>
                <a:gd name="T6" fmla="*/ 74291 w 458"/>
                <a:gd name="T7" fmla="*/ 5416 h 472"/>
                <a:gd name="T8" fmla="*/ 74291 w 458"/>
                <a:gd name="T9" fmla="*/ 15887 h 472"/>
                <a:gd name="T10" fmla="*/ 148582 w 458"/>
                <a:gd name="T11" fmla="*/ 84850 h 472"/>
                <a:gd name="T12" fmla="*/ 74291 w 458"/>
                <a:gd name="T13" fmla="*/ 159590 h 472"/>
                <a:gd name="T14" fmla="*/ 74291 w 458"/>
                <a:gd name="T15" fmla="*/ 170061 h 472"/>
                <a:gd name="T16" fmla="*/ 85110 w 458"/>
                <a:gd name="T17" fmla="*/ 170061 h 472"/>
                <a:gd name="T18" fmla="*/ 164810 w 458"/>
                <a:gd name="T19" fmla="*/ 90266 h 472"/>
                <a:gd name="T20" fmla="*/ 164810 w 458"/>
                <a:gd name="T21" fmla="*/ 84850 h 472"/>
                <a:gd name="T22" fmla="*/ 164810 w 458"/>
                <a:gd name="T23" fmla="*/ 79795 h 472"/>
                <a:gd name="T24" fmla="*/ 79700 w 458"/>
                <a:gd name="T25" fmla="*/ 84850 h 472"/>
                <a:gd name="T26" fmla="*/ 79700 w 458"/>
                <a:gd name="T27" fmla="*/ 84850 h 472"/>
                <a:gd name="T28" fmla="*/ 79700 w 458"/>
                <a:gd name="T29" fmla="*/ 79795 h 472"/>
                <a:gd name="T30" fmla="*/ 15868 w 458"/>
                <a:gd name="T31" fmla="*/ 15887 h 472"/>
                <a:gd name="T32" fmla="*/ 5410 w 458"/>
                <a:gd name="T33" fmla="*/ 15887 h 472"/>
                <a:gd name="T34" fmla="*/ 5410 w 458"/>
                <a:gd name="T35" fmla="*/ 26719 h 472"/>
                <a:gd name="T36" fmla="*/ 63832 w 458"/>
                <a:gd name="T37" fmla="*/ 84850 h 472"/>
                <a:gd name="T38" fmla="*/ 5410 w 458"/>
                <a:gd name="T39" fmla="*/ 143342 h 472"/>
                <a:gd name="T40" fmla="*/ 5410 w 458"/>
                <a:gd name="T41" fmla="*/ 154174 h 472"/>
                <a:gd name="T42" fmla="*/ 15868 w 458"/>
                <a:gd name="T43" fmla="*/ 154174 h 472"/>
                <a:gd name="T44" fmla="*/ 79700 w 458"/>
                <a:gd name="T45" fmla="*/ 90266 h 472"/>
                <a:gd name="T46" fmla="*/ 79700 w 458"/>
                <a:gd name="T47" fmla="*/ 84850 h 4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58" h="472">
                  <a:moveTo>
                    <a:pt x="457" y="221"/>
                  </a:moveTo>
                  <a:lnTo>
                    <a:pt x="457" y="221"/>
                  </a:lnTo>
                  <a:cubicBezTo>
                    <a:pt x="236" y="15"/>
                    <a:pt x="236" y="15"/>
                    <a:pt x="236" y="15"/>
                  </a:cubicBezTo>
                  <a:cubicBezTo>
                    <a:pt x="236" y="0"/>
                    <a:pt x="221" y="0"/>
                    <a:pt x="206" y="15"/>
                  </a:cubicBezTo>
                  <a:cubicBezTo>
                    <a:pt x="206" y="15"/>
                    <a:pt x="206" y="30"/>
                    <a:pt x="206" y="44"/>
                  </a:cubicBezTo>
                  <a:cubicBezTo>
                    <a:pt x="412" y="235"/>
                    <a:pt x="412" y="235"/>
                    <a:pt x="412" y="235"/>
                  </a:cubicBezTo>
                  <a:cubicBezTo>
                    <a:pt x="206" y="442"/>
                    <a:pt x="206" y="442"/>
                    <a:pt x="206" y="442"/>
                  </a:cubicBezTo>
                  <a:cubicBezTo>
                    <a:pt x="206" y="456"/>
                    <a:pt x="206" y="456"/>
                    <a:pt x="206" y="471"/>
                  </a:cubicBezTo>
                  <a:cubicBezTo>
                    <a:pt x="221" y="471"/>
                    <a:pt x="236" y="471"/>
                    <a:pt x="236" y="471"/>
                  </a:cubicBezTo>
                  <a:cubicBezTo>
                    <a:pt x="457" y="250"/>
                    <a:pt x="457" y="250"/>
                    <a:pt x="457" y="250"/>
                  </a:cubicBezTo>
                  <a:cubicBezTo>
                    <a:pt x="457" y="250"/>
                    <a:pt x="457" y="250"/>
                    <a:pt x="457" y="235"/>
                  </a:cubicBezTo>
                  <a:cubicBezTo>
                    <a:pt x="457" y="235"/>
                    <a:pt x="457" y="235"/>
                    <a:pt x="457" y="221"/>
                  </a:cubicBezTo>
                  <a:close/>
                  <a:moveTo>
                    <a:pt x="221" y="235"/>
                  </a:moveTo>
                  <a:lnTo>
                    <a:pt x="221" y="235"/>
                  </a:lnTo>
                  <a:cubicBezTo>
                    <a:pt x="221" y="235"/>
                    <a:pt x="221" y="235"/>
                    <a:pt x="221" y="221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30" y="44"/>
                    <a:pt x="15" y="44"/>
                    <a:pt x="15" y="44"/>
                  </a:cubicBezTo>
                  <a:cubicBezTo>
                    <a:pt x="0" y="59"/>
                    <a:pt x="0" y="74"/>
                    <a:pt x="15" y="74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5" y="397"/>
                    <a:pt x="15" y="397"/>
                    <a:pt x="15" y="397"/>
                  </a:cubicBezTo>
                  <a:cubicBezTo>
                    <a:pt x="0" y="412"/>
                    <a:pt x="0" y="427"/>
                    <a:pt x="15" y="427"/>
                  </a:cubicBezTo>
                  <a:cubicBezTo>
                    <a:pt x="15" y="442"/>
                    <a:pt x="30" y="442"/>
                    <a:pt x="44" y="427"/>
                  </a:cubicBezTo>
                  <a:cubicBezTo>
                    <a:pt x="221" y="250"/>
                    <a:pt x="221" y="250"/>
                    <a:pt x="221" y="250"/>
                  </a:cubicBezTo>
                  <a:cubicBezTo>
                    <a:pt x="221" y="250"/>
                    <a:pt x="221" y="250"/>
                    <a:pt x="221" y="235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F8D16F46-D621-4039-87CC-6D795FBDACA5}"/>
              </a:ext>
            </a:extLst>
          </p:cNvPr>
          <p:cNvSpPr txBox="1"/>
          <p:nvPr/>
        </p:nvSpPr>
        <p:spPr>
          <a:xfrm>
            <a:off x="1368850" y="2272648"/>
            <a:ext cx="190361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2000" b="1" dirty="0">
                <a:solidFill>
                  <a:srgbClr val="5C3183"/>
                </a:solidFill>
                <a:latin typeface="Montserrat Black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2021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055CE41C-8767-415C-8065-FA68281125CF}"/>
              </a:ext>
            </a:extLst>
          </p:cNvPr>
          <p:cNvSpPr txBox="1"/>
          <p:nvPr/>
        </p:nvSpPr>
        <p:spPr>
          <a:xfrm>
            <a:off x="5282367" y="2272647"/>
            <a:ext cx="190361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2000" b="1" dirty="0">
                <a:solidFill>
                  <a:srgbClr val="5C3183"/>
                </a:solidFill>
                <a:latin typeface="Montserrat Black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2022</a:t>
            </a:r>
          </a:p>
        </p:txBody>
      </p:sp>
      <p:grpSp>
        <p:nvGrpSpPr>
          <p:cNvPr id="5" name="Group 51">
            <a:extLst>
              <a:ext uri="{FF2B5EF4-FFF2-40B4-BE49-F238E27FC236}">
                <a16:creationId xmlns:a16="http://schemas.microsoft.com/office/drawing/2014/main" id="{9DBD0D75-473F-AED3-13DD-F507DFD507B1}"/>
              </a:ext>
            </a:extLst>
          </p:cNvPr>
          <p:cNvGrpSpPr/>
          <p:nvPr/>
        </p:nvGrpSpPr>
        <p:grpSpPr>
          <a:xfrm>
            <a:off x="7956738" y="3578687"/>
            <a:ext cx="665020" cy="665020"/>
            <a:chOff x="3892738" y="3829382"/>
            <a:chExt cx="665020" cy="665020"/>
          </a:xfrm>
        </p:grpSpPr>
        <p:sp>
          <p:nvSpPr>
            <p:cNvPr id="6" name="Elipse 41">
              <a:extLst>
                <a:ext uri="{FF2B5EF4-FFF2-40B4-BE49-F238E27FC236}">
                  <a16:creationId xmlns:a16="http://schemas.microsoft.com/office/drawing/2014/main" id="{71317F4A-5B8A-6F49-0A17-572248EF0D87}"/>
                </a:ext>
              </a:extLst>
            </p:cNvPr>
            <p:cNvSpPr/>
            <p:nvPr/>
          </p:nvSpPr>
          <p:spPr>
            <a:xfrm>
              <a:off x="3892738" y="3829382"/>
              <a:ext cx="665020" cy="665020"/>
            </a:xfrm>
            <a:prstGeom prst="ellipse">
              <a:avLst/>
            </a:prstGeom>
            <a:solidFill>
              <a:srgbClr val="F9C03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7" name="Freeform 117">
              <a:extLst>
                <a:ext uri="{FF2B5EF4-FFF2-40B4-BE49-F238E27FC236}">
                  <a16:creationId xmlns:a16="http://schemas.microsoft.com/office/drawing/2014/main" id="{A7DCEA27-6549-9AA9-3FD5-AFD60D9E3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7718" y="4034002"/>
              <a:ext cx="247848" cy="255779"/>
            </a:xfrm>
            <a:custGeom>
              <a:avLst/>
              <a:gdLst>
                <a:gd name="T0" fmla="*/ 164810 w 458"/>
                <a:gd name="T1" fmla="*/ 79795 h 472"/>
                <a:gd name="T2" fmla="*/ 164810 w 458"/>
                <a:gd name="T3" fmla="*/ 79795 h 472"/>
                <a:gd name="T4" fmla="*/ 85110 w 458"/>
                <a:gd name="T5" fmla="*/ 5416 h 472"/>
                <a:gd name="T6" fmla="*/ 74291 w 458"/>
                <a:gd name="T7" fmla="*/ 5416 h 472"/>
                <a:gd name="T8" fmla="*/ 74291 w 458"/>
                <a:gd name="T9" fmla="*/ 15887 h 472"/>
                <a:gd name="T10" fmla="*/ 148582 w 458"/>
                <a:gd name="T11" fmla="*/ 84850 h 472"/>
                <a:gd name="T12" fmla="*/ 74291 w 458"/>
                <a:gd name="T13" fmla="*/ 159590 h 472"/>
                <a:gd name="T14" fmla="*/ 74291 w 458"/>
                <a:gd name="T15" fmla="*/ 170061 h 472"/>
                <a:gd name="T16" fmla="*/ 85110 w 458"/>
                <a:gd name="T17" fmla="*/ 170061 h 472"/>
                <a:gd name="T18" fmla="*/ 164810 w 458"/>
                <a:gd name="T19" fmla="*/ 90266 h 472"/>
                <a:gd name="T20" fmla="*/ 164810 w 458"/>
                <a:gd name="T21" fmla="*/ 84850 h 472"/>
                <a:gd name="T22" fmla="*/ 164810 w 458"/>
                <a:gd name="T23" fmla="*/ 79795 h 472"/>
                <a:gd name="T24" fmla="*/ 79700 w 458"/>
                <a:gd name="T25" fmla="*/ 84850 h 472"/>
                <a:gd name="T26" fmla="*/ 79700 w 458"/>
                <a:gd name="T27" fmla="*/ 84850 h 472"/>
                <a:gd name="T28" fmla="*/ 79700 w 458"/>
                <a:gd name="T29" fmla="*/ 79795 h 472"/>
                <a:gd name="T30" fmla="*/ 15868 w 458"/>
                <a:gd name="T31" fmla="*/ 15887 h 472"/>
                <a:gd name="T32" fmla="*/ 5410 w 458"/>
                <a:gd name="T33" fmla="*/ 15887 h 472"/>
                <a:gd name="T34" fmla="*/ 5410 w 458"/>
                <a:gd name="T35" fmla="*/ 26719 h 472"/>
                <a:gd name="T36" fmla="*/ 63832 w 458"/>
                <a:gd name="T37" fmla="*/ 84850 h 472"/>
                <a:gd name="T38" fmla="*/ 5410 w 458"/>
                <a:gd name="T39" fmla="*/ 143342 h 472"/>
                <a:gd name="T40" fmla="*/ 5410 w 458"/>
                <a:gd name="T41" fmla="*/ 154174 h 472"/>
                <a:gd name="T42" fmla="*/ 15868 w 458"/>
                <a:gd name="T43" fmla="*/ 154174 h 472"/>
                <a:gd name="T44" fmla="*/ 79700 w 458"/>
                <a:gd name="T45" fmla="*/ 90266 h 472"/>
                <a:gd name="T46" fmla="*/ 79700 w 458"/>
                <a:gd name="T47" fmla="*/ 84850 h 4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58" h="472">
                  <a:moveTo>
                    <a:pt x="457" y="221"/>
                  </a:moveTo>
                  <a:lnTo>
                    <a:pt x="457" y="221"/>
                  </a:lnTo>
                  <a:cubicBezTo>
                    <a:pt x="236" y="15"/>
                    <a:pt x="236" y="15"/>
                    <a:pt x="236" y="15"/>
                  </a:cubicBezTo>
                  <a:cubicBezTo>
                    <a:pt x="236" y="0"/>
                    <a:pt x="221" y="0"/>
                    <a:pt x="206" y="15"/>
                  </a:cubicBezTo>
                  <a:cubicBezTo>
                    <a:pt x="206" y="15"/>
                    <a:pt x="206" y="30"/>
                    <a:pt x="206" y="44"/>
                  </a:cubicBezTo>
                  <a:cubicBezTo>
                    <a:pt x="412" y="235"/>
                    <a:pt x="412" y="235"/>
                    <a:pt x="412" y="235"/>
                  </a:cubicBezTo>
                  <a:cubicBezTo>
                    <a:pt x="206" y="442"/>
                    <a:pt x="206" y="442"/>
                    <a:pt x="206" y="442"/>
                  </a:cubicBezTo>
                  <a:cubicBezTo>
                    <a:pt x="206" y="456"/>
                    <a:pt x="206" y="456"/>
                    <a:pt x="206" y="471"/>
                  </a:cubicBezTo>
                  <a:cubicBezTo>
                    <a:pt x="221" y="471"/>
                    <a:pt x="236" y="471"/>
                    <a:pt x="236" y="471"/>
                  </a:cubicBezTo>
                  <a:cubicBezTo>
                    <a:pt x="457" y="250"/>
                    <a:pt x="457" y="250"/>
                    <a:pt x="457" y="250"/>
                  </a:cubicBezTo>
                  <a:cubicBezTo>
                    <a:pt x="457" y="250"/>
                    <a:pt x="457" y="250"/>
                    <a:pt x="457" y="235"/>
                  </a:cubicBezTo>
                  <a:cubicBezTo>
                    <a:pt x="457" y="235"/>
                    <a:pt x="457" y="235"/>
                    <a:pt x="457" y="221"/>
                  </a:cubicBezTo>
                  <a:close/>
                  <a:moveTo>
                    <a:pt x="221" y="235"/>
                  </a:moveTo>
                  <a:lnTo>
                    <a:pt x="221" y="235"/>
                  </a:lnTo>
                  <a:cubicBezTo>
                    <a:pt x="221" y="235"/>
                    <a:pt x="221" y="235"/>
                    <a:pt x="221" y="221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30" y="44"/>
                    <a:pt x="15" y="44"/>
                    <a:pt x="15" y="44"/>
                  </a:cubicBezTo>
                  <a:cubicBezTo>
                    <a:pt x="0" y="59"/>
                    <a:pt x="0" y="74"/>
                    <a:pt x="15" y="74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5" y="397"/>
                    <a:pt x="15" y="397"/>
                    <a:pt x="15" y="397"/>
                  </a:cubicBezTo>
                  <a:cubicBezTo>
                    <a:pt x="0" y="412"/>
                    <a:pt x="0" y="427"/>
                    <a:pt x="15" y="427"/>
                  </a:cubicBezTo>
                  <a:cubicBezTo>
                    <a:pt x="15" y="442"/>
                    <a:pt x="30" y="442"/>
                    <a:pt x="44" y="427"/>
                  </a:cubicBezTo>
                  <a:cubicBezTo>
                    <a:pt x="221" y="250"/>
                    <a:pt x="221" y="250"/>
                    <a:pt x="221" y="250"/>
                  </a:cubicBezTo>
                  <a:cubicBezTo>
                    <a:pt x="221" y="250"/>
                    <a:pt x="221" y="250"/>
                    <a:pt x="221" y="235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2" name="Round Diagonal Corner Rectangle 1">
            <a:extLst>
              <a:ext uri="{FF2B5EF4-FFF2-40B4-BE49-F238E27FC236}">
                <a16:creationId xmlns:a16="http://schemas.microsoft.com/office/drawing/2014/main" id="{AFE8F274-F11B-624B-4DDB-70B13776EC2F}"/>
              </a:ext>
            </a:extLst>
          </p:cNvPr>
          <p:cNvSpPr/>
          <p:nvPr/>
        </p:nvSpPr>
        <p:spPr>
          <a:xfrm>
            <a:off x="8736619" y="1917701"/>
            <a:ext cx="3029947" cy="4007724"/>
          </a:xfrm>
          <a:prstGeom prst="round2DiagRect">
            <a:avLst/>
          </a:prstGeom>
          <a:noFill/>
          <a:ln w="28575">
            <a:solidFill>
              <a:srgbClr val="F9C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F9C032"/>
              </a:solidFill>
            </a:endParaRPr>
          </a:p>
        </p:txBody>
      </p:sp>
      <p:sp>
        <p:nvSpPr>
          <p:cNvPr id="13" name="Round Diagonal Corner Rectangle 54">
            <a:extLst>
              <a:ext uri="{FF2B5EF4-FFF2-40B4-BE49-F238E27FC236}">
                <a16:creationId xmlns:a16="http://schemas.microsoft.com/office/drawing/2014/main" id="{CC289B96-AE1D-E22E-4094-512FDECCC381}"/>
              </a:ext>
            </a:extLst>
          </p:cNvPr>
          <p:cNvSpPr/>
          <p:nvPr/>
        </p:nvSpPr>
        <p:spPr>
          <a:xfrm>
            <a:off x="8960121" y="2132413"/>
            <a:ext cx="2608101" cy="647700"/>
          </a:xfrm>
          <a:prstGeom prst="round2DiagRect">
            <a:avLst>
              <a:gd name="adj1" fmla="val 38236"/>
              <a:gd name="adj2" fmla="val 0"/>
            </a:avLst>
          </a:prstGeom>
          <a:solidFill>
            <a:srgbClr val="F9C03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F9C032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D3051C5-8761-44F7-3BF9-1A373C5F6354}"/>
              </a:ext>
            </a:extLst>
          </p:cNvPr>
          <p:cNvSpPr txBox="1"/>
          <p:nvPr/>
        </p:nvSpPr>
        <p:spPr>
          <a:xfrm>
            <a:off x="8960121" y="2871839"/>
            <a:ext cx="2720062" cy="259513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ts val="1600"/>
              </a:lnSpc>
              <a:tabLst>
                <a:tab pos="2700655" algn="l"/>
              </a:tabLst>
            </a:pPr>
            <a:r>
              <a:rPr lang="pt-BR" sz="1000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Em 26 de junho de 2023 o ISSB publicou as primeiras normas internacionais para divulgação das informações sobre sustentabilidade e fatores climáticos.</a:t>
            </a:r>
          </a:p>
          <a:p>
            <a:pPr algn="just">
              <a:lnSpc>
                <a:spcPts val="1600"/>
              </a:lnSpc>
              <a:tabLst>
                <a:tab pos="2700655" algn="l"/>
              </a:tabLst>
            </a:pPr>
            <a:endParaRPr lang="pt-BR" sz="1000" dirty="0">
              <a:solidFill>
                <a:schemeClr val="bg1"/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ts val="1600"/>
              </a:lnSpc>
              <a:tabLst>
                <a:tab pos="2700655" algn="l"/>
              </a:tabLst>
            </a:pPr>
            <a:r>
              <a:rPr lang="pt-BR" sz="1000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Tratam-se das normas IFRS S1 (Requisitos Gerais para Divulgação de Informações Financeiras Relacionadas à Sustentabilidade) e a IFRS S2 (Divulgações Relacionadas ao Clima).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pt-BR" sz="1200" dirty="0">
              <a:solidFill>
                <a:schemeClr val="bg1"/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E787476-B9DA-2242-61FE-E6345A87E50B}"/>
              </a:ext>
            </a:extLst>
          </p:cNvPr>
          <p:cNvSpPr txBox="1"/>
          <p:nvPr/>
        </p:nvSpPr>
        <p:spPr>
          <a:xfrm>
            <a:off x="9392383" y="2272647"/>
            <a:ext cx="190361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2000" b="1" dirty="0">
                <a:solidFill>
                  <a:srgbClr val="5C3183"/>
                </a:solidFill>
                <a:latin typeface="Montserrat Black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74501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 Diagonal Corner Rectangle 49">
            <a:extLst>
              <a:ext uri="{FF2B5EF4-FFF2-40B4-BE49-F238E27FC236}">
                <a16:creationId xmlns:a16="http://schemas.microsoft.com/office/drawing/2014/main" id="{F236187A-1B14-C341-869E-A75B4395DFB4}"/>
              </a:ext>
            </a:extLst>
          </p:cNvPr>
          <p:cNvSpPr/>
          <p:nvPr/>
        </p:nvSpPr>
        <p:spPr>
          <a:xfrm>
            <a:off x="700755" y="1917701"/>
            <a:ext cx="4099849" cy="4007724"/>
          </a:xfrm>
          <a:prstGeom prst="round2DiagRect">
            <a:avLst/>
          </a:prstGeom>
          <a:noFill/>
          <a:ln w="28575">
            <a:solidFill>
              <a:srgbClr val="F9C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F9C032"/>
              </a:solidFill>
            </a:endParaRPr>
          </a:p>
        </p:txBody>
      </p:sp>
      <p:sp>
        <p:nvSpPr>
          <p:cNvPr id="56" name="Round Diagonal Corner Rectangle 55">
            <a:extLst>
              <a:ext uri="{FF2B5EF4-FFF2-40B4-BE49-F238E27FC236}">
                <a16:creationId xmlns:a16="http://schemas.microsoft.com/office/drawing/2014/main" id="{6D58EE57-2272-994F-9E14-469EA8AAC8A1}"/>
              </a:ext>
            </a:extLst>
          </p:cNvPr>
          <p:cNvSpPr/>
          <p:nvPr/>
        </p:nvSpPr>
        <p:spPr>
          <a:xfrm>
            <a:off x="942805" y="2132413"/>
            <a:ext cx="3663702" cy="647700"/>
          </a:xfrm>
          <a:prstGeom prst="round2DiagRect">
            <a:avLst>
              <a:gd name="adj1" fmla="val 38236"/>
              <a:gd name="adj2" fmla="val 0"/>
            </a:avLst>
          </a:prstGeom>
          <a:solidFill>
            <a:srgbClr val="F9C03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F9C032"/>
              </a:solidFill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DE7AFCBE-8242-4D8B-8A23-F3B8E76FB907}"/>
              </a:ext>
            </a:extLst>
          </p:cNvPr>
          <p:cNvSpPr txBox="1"/>
          <p:nvPr/>
        </p:nvSpPr>
        <p:spPr>
          <a:xfrm>
            <a:off x="1001845" y="2780113"/>
            <a:ext cx="3604662" cy="18769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1000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As normas IFRS S1 e a IFRS S2 serão efetivas internacionalmente a partir de 1º de janeiro de 2024 (haverá regras de transição).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1000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Cada país ou jurisdição deverá adaptar essas normas para seu respectivo ambiente regulatório e definir uma data de adoção e sua aplicabilidade.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1200" i="1" dirty="0">
              <a:solidFill>
                <a:schemeClr val="bg1"/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Título 1">
            <a:extLst>
              <a:ext uri="{FF2B5EF4-FFF2-40B4-BE49-F238E27FC236}">
                <a16:creationId xmlns:a16="http://schemas.microsoft.com/office/drawing/2014/main" id="{ECE33581-7AF6-7442-9AD9-1534C4B54C06}"/>
              </a:ext>
            </a:extLst>
          </p:cNvPr>
          <p:cNvSpPr txBox="1">
            <a:spLocks/>
          </p:cNvSpPr>
          <p:nvPr/>
        </p:nvSpPr>
        <p:spPr>
          <a:xfrm>
            <a:off x="738084" y="471227"/>
            <a:ext cx="8697686" cy="8951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chemeClr val="bg1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Evolução da divulgação do Relato Integrado</a:t>
            </a:r>
          </a:p>
        </p:txBody>
      </p:sp>
      <p:sp>
        <p:nvSpPr>
          <p:cNvPr id="49" name="Retângulo 5">
            <a:extLst>
              <a:ext uri="{FF2B5EF4-FFF2-40B4-BE49-F238E27FC236}">
                <a16:creationId xmlns:a16="http://schemas.microsoft.com/office/drawing/2014/main" id="{E5EBB231-7F6A-B840-AB04-C8058B8C55D6}"/>
              </a:ext>
            </a:extLst>
          </p:cNvPr>
          <p:cNvSpPr/>
          <p:nvPr/>
        </p:nvSpPr>
        <p:spPr>
          <a:xfrm>
            <a:off x="850570" y="1173319"/>
            <a:ext cx="403093" cy="87841"/>
          </a:xfrm>
          <a:prstGeom prst="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F8D16F46-D621-4039-87CC-6D795FBDACA5}"/>
              </a:ext>
            </a:extLst>
          </p:cNvPr>
          <p:cNvSpPr txBox="1"/>
          <p:nvPr/>
        </p:nvSpPr>
        <p:spPr>
          <a:xfrm>
            <a:off x="1357965" y="2118760"/>
            <a:ext cx="298011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2000" b="1" dirty="0">
                <a:solidFill>
                  <a:srgbClr val="5C3183"/>
                </a:solidFill>
                <a:latin typeface="Montserrat Black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O que esperar em 2024</a:t>
            </a:r>
          </a:p>
        </p:txBody>
      </p:sp>
    </p:spTree>
    <p:extLst>
      <p:ext uri="{BB962C8B-B14F-4D97-AF65-F5344CB8AC3E}">
        <p14:creationId xmlns:p14="http://schemas.microsoft.com/office/powerpoint/2010/main" val="429139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40257B5-CE8C-40BE-A824-1F863EE299D8}"/>
              </a:ext>
            </a:extLst>
          </p:cNvPr>
          <p:cNvSpPr txBox="1"/>
          <p:nvPr/>
        </p:nvSpPr>
        <p:spPr>
          <a:xfrm>
            <a:off x="18908" y="3087737"/>
            <a:ext cx="447145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3900" b="1" i="1" dirty="0">
                <a:ln w="19050">
                  <a:solidFill>
                    <a:srgbClr val="CA2C83"/>
                  </a:solidFill>
                </a:ln>
                <a:noFill/>
                <a:latin typeface="Montserrat ExtraBold" pitchFamily="2" charset="77"/>
                <a:ea typeface="Open Sans Bold" panose="020B0806030504020204" pitchFamily="34" charset="0"/>
                <a:cs typeface="Open Sans Bold" panose="020B0806030504020204" pitchFamily="34" charset="0"/>
              </a:rPr>
              <a:t>03</a:t>
            </a:r>
          </a:p>
        </p:txBody>
      </p:sp>
      <p:sp>
        <p:nvSpPr>
          <p:cNvPr id="8" name="CaixaDeTexto 8">
            <a:extLst>
              <a:ext uri="{FF2B5EF4-FFF2-40B4-BE49-F238E27FC236}">
                <a16:creationId xmlns:a16="http://schemas.microsoft.com/office/drawing/2014/main" id="{261252C2-ABAB-674E-AAB1-CA91E70D3E6D}"/>
              </a:ext>
            </a:extLst>
          </p:cNvPr>
          <p:cNvSpPr txBox="1"/>
          <p:nvPr/>
        </p:nvSpPr>
        <p:spPr>
          <a:xfrm>
            <a:off x="4924539" y="4773634"/>
            <a:ext cx="7085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dirty="0">
                <a:solidFill>
                  <a:schemeClr val="bg1"/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Normas para asseguração limitada do Relato Integrado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1C7F3A-822E-0C45-9B6E-82AF4BEB8808}"/>
              </a:ext>
            </a:extLst>
          </p:cNvPr>
          <p:cNvSpPr/>
          <p:nvPr/>
        </p:nvSpPr>
        <p:spPr>
          <a:xfrm>
            <a:off x="12094029" y="4158343"/>
            <a:ext cx="97971" cy="1099457"/>
          </a:xfrm>
          <a:prstGeom prst="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416883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/>
          <p:cNvSpPr txBox="1"/>
          <p:nvPr/>
        </p:nvSpPr>
        <p:spPr>
          <a:xfrm>
            <a:off x="738083" y="1530014"/>
            <a:ext cx="10659260" cy="44700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200000"/>
              </a:lnSpc>
            </a:pPr>
            <a:endParaRPr lang="pt-BR" sz="1200" b="1" dirty="0">
              <a:solidFill>
                <a:schemeClr val="bg2">
                  <a:lumMod val="25000"/>
                </a:schemeClr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pt-BR" sz="1200" dirty="0">
                <a:latin typeface="Montserrat" pitchFamily="2" charset="77"/>
                <a:ea typeface="Open Sans Light" panose="020B0604020202020204" charset="0"/>
                <a:cs typeface="Open Sans Light" panose="020B0604020202020204" charset="0"/>
              </a:rPr>
              <a:t>Os auditores independentes deverão estar atentos aos procedimentos para a emissão de relatório de asseguração limitada sobre informações não financeiras contidas no Relato Integrado (RI). </a:t>
            </a:r>
          </a:p>
          <a:p>
            <a:pPr algn="just">
              <a:lnSpc>
                <a:spcPct val="200000"/>
              </a:lnSpc>
            </a:pPr>
            <a:endParaRPr lang="pt-BR" sz="1200" dirty="0">
              <a:solidFill>
                <a:schemeClr val="bg2">
                  <a:lumMod val="25000"/>
                </a:schemeClr>
              </a:solidFill>
              <a:latin typeface="Montserrat" pitchFamily="2" charset="77"/>
              <a:ea typeface="Open Sans Light" panose="020B0604020202020204" charset="0"/>
              <a:cs typeface="Open Sans Light" panose="020B0604020202020204" charset="0"/>
            </a:endParaRPr>
          </a:p>
          <a:p>
            <a:pPr algn="just">
              <a:lnSpc>
                <a:spcPct val="200000"/>
              </a:lnSpc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  <a:latin typeface="Montserrat" pitchFamily="2" charset="77"/>
                <a:ea typeface="Open Sans Light" panose="020B0604020202020204" charset="0"/>
                <a:cs typeface="Open Sans Light" panose="020B0604020202020204" charset="0"/>
              </a:rPr>
              <a:t>A asseguração do Relato Integrado deverá seguir a </a:t>
            </a:r>
            <a:r>
              <a:rPr lang="pt-BR" sz="1200" b="1" dirty="0">
                <a:solidFill>
                  <a:schemeClr val="bg2">
                    <a:lumMod val="25000"/>
                  </a:schemeClr>
                </a:solidFill>
                <a:latin typeface="Montserrat" pitchFamily="2" charset="77"/>
                <a:ea typeface="Open Sans Light" panose="020B0604020202020204" charset="0"/>
                <a:cs typeface="Open Sans Light" panose="020B0604020202020204" charset="0"/>
              </a:rPr>
              <a:t>“NBC TO 3000 – Trabalho de Asseguração Diferente de Auditoria e Revisão”, </a:t>
            </a:r>
            <a:r>
              <a:rPr lang="pt-BR" sz="1200" dirty="0">
                <a:solidFill>
                  <a:schemeClr val="bg2">
                    <a:lumMod val="25000"/>
                  </a:schemeClr>
                </a:solidFill>
                <a:latin typeface="Montserrat" pitchFamily="2" charset="77"/>
                <a:ea typeface="Open Sans Light" panose="020B0604020202020204" charset="0"/>
                <a:cs typeface="Open Sans Light" panose="020B0604020202020204" charset="0"/>
              </a:rPr>
              <a:t>a “</a:t>
            </a:r>
            <a:r>
              <a:rPr lang="pt-BR" sz="1200" b="1" dirty="0">
                <a:solidFill>
                  <a:schemeClr val="bg2">
                    <a:lumMod val="25000"/>
                  </a:schemeClr>
                </a:solidFill>
                <a:latin typeface="Montserrat" pitchFamily="2" charset="77"/>
                <a:ea typeface="Open Sans Light" panose="020B0604020202020204" charset="0"/>
                <a:cs typeface="Open Sans Light" panose="020B0604020202020204" charset="0"/>
              </a:rPr>
              <a:t>CTO 07 – Trabalho de asseguração limitada referente às informações não financeiras contidas no Relato Integrado”</a:t>
            </a:r>
            <a:r>
              <a:rPr lang="pt-BR" sz="1200" dirty="0">
                <a:solidFill>
                  <a:schemeClr val="bg2">
                    <a:lumMod val="25000"/>
                  </a:schemeClr>
                </a:solidFill>
                <a:latin typeface="Montserrat" pitchFamily="2" charset="77"/>
                <a:ea typeface="Open Sans Light" panose="020B0604020202020204" charset="0"/>
                <a:cs typeface="Open Sans Light" panose="020B0604020202020204" charset="0"/>
              </a:rPr>
              <a:t> e a  </a:t>
            </a:r>
            <a:r>
              <a:rPr lang="pt-BR" sz="1200" b="1" dirty="0">
                <a:solidFill>
                  <a:schemeClr val="bg2">
                    <a:lumMod val="25000"/>
                  </a:schemeClr>
                </a:solidFill>
                <a:latin typeface="Montserrat" pitchFamily="2" charset="77"/>
                <a:ea typeface="Open Sans Light" panose="020B0604020202020204" charset="0"/>
                <a:cs typeface="Open Sans Light" panose="020B0604020202020204" charset="0"/>
              </a:rPr>
              <a:t>“Orientação Técnica OCPC 09 – Relato Integrado”.</a:t>
            </a:r>
          </a:p>
          <a:p>
            <a:pPr algn="just">
              <a:lnSpc>
                <a:spcPct val="200000"/>
              </a:lnSpc>
            </a:pPr>
            <a:endParaRPr lang="pt-BR" sz="1200" dirty="0">
              <a:solidFill>
                <a:schemeClr val="bg2">
                  <a:lumMod val="25000"/>
                </a:schemeClr>
              </a:solidFill>
              <a:latin typeface="Montserrat" pitchFamily="2" charset="77"/>
              <a:ea typeface="Open Sans Light" panose="020B0604020202020204" charset="0"/>
              <a:cs typeface="Open Sans Light" panose="020B0604020202020204" charset="0"/>
            </a:endParaRPr>
          </a:p>
          <a:p>
            <a:pPr algn="just">
              <a:lnSpc>
                <a:spcPct val="200000"/>
              </a:lnSpc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  <a:latin typeface="Montserrat" pitchFamily="2" charset="77"/>
                <a:ea typeface="Open Sans Light" panose="020B0604020202020204" charset="0"/>
                <a:cs typeface="Open Sans Light" panose="020B0604020202020204" charset="0"/>
              </a:rPr>
              <a:t>Entre as exigências contidas na NBC TO 3000, estão as que dispõem sobre os critérios de asseguração. De acordo com o texto do CTO 07, embora não exista apenas uma estrutura conceitual ou norma que regule a elaboração de informações constantes no Relato Integrado, é necessário a divulgação do modelo aplicado pelas companhias e observa-se que as entidades têm utilizado a estrutura da </a:t>
            </a:r>
            <a:r>
              <a:rPr lang="pt-BR" sz="1200" b="1" i="1" dirty="0">
                <a:solidFill>
                  <a:schemeClr val="bg2">
                    <a:lumMod val="25000"/>
                  </a:schemeClr>
                </a:solidFill>
                <a:latin typeface="Montserrat" pitchFamily="2" charset="77"/>
                <a:ea typeface="Open Sans Light" panose="020B0604020202020204" charset="0"/>
                <a:cs typeface="Open Sans Light" panose="020B0604020202020204" charset="0"/>
              </a:rPr>
              <a:t>Global Reporting </a:t>
            </a:r>
            <a:r>
              <a:rPr lang="pt-BR" sz="1200" b="1" i="1" dirty="0" err="1">
                <a:solidFill>
                  <a:schemeClr val="bg2">
                    <a:lumMod val="25000"/>
                  </a:schemeClr>
                </a:solidFill>
                <a:latin typeface="Montserrat" pitchFamily="2" charset="77"/>
                <a:ea typeface="Open Sans Light" panose="020B0604020202020204" charset="0"/>
                <a:cs typeface="Open Sans Light" panose="020B0604020202020204" charset="0"/>
              </a:rPr>
              <a:t>Initiative</a:t>
            </a:r>
            <a:r>
              <a:rPr lang="pt-BR" sz="1200" b="1" i="1" dirty="0">
                <a:solidFill>
                  <a:schemeClr val="bg2">
                    <a:lumMod val="25000"/>
                  </a:schemeClr>
                </a:solidFill>
                <a:latin typeface="Montserrat" pitchFamily="2" charset="77"/>
                <a:ea typeface="Open Sans Light" panose="020B0604020202020204" charset="0"/>
                <a:cs typeface="Open Sans Light" panose="020B0604020202020204" charset="0"/>
              </a:rPr>
              <a:t> Standards (GRI – Standards)</a:t>
            </a:r>
            <a:r>
              <a:rPr lang="pt-BR" sz="1200" dirty="0">
                <a:solidFill>
                  <a:schemeClr val="bg2">
                    <a:lumMod val="25000"/>
                  </a:schemeClr>
                </a:solidFill>
                <a:latin typeface="Montserrat" pitchFamily="2" charset="77"/>
                <a:ea typeface="Open Sans Light" panose="020B0604020202020204" charset="0"/>
                <a:cs typeface="Open Sans Light" panose="020B0604020202020204" charset="0"/>
              </a:rPr>
              <a:t>, que contém as diretrizes para a elaboração de relatórios de sustentabilidade.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C386E2FB-A89B-3B4B-826E-98C92587DF3A}"/>
              </a:ext>
            </a:extLst>
          </p:cNvPr>
          <p:cNvSpPr txBox="1">
            <a:spLocks/>
          </p:cNvSpPr>
          <p:nvPr/>
        </p:nvSpPr>
        <p:spPr>
          <a:xfrm>
            <a:off x="738083" y="471227"/>
            <a:ext cx="11021525" cy="8951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rgbClr val="5C3183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Normas para asseguração limitada do Relato Integrado</a:t>
            </a:r>
          </a:p>
        </p:txBody>
      </p:sp>
      <p:sp>
        <p:nvSpPr>
          <p:cNvPr id="15" name="Retângulo 5">
            <a:extLst>
              <a:ext uri="{FF2B5EF4-FFF2-40B4-BE49-F238E27FC236}">
                <a16:creationId xmlns:a16="http://schemas.microsoft.com/office/drawing/2014/main" id="{CD2B4BB7-C3AA-9B4B-B3F9-1492E2827A4B}"/>
              </a:ext>
            </a:extLst>
          </p:cNvPr>
          <p:cNvSpPr/>
          <p:nvPr/>
        </p:nvSpPr>
        <p:spPr>
          <a:xfrm>
            <a:off x="839684" y="1325720"/>
            <a:ext cx="403093" cy="87841"/>
          </a:xfrm>
          <a:prstGeom prst="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767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40257B5-CE8C-40BE-A824-1F863EE299D8}"/>
              </a:ext>
            </a:extLst>
          </p:cNvPr>
          <p:cNvSpPr txBox="1"/>
          <p:nvPr/>
        </p:nvSpPr>
        <p:spPr>
          <a:xfrm>
            <a:off x="18908" y="3087737"/>
            <a:ext cx="4471459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3900" b="1" i="1" dirty="0">
                <a:ln w="19050">
                  <a:solidFill>
                    <a:srgbClr val="CA2C83"/>
                  </a:solidFill>
                </a:ln>
                <a:noFill/>
                <a:latin typeface="Montserrat ExtraBold" pitchFamily="2" charset="77"/>
                <a:ea typeface="Open Sans Bold" panose="020B0806030504020204" pitchFamily="34" charset="0"/>
                <a:cs typeface="Open Sans Bold" panose="020B0806030504020204" pitchFamily="34" charset="0"/>
              </a:rPr>
              <a:t>04.</a:t>
            </a:r>
          </a:p>
        </p:txBody>
      </p:sp>
      <p:sp>
        <p:nvSpPr>
          <p:cNvPr id="8" name="CaixaDeTexto 8">
            <a:extLst>
              <a:ext uri="{FF2B5EF4-FFF2-40B4-BE49-F238E27FC236}">
                <a16:creationId xmlns:a16="http://schemas.microsoft.com/office/drawing/2014/main" id="{261252C2-ABAB-674E-AAB1-CA91E70D3E6D}"/>
              </a:ext>
            </a:extLst>
          </p:cNvPr>
          <p:cNvSpPr txBox="1"/>
          <p:nvPr/>
        </p:nvSpPr>
        <p:spPr>
          <a:xfrm>
            <a:off x="4924539" y="4773634"/>
            <a:ext cx="7085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dirty="0">
                <a:solidFill>
                  <a:schemeClr val="bg1"/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Desafios no trabalho de Asseguração do Relato Integrado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1C7F3A-822E-0C45-9B6E-82AF4BEB8808}"/>
              </a:ext>
            </a:extLst>
          </p:cNvPr>
          <p:cNvSpPr/>
          <p:nvPr/>
        </p:nvSpPr>
        <p:spPr>
          <a:xfrm>
            <a:off x="12094029" y="4158343"/>
            <a:ext cx="97971" cy="1099457"/>
          </a:xfrm>
          <a:prstGeom prst="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62946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/>
          <p:cNvSpPr txBox="1"/>
          <p:nvPr/>
        </p:nvSpPr>
        <p:spPr>
          <a:xfrm>
            <a:off x="738084" y="1530014"/>
            <a:ext cx="5040418" cy="29926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1200" b="1" dirty="0">
                <a:solidFill>
                  <a:srgbClr val="5C3183"/>
                </a:solidFill>
                <a:latin typeface="Montserrat Black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1. COMPLEXIDADE E DIVERSIDADE DAS INFORMAÇÕES</a:t>
            </a:r>
          </a:p>
          <a:p>
            <a:pPr algn="just">
              <a:lnSpc>
                <a:spcPct val="200000"/>
              </a:lnSpc>
            </a:pPr>
            <a:endParaRPr lang="pt-BR" sz="1200" b="1" dirty="0">
              <a:solidFill>
                <a:schemeClr val="bg2">
                  <a:lumMod val="25000"/>
                </a:schemeClr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pt-BR" sz="1200" dirty="0">
                <a:latin typeface="Montserrat" pitchFamily="2" charset="77"/>
                <a:ea typeface="Open Sans Light" panose="020B0604020202020204" charset="0"/>
                <a:cs typeface="Open Sans Light" panose="020B0604020202020204" charset="0"/>
              </a:rPr>
              <a:t>O relato integrado abrange uma ampla gama de informações financeiras e não financeiras, desde dados financeiros tradicionais até métricas ambientais, sociais e de governança (ESG). Isso pode tornar a avaliação e a verificação dessas informações mais complexas devido à diversidade de fontes e formatos de dados.</a:t>
            </a:r>
            <a:endParaRPr lang="pt-BR" sz="1200" dirty="0">
              <a:solidFill>
                <a:schemeClr val="bg2">
                  <a:lumMod val="25000"/>
                </a:schemeClr>
              </a:solidFill>
              <a:latin typeface="Montserrat" pitchFamily="2" charset="77"/>
              <a:ea typeface="Open Sans Light" panose="020B0604020202020204" charset="0"/>
              <a:cs typeface="Open Sans Light" panose="020B060402020202020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6273548" y="1571771"/>
            <a:ext cx="5359652" cy="366209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>
                <a:solidFill>
                  <a:srgbClr val="5C3183"/>
                </a:solidFill>
                <a:latin typeface="Montserrat Black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2. FALTA DE PADRONIZAÇÃO</a:t>
            </a:r>
          </a:p>
          <a:p>
            <a:pPr algn="just">
              <a:lnSpc>
                <a:spcPct val="150000"/>
              </a:lnSpc>
            </a:pPr>
            <a:endParaRPr lang="pt-BR" sz="1200" b="1" dirty="0">
              <a:solidFill>
                <a:schemeClr val="bg2">
                  <a:lumMod val="25000"/>
                </a:schemeClr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200" dirty="0">
                <a:latin typeface="Montserrat" pitchFamily="2" charset="77"/>
                <a:ea typeface="Open Sans Light" panose="020B0604020202020204" charset="0"/>
                <a:cs typeface="Open Sans Light" panose="020B0604020202020204" charset="0"/>
              </a:rPr>
              <a:t>A falta de padrões claros e uniformes para relatórios ESG pode dificultar a comparação e a verificação das informações entre diferentes empresas. Isso pode resultar em desafios para os auditores na avaliação da qualidade e confiabilidade das informações não financeiras.</a:t>
            </a:r>
          </a:p>
          <a:p>
            <a:pPr algn="just">
              <a:lnSpc>
                <a:spcPct val="150000"/>
              </a:lnSpc>
            </a:pPr>
            <a:endParaRPr lang="pt-BR" sz="1200" dirty="0">
              <a:latin typeface="Montserrat" pitchFamily="2" charset="77"/>
              <a:ea typeface="Open Sans Light" panose="020B0604020202020204" charset="0"/>
              <a:cs typeface="Open Sans Light" panose="020B0604020202020204" charset="0"/>
            </a:endParaRPr>
          </a:p>
          <a:p>
            <a:pPr algn="just">
              <a:lnSpc>
                <a:spcPct val="150000"/>
              </a:lnSpc>
            </a:pPr>
            <a:r>
              <a:rPr lang="pt-BR" sz="1200" dirty="0">
                <a:latin typeface="Montserrat" pitchFamily="2" charset="77"/>
                <a:ea typeface="Open Sans Light" panose="020B0604020202020204" charset="0"/>
                <a:cs typeface="Open Sans Light" panose="020B0604020202020204" charset="0"/>
              </a:rPr>
              <a:t>Mesmo que as normativas estabeleçam um </a:t>
            </a:r>
            <a:r>
              <a:rPr lang="pt-BR" sz="1200" i="1" dirty="0">
                <a:latin typeface="Montserrat" pitchFamily="2" charset="77"/>
                <a:ea typeface="Open Sans Light" panose="020B0604020202020204" charset="0"/>
                <a:cs typeface="Open Sans Light" panose="020B0604020202020204" charset="0"/>
              </a:rPr>
              <a:t>framework </a:t>
            </a:r>
            <a:r>
              <a:rPr lang="pt-BR" sz="1200" dirty="0">
                <a:latin typeface="Montserrat" pitchFamily="2" charset="77"/>
                <a:ea typeface="Open Sans Light" panose="020B0604020202020204" charset="0"/>
                <a:cs typeface="Open Sans Light" panose="020B0604020202020204" charset="0"/>
              </a:rPr>
              <a:t>ainda assim há um grau de subjetividade para a apresentação das informações no Relato Integrado, levando em consideração o julgamento da Administração das companhias em determinar a materialidade e estratégia dessas divulgações.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C386E2FB-A89B-3B4B-826E-98C92587DF3A}"/>
              </a:ext>
            </a:extLst>
          </p:cNvPr>
          <p:cNvSpPr txBox="1">
            <a:spLocks/>
          </p:cNvSpPr>
          <p:nvPr/>
        </p:nvSpPr>
        <p:spPr>
          <a:xfrm>
            <a:off x="738084" y="471227"/>
            <a:ext cx="10031518" cy="8951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rgbClr val="5C3183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Principais desafios dos Auditores Independentes no trabalho de asseguração do Relato Integrado</a:t>
            </a:r>
          </a:p>
        </p:txBody>
      </p:sp>
      <p:sp>
        <p:nvSpPr>
          <p:cNvPr id="15" name="Retângulo 5">
            <a:extLst>
              <a:ext uri="{FF2B5EF4-FFF2-40B4-BE49-F238E27FC236}">
                <a16:creationId xmlns:a16="http://schemas.microsoft.com/office/drawing/2014/main" id="{CD2B4BB7-C3AA-9B4B-B3F9-1492E2827A4B}"/>
              </a:ext>
            </a:extLst>
          </p:cNvPr>
          <p:cNvSpPr/>
          <p:nvPr/>
        </p:nvSpPr>
        <p:spPr>
          <a:xfrm>
            <a:off x="839684" y="1325720"/>
            <a:ext cx="403093" cy="87841"/>
          </a:xfrm>
          <a:prstGeom prst="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028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/>
          <p:cNvSpPr txBox="1"/>
          <p:nvPr/>
        </p:nvSpPr>
        <p:spPr>
          <a:xfrm>
            <a:off x="738084" y="1530014"/>
            <a:ext cx="5040418" cy="56395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1200" b="1" dirty="0">
                <a:solidFill>
                  <a:srgbClr val="5C3183"/>
                </a:solidFill>
                <a:latin typeface="Montserrat Black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3. AVALIAÇÃO DE CRITÉRIOS DE QUALIDADE</a:t>
            </a:r>
          </a:p>
          <a:p>
            <a:pPr algn="just">
              <a:lnSpc>
                <a:spcPct val="200000"/>
              </a:lnSpc>
            </a:pPr>
            <a:endParaRPr lang="pt-BR" sz="1200" b="1" dirty="0">
              <a:solidFill>
                <a:schemeClr val="bg2">
                  <a:lumMod val="25000"/>
                </a:schemeClr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sz="1200" dirty="0">
                <a:latin typeface="Montserrat" pitchFamily="2" charset="77"/>
                <a:ea typeface="Open Sans Light" panose="020B0604020202020204" charset="0"/>
                <a:cs typeface="Open Sans Light" panose="020B0604020202020204" charset="0"/>
              </a:rPr>
              <a:t>Determinar a qualidade e a confiabilidade das informações não financeiras apresentadas no relato integrado pode ser subjetivo. Os auditores enfrentam o desafio de avaliar a aderência a padrões relevantes e a precisão das métricas ESG relatadas.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pt-BR" sz="500" dirty="0">
              <a:latin typeface="Montserrat" pitchFamily="2" charset="77"/>
              <a:ea typeface="Open Sans Light" panose="020B0604020202020204" charset="0"/>
              <a:cs typeface="Open Sans Light" panose="020B060402020202020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sz="1200" dirty="0">
                <a:latin typeface="Montserrat" pitchFamily="2" charset="77"/>
                <a:ea typeface="Open Sans Light" panose="020B0604020202020204" charset="0"/>
                <a:cs typeface="Open Sans Light" panose="020B0604020202020204" charset="0"/>
              </a:rPr>
              <a:t>Os auditores devem efetuar procedimentos de asseguração para cobrir as afirmações de auditoria que englobam principalmente: </a:t>
            </a:r>
          </a:p>
          <a:p>
            <a:pPr marL="228600" indent="-228600" algn="just">
              <a:lnSpc>
                <a:spcPct val="150000"/>
              </a:lnSpc>
              <a:spcAft>
                <a:spcPts val="600"/>
              </a:spcAft>
              <a:buAutoNum type="alphaLcParenR"/>
            </a:pPr>
            <a:r>
              <a:rPr lang="pt-BR" sz="1200" dirty="0">
                <a:latin typeface="Montserrat" pitchFamily="2" charset="77"/>
                <a:ea typeface="Open Sans Light" panose="020B0604020202020204" charset="0"/>
                <a:cs typeface="Open Sans Light" panose="020B0604020202020204" charset="0"/>
              </a:rPr>
              <a:t>Existência;</a:t>
            </a:r>
          </a:p>
          <a:p>
            <a:pPr marL="228600" indent="-228600" algn="just">
              <a:lnSpc>
                <a:spcPct val="150000"/>
              </a:lnSpc>
              <a:spcAft>
                <a:spcPts val="600"/>
              </a:spcAft>
              <a:buAutoNum type="alphaLcParenR"/>
            </a:pPr>
            <a:r>
              <a:rPr lang="pt-BR" sz="1200" dirty="0">
                <a:latin typeface="Montserrat" pitchFamily="2" charset="77"/>
                <a:ea typeface="Open Sans Light" panose="020B0604020202020204" charset="0"/>
                <a:cs typeface="Open Sans Light" panose="020B0604020202020204" charset="0"/>
              </a:rPr>
              <a:t>Precisão;</a:t>
            </a:r>
          </a:p>
          <a:p>
            <a:pPr marL="228600" indent="-228600" algn="just">
              <a:lnSpc>
                <a:spcPct val="150000"/>
              </a:lnSpc>
              <a:spcAft>
                <a:spcPts val="600"/>
              </a:spcAft>
              <a:buAutoNum type="alphaLcParenR"/>
            </a:pPr>
            <a:r>
              <a:rPr lang="pt-BR" sz="1200" dirty="0">
                <a:latin typeface="Montserrat" pitchFamily="2" charset="77"/>
                <a:ea typeface="Open Sans Light" panose="020B0604020202020204" charset="0"/>
                <a:cs typeface="Open Sans Light" panose="020B0604020202020204" charset="0"/>
              </a:rPr>
              <a:t>Classificação;</a:t>
            </a:r>
          </a:p>
          <a:p>
            <a:pPr marL="228600" indent="-228600" algn="just">
              <a:lnSpc>
                <a:spcPct val="150000"/>
              </a:lnSpc>
              <a:spcAft>
                <a:spcPts val="600"/>
              </a:spcAft>
              <a:buAutoNum type="alphaLcParenR"/>
            </a:pPr>
            <a:r>
              <a:rPr lang="pt-BR" sz="1200" dirty="0">
                <a:latin typeface="Montserrat" pitchFamily="2" charset="77"/>
                <a:ea typeface="Open Sans Light" panose="020B0604020202020204" charset="0"/>
                <a:cs typeface="Open Sans Light" panose="020B0604020202020204" charset="0"/>
              </a:rPr>
              <a:t>Integridade; e</a:t>
            </a:r>
          </a:p>
          <a:p>
            <a:pPr marL="228600" indent="-228600" algn="just">
              <a:lnSpc>
                <a:spcPct val="150000"/>
              </a:lnSpc>
              <a:spcAft>
                <a:spcPts val="600"/>
              </a:spcAft>
              <a:buAutoNum type="alphaLcParenR"/>
            </a:pPr>
            <a:r>
              <a:rPr lang="pt-BR" sz="1200" dirty="0">
                <a:latin typeface="Montserrat" pitchFamily="2" charset="77"/>
                <a:ea typeface="Open Sans Light" panose="020B0604020202020204" charset="0"/>
                <a:cs typeface="Open Sans Light" panose="020B0604020202020204" charset="0"/>
              </a:rPr>
              <a:t>Apresentação e divulgação.</a:t>
            </a:r>
          </a:p>
          <a:p>
            <a:pPr algn="just">
              <a:lnSpc>
                <a:spcPct val="200000"/>
              </a:lnSpc>
            </a:pPr>
            <a:endParaRPr lang="pt-BR" sz="1200" dirty="0">
              <a:solidFill>
                <a:schemeClr val="bg2">
                  <a:lumMod val="25000"/>
                </a:schemeClr>
              </a:solidFill>
              <a:latin typeface="Montserrat" pitchFamily="2" charset="77"/>
              <a:ea typeface="Open Sans Light" panose="020B0604020202020204" charset="0"/>
              <a:cs typeface="Open Sans Light" panose="020B060402020202020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6273548" y="1612297"/>
            <a:ext cx="5359652" cy="33850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>
                <a:solidFill>
                  <a:srgbClr val="5C3183"/>
                </a:solidFill>
                <a:latin typeface="Montserrat Black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4. FALTA DE EVIDÊNCIAS TANGÍVEIS</a:t>
            </a:r>
          </a:p>
          <a:p>
            <a:pPr algn="just">
              <a:lnSpc>
                <a:spcPct val="150000"/>
              </a:lnSpc>
            </a:pPr>
            <a:endParaRPr lang="pt-BR" sz="1200" b="1" dirty="0">
              <a:solidFill>
                <a:schemeClr val="bg2">
                  <a:lumMod val="25000"/>
                </a:schemeClr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200" dirty="0">
                <a:latin typeface="Montserrat" pitchFamily="2" charset="77"/>
                <a:ea typeface="Open Sans Light" panose="020B0604020202020204" charset="0"/>
                <a:cs typeface="Open Sans Light" panose="020B0604020202020204" charset="0"/>
              </a:rPr>
              <a:t>Em muitos casos, as informações não financeiras são baseadas em estimativas e projeções, tornando difícil a obtenção de evidências tangíveis para verificar a precisão das declarações. Isso requer a elaboração de métodos robustos de verificação que possam lidar com a natureza prospectiva dessas informações.</a:t>
            </a:r>
          </a:p>
          <a:p>
            <a:pPr algn="just">
              <a:lnSpc>
                <a:spcPct val="150000"/>
              </a:lnSpc>
            </a:pPr>
            <a:endParaRPr lang="pt-BR" sz="1200" dirty="0">
              <a:latin typeface="Montserrat" pitchFamily="2" charset="77"/>
              <a:ea typeface="Open Sans Light" panose="020B0604020202020204" charset="0"/>
              <a:cs typeface="Open Sans Light" panose="020B0604020202020204" charset="0"/>
            </a:endParaRPr>
          </a:p>
          <a:p>
            <a:pPr algn="just">
              <a:lnSpc>
                <a:spcPct val="150000"/>
              </a:lnSpc>
            </a:pPr>
            <a:r>
              <a:rPr lang="pt-BR" sz="1200" dirty="0">
                <a:latin typeface="Montserrat" pitchFamily="2" charset="77"/>
                <a:ea typeface="Open Sans Light" panose="020B0604020202020204" charset="0"/>
                <a:cs typeface="Open Sans Light" panose="020B0604020202020204" charset="0"/>
              </a:rPr>
              <a:t>Nesse sentido é importante que o planejamento do trabalho de asseguração do Relato Integrado considere a relevância, o volume e o sistema de Controles Internos que servirão de base para a elaboração das informações constantes no relato integrado.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C386E2FB-A89B-3B4B-826E-98C92587DF3A}"/>
              </a:ext>
            </a:extLst>
          </p:cNvPr>
          <p:cNvSpPr txBox="1">
            <a:spLocks/>
          </p:cNvSpPr>
          <p:nvPr/>
        </p:nvSpPr>
        <p:spPr>
          <a:xfrm>
            <a:off x="738084" y="471227"/>
            <a:ext cx="10031518" cy="8951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rgbClr val="5C3183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Principais desafios dos Auditores Independentes no trabalho de asseguração do Relato Integrado</a:t>
            </a:r>
          </a:p>
        </p:txBody>
      </p:sp>
      <p:sp>
        <p:nvSpPr>
          <p:cNvPr id="15" name="Retângulo 5">
            <a:extLst>
              <a:ext uri="{FF2B5EF4-FFF2-40B4-BE49-F238E27FC236}">
                <a16:creationId xmlns:a16="http://schemas.microsoft.com/office/drawing/2014/main" id="{CD2B4BB7-C3AA-9B4B-B3F9-1492E2827A4B}"/>
              </a:ext>
            </a:extLst>
          </p:cNvPr>
          <p:cNvSpPr/>
          <p:nvPr/>
        </p:nvSpPr>
        <p:spPr>
          <a:xfrm>
            <a:off x="839684" y="1325720"/>
            <a:ext cx="403093" cy="87841"/>
          </a:xfrm>
          <a:prstGeom prst="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696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/>
          <p:cNvSpPr txBox="1"/>
          <p:nvPr/>
        </p:nvSpPr>
        <p:spPr>
          <a:xfrm>
            <a:off x="738084" y="1530014"/>
            <a:ext cx="5040418" cy="384675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1200" b="1" dirty="0">
                <a:solidFill>
                  <a:srgbClr val="5C3183"/>
                </a:solidFill>
                <a:latin typeface="Montserrat Black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5. CONHECIMENTO ESPECIALIZADO</a:t>
            </a:r>
          </a:p>
          <a:p>
            <a:pPr algn="just">
              <a:lnSpc>
                <a:spcPct val="200000"/>
              </a:lnSpc>
            </a:pPr>
            <a:endParaRPr lang="pt-BR" sz="1200" b="1" dirty="0">
              <a:solidFill>
                <a:schemeClr val="bg2">
                  <a:lumMod val="25000"/>
                </a:schemeClr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200" dirty="0">
                <a:latin typeface="Montserrat" pitchFamily="2" charset="77"/>
                <a:ea typeface="Open Sans Light" panose="020B0604020202020204" charset="0"/>
                <a:cs typeface="Open Sans Light" panose="020B0604020202020204" charset="0"/>
              </a:rPr>
              <a:t>A auditoria do relato integrado exige uma compreensão profunda das questões financeiras tradicionais, bem como do cenário ESG em constante evolução. Os auditores precisam adquirir conhecimentos e competências específicas para avaliar a relevância e a confiabilidade das informações não financeiras.</a:t>
            </a:r>
          </a:p>
          <a:p>
            <a:pPr algn="just">
              <a:lnSpc>
                <a:spcPct val="150000"/>
              </a:lnSpc>
            </a:pPr>
            <a:endParaRPr lang="pt-BR" sz="1200" dirty="0">
              <a:solidFill>
                <a:schemeClr val="bg2">
                  <a:lumMod val="25000"/>
                </a:schemeClr>
              </a:solidFill>
              <a:latin typeface="Montserrat" pitchFamily="2" charset="77"/>
              <a:ea typeface="Open Sans Light" panose="020B0604020202020204" charset="0"/>
              <a:cs typeface="Open Sans Light" panose="020B0604020202020204" charset="0"/>
            </a:endParaRPr>
          </a:p>
          <a:p>
            <a:pPr algn="just">
              <a:lnSpc>
                <a:spcPct val="150000"/>
              </a:lnSpc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  <a:latin typeface="Montserrat" pitchFamily="2" charset="77"/>
                <a:ea typeface="Open Sans Light" panose="020B0604020202020204" charset="0"/>
                <a:cs typeface="Open Sans Light" panose="020B0604020202020204" charset="0"/>
              </a:rPr>
              <a:t>Mesmo quando for utilizar de um especialista, o auditor deve se certificar da competência e capacidade, bem como, suficiente entendimento da área de especialidade para poder avaliar a adequação do trabalho desse especialista.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6273548" y="1525219"/>
            <a:ext cx="5359652" cy="33850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>
                <a:solidFill>
                  <a:srgbClr val="5C3183"/>
                </a:solidFill>
                <a:latin typeface="Montserrat Black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6. RISCOS DE REPUTAÇÃO</a:t>
            </a:r>
          </a:p>
          <a:p>
            <a:pPr algn="just">
              <a:lnSpc>
                <a:spcPct val="150000"/>
              </a:lnSpc>
            </a:pPr>
            <a:endParaRPr lang="pt-BR" sz="1200" b="1" dirty="0">
              <a:solidFill>
                <a:schemeClr val="bg2">
                  <a:lumMod val="25000"/>
                </a:schemeClr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200" dirty="0">
                <a:latin typeface="Montserrat" pitchFamily="2" charset="77"/>
                <a:ea typeface="Open Sans Light" panose="020B0604020202020204" charset="0"/>
                <a:cs typeface="Open Sans Light" panose="020B0604020202020204" charset="0"/>
              </a:rPr>
              <a:t>O relato integrado muitas vezes envolve informações sobre o desempenho ambiental e social de uma organização, que podem ter um impacto significativo na reputação da empresa. Os auditores precisam considerar cuidadosamente como sua avaliação e opinião podem afetar a percepção pública da empresa.</a:t>
            </a:r>
          </a:p>
          <a:p>
            <a:pPr algn="just">
              <a:lnSpc>
                <a:spcPct val="150000"/>
              </a:lnSpc>
            </a:pPr>
            <a:endParaRPr lang="pt-BR" sz="1200" dirty="0">
              <a:latin typeface="Montserrat" pitchFamily="2" charset="77"/>
              <a:ea typeface="Open Sans Light" panose="020B0604020202020204" charset="0"/>
              <a:cs typeface="Open Sans Light" panose="020B0604020202020204" charset="0"/>
            </a:endParaRPr>
          </a:p>
          <a:p>
            <a:pPr algn="just">
              <a:lnSpc>
                <a:spcPct val="150000"/>
              </a:lnSpc>
            </a:pPr>
            <a:r>
              <a:rPr lang="pt-BR" sz="1200" dirty="0">
                <a:latin typeface="Montserrat" pitchFamily="2" charset="77"/>
                <a:ea typeface="Open Sans Light" panose="020B0604020202020204" charset="0"/>
                <a:cs typeface="Open Sans Light" panose="020B0604020202020204" charset="0"/>
              </a:rPr>
              <a:t>Nesse contexto, levando em consideração o CTO 07 destacamos a importância da obrigatoriedade das representações formais, bem como, a aceitação e concordância com os termos do trabalho que leva em consideração uma asseguração limitada.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C386E2FB-A89B-3B4B-826E-98C92587DF3A}"/>
              </a:ext>
            </a:extLst>
          </p:cNvPr>
          <p:cNvSpPr txBox="1">
            <a:spLocks/>
          </p:cNvSpPr>
          <p:nvPr/>
        </p:nvSpPr>
        <p:spPr>
          <a:xfrm>
            <a:off x="738084" y="471227"/>
            <a:ext cx="10031518" cy="8951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rgbClr val="5C3183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Principais desafios dos Auditores Independentes no trabalho de asseguração do Relato Integrado</a:t>
            </a:r>
          </a:p>
        </p:txBody>
      </p:sp>
      <p:sp>
        <p:nvSpPr>
          <p:cNvPr id="15" name="Retângulo 5">
            <a:extLst>
              <a:ext uri="{FF2B5EF4-FFF2-40B4-BE49-F238E27FC236}">
                <a16:creationId xmlns:a16="http://schemas.microsoft.com/office/drawing/2014/main" id="{CD2B4BB7-C3AA-9B4B-B3F9-1492E2827A4B}"/>
              </a:ext>
            </a:extLst>
          </p:cNvPr>
          <p:cNvSpPr/>
          <p:nvPr/>
        </p:nvSpPr>
        <p:spPr>
          <a:xfrm>
            <a:off x="839684" y="1325720"/>
            <a:ext cx="403093" cy="87841"/>
          </a:xfrm>
          <a:prstGeom prst="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956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/>
          <p:cNvSpPr txBox="1"/>
          <p:nvPr/>
        </p:nvSpPr>
        <p:spPr>
          <a:xfrm>
            <a:off x="738083" y="1530014"/>
            <a:ext cx="9755745" cy="3108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>
                <a:solidFill>
                  <a:srgbClr val="5C3183"/>
                </a:solidFill>
                <a:latin typeface="Montserrat Black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7. FORMAÇÃO DA CONCLUSÃO DOS AUDITORES INDEPENDENTES</a:t>
            </a:r>
          </a:p>
          <a:p>
            <a:pPr algn="just">
              <a:lnSpc>
                <a:spcPct val="150000"/>
              </a:lnSpc>
            </a:pPr>
            <a:endParaRPr lang="pt-BR" sz="1200" b="1" dirty="0">
              <a:solidFill>
                <a:schemeClr val="bg2">
                  <a:lumMod val="25000"/>
                </a:schemeClr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200" dirty="0">
                <a:latin typeface="Montserrat" pitchFamily="2" charset="77"/>
                <a:ea typeface="Open Sans Light" panose="020B0604020202020204" charset="0"/>
                <a:cs typeface="Open Sans Light" panose="020B0604020202020204" charset="0"/>
              </a:rPr>
              <a:t>O auditor independente deverá expressar uma conclusão sem modificação quando ele concluir, no caso de asseguração limitada, que nenhum assunto chegou ao seu conhecimento que leve a acreditar que as informações do Relato Integrado não foram elaboradas em todos os aspectos relevantes e de acordo com os critérios aplicáveis.</a:t>
            </a:r>
          </a:p>
          <a:p>
            <a:pPr algn="just">
              <a:lnSpc>
                <a:spcPct val="150000"/>
              </a:lnSpc>
            </a:pPr>
            <a:endParaRPr lang="pt-BR" sz="1200" dirty="0">
              <a:latin typeface="Montserrat" pitchFamily="2" charset="77"/>
              <a:ea typeface="Open Sans Light" panose="020B0604020202020204" charset="0"/>
              <a:cs typeface="Open Sans Light" panose="020B0604020202020204" charset="0"/>
            </a:endParaRPr>
          </a:p>
          <a:p>
            <a:pPr algn="just">
              <a:lnSpc>
                <a:spcPct val="150000"/>
              </a:lnSpc>
            </a:pPr>
            <a:r>
              <a:rPr lang="pt-BR" sz="1200" dirty="0">
                <a:latin typeface="Montserrat" pitchFamily="2" charset="77"/>
                <a:ea typeface="Open Sans Light" panose="020B0604020202020204" charset="0"/>
                <a:cs typeface="Open Sans Light" panose="020B0604020202020204" charset="0"/>
              </a:rPr>
              <a:t>Para os casos de emissão de assegurações com modificações, o auditor deve expressar a conclusão com ressalva e os possíveis efeitos dessa ressalva.</a:t>
            </a:r>
          </a:p>
          <a:p>
            <a:pPr algn="just">
              <a:lnSpc>
                <a:spcPct val="150000"/>
              </a:lnSpc>
            </a:pPr>
            <a:endParaRPr lang="pt-BR" sz="1200" dirty="0">
              <a:latin typeface="Montserrat" pitchFamily="2" charset="77"/>
              <a:ea typeface="Open Sans Light" panose="020B0604020202020204" charset="0"/>
              <a:cs typeface="Open Sans Light" panose="020B0604020202020204" charset="0"/>
            </a:endParaRPr>
          </a:p>
          <a:p>
            <a:pPr algn="just">
              <a:lnSpc>
                <a:spcPct val="150000"/>
              </a:lnSpc>
            </a:pPr>
            <a:r>
              <a:rPr lang="pt-BR" sz="1200" dirty="0">
                <a:latin typeface="Montserrat" pitchFamily="2" charset="77"/>
                <a:ea typeface="Open Sans Light" panose="020B0604020202020204" charset="0"/>
                <a:cs typeface="Open Sans Light" panose="020B0604020202020204" charset="0"/>
              </a:rPr>
              <a:t>Também deve ser ressaltado as informações obrigatórias que devem ser contidas no modelo de relatório de asseguração limitada do Relato Integrado.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C386E2FB-A89B-3B4B-826E-98C92587DF3A}"/>
              </a:ext>
            </a:extLst>
          </p:cNvPr>
          <p:cNvSpPr txBox="1">
            <a:spLocks/>
          </p:cNvSpPr>
          <p:nvPr/>
        </p:nvSpPr>
        <p:spPr>
          <a:xfrm>
            <a:off x="738084" y="471227"/>
            <a:ext cx="10031518" cy="8951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rgbClr val="5C3183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Principais desafios dos Auditores Independentes no trabalho de asseguração do Relato Integrado</a:t>
            </a:r>
          </a:p>
        </p:txBody>
      </p:sp>
      <p:sp>
        <p:nvSpPr>
          <p:cNvPr id="15" name="Retângulo 5">
            <a:extLst>
              <a:ext uri="{FF2B5EF4-FFF2-40B4-BE49-F238E27FC236}">
                <a16:creationId xmlns:a16="http://schemas.microsoft.com/office/drawing/2014/main" id="{CD2B4BB7-C3AA-9B4B-B3F9-1492E2827A4B}"/>
              </a:ext>
            </a:extLst>
          </p:cNvPr>
          <p:cNvSpPr/>
          <p:nvPr/>
        </p:nvSpPr>
        <p:spPr>
          <a:xfrm>
            <a:off x="839684" y="1325720"/>
            <a:ext cx="403093" cy="87841"/>
          </a:xfrm>
          <a:prstGeom prst="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520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97E351-205A-A043-8264-81116FF72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 Diagonal Corner Rectangle 4">
            <a:extLst>
              <a:ext uri="{FF2B5EF4-FFF2-40B4-BE49-F238E27FC236}">
                <a16:creationId xmlns:a16="http://schemas.microsoft.com/office/drawing/2014/main" id="{CE1C82EE-6F55-3B4C-B9E1-BC0F5E5B3D53}"/>
              </a:ext>
            </a:extLst>
          </p:cNvPr>
          <p:cNvSpPr/>
          <p:nvPr/>
        </p:nvSpPr>
        <p:spPr>
          <a:xfrm>
            <a:off x="5667823" y="563396"/>
            <a:ext cx="1247720" cy="1040456"/>
          </a:xfrm>
          <a:prstGeom prst="round2Diag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A6F78DE-A38B-44FA-99BF-D6A542010E26}"/>
              </a:ext>
            </a:extLst>
          </p:cNvPr>
          <p:cNvSpPr txBox="1"/>
          <p:nvPr/>
        </p:nvSpPr>
        <p:spPr>
          <a:xfrm>
            <a:off x="362398" y="3080158"/>
            <a:ext cx="4943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chemeClr val="bg1"/>
                </a:solidFill>
                <a:latin typeface="Montserrat Black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AGENDA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4177E66D-1706-4065-BFB8-1C9DA9160B07}"/>
              </a:ext>
            </a:extLst>
          </p:cNvPr>
          <p:cNvSpPr txBox="1"/>
          <p:nvPr/>
        </p:nvSpPr>
        <p:spPr>
          <a:xfrm>
            <a:off x="7294264" y="850136"/>
            <a:ext cx="4594225" cy="46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Conceitos sobre o Relato Integrado</a:t>
            </a:r>
            <a:endParaRPr lang="pt-BR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32" name="CaixaDeTexto 16">
            <a:extLst>
              <a:ext uri="{FF2B5EF4-FFF2-40B4-BE49-F238E27FC236}">
                <a16:creationId xmlns:a16="http://schemas.microsoft.com/office/drawing/2014/main" id="{85C72BE0-1FC6-3F4D-9502-2909E000DB3D}"/>
              </a:ext>
            </a:extLst>
          </p:cNvPr>
          <p:cNvSpPr txBox="1"/>
          <p:nvPr/>
        </p:nvSpPr>
        <p:spPr>
          <a:xfrm>
            <a:off x="362398" y="2280412"/>
            <a:ext cx="4943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ln>
                  <a:solidFill>
                    <a:schemeClr val="bg1">
                      <a:alpha val="25000"/>
                    </a:schemeClr>
                  </a:solidFill>
                </a:ln>
                <a:noFill/>
                <a:latin typeface="Montserrat Black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AGENDA</a:t>
            </a:r>
          </a:p>
        </p:txBody>
      </p:sp>
      <p:sp>
        <p:nvSpPr>
          <p:cNvPr id="33" name="CaixaDeTexto 16">
            <a:extLst>
              <a:ext uri="{FF2B5EF4-FFF2-40B4-BE49-F238E27FC236}">
                <a16:creationId xmlns:a16="http://schemas.microsoft.com/office/drawing/2014/main" id="{9ED6570B-51CD-A340-938B-872AB85138A1}"/>
              </a:ext>
            </a:extLst>
          </p:cNvPr>
          <p:cNvSpPr txBox="1"/>
          <p:nvPr/>
        </p:nvSpPr>
        <p:spPr>
          <a:xfrm>
            <a:off x="362398" y="3909604"/>
            <a:ext cx="4943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ln>
                  <a:solidFill>
                    <a:schemeClr val="bg1">
                      <a:alpha val="25000"/>
                    </a:schemeClr>
                  </a:solidFill>
                </a:ln>
                <a:noFill/>
                <a:latin typeface="Montserrat Black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AGENDA</a:t>
            </a:r>
          </a:p>
        </p:txBody>
      </p:sp>
      <p:sp>
        <p:nvSpPr>
          <p:cNvPr id="35" name="CaixaDeTexto 16">
            <a:extLst>
              <a:ext uri="{FF2B5EF4-FFF2-40B4-BE49-F238E27FC236}">
                <a16:creationId xmlns:a16="http://schemas.microsoft.com/office/drawing/2014/main" id="{5253ED8C-2203-BC48-8011-8D3FA1C86B76}"/>
              </a:ext>
            </a:extLst>
          </p:cNvPr>
          <p:cNvSpPr txBox="1"/>
          <p:nvPr/>
        </p:nvSpPr>
        <p:spPr>
          <a:xfrm>
            <a:off x="362398" y="1493012"/>
            <a:ext cx="4943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ln>
                  <a:solidFill>
                    <a:schemeClr val="bg1">
                      <a:alpha val="5000"/>
                    </a:schemeClr>
                  </a:solidFill>
                </a:ln>
                <a:noFill/>
                <a:latin typeface="Montserrat Black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AGENDA</a:t>
            </a:r>
          </a:p>
        </p:txBody>
      </p:sp>
      <p:sp>
        <p:nvSpPr>
          <p:cNvPr id="36" name="CaixaDeTexto 16">
            <a:extLst>
              <a:ext uri="{FF2B5EF4-FFF2-40B4-BE49-F238E27FC236}">
                <a16:creationId xmlns:a16="http://schemas.microsoft.com/office/drawing/2014/main" id="{2B1213AB-1620-7F4F-868F-E009727B400F}"/>
              </a:ext>
            </a:extLst>
          </p:cNvPr>
          <p:cNvSpPr txBox="1"/>
          <p:nvPr/>
        </p:nvSpPr>
        <p:spPr>
          <a:xfrm>
            <a:off x="362398" y="4718812"/>
            <a:ext cx="4943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ln>
                  <a:solidFill>
                    <a:schemeClr val="bg1">
                      <a:alpha val="5000"/>
                    </a:schemeClr>
                  </a:solidFill>
                </a:ln>
                <a:noFill/>
                <a:latin typeface="Montserrat Black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AGENDA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1A71FD-CAEB-A34A-9542-AEFF17B417A8}"/>
              </a:ext>
            </a:extLst>
          </p:cNvPr>
          <p:cNvSpPr txBox="1"/>
          <p:nvPr/>
        </p:nvSpPr>
        <p:spPr>
          <a:xfrm>
            <a:off x="5744834" y="686194"/>
            <a:ext cx="106471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5000" b="1" i="1" dirty="0">
                <a:solidFill>
                  <a:schemeClr val="bg1"/>
                </a:solidFill>
                <a:latin typeface="Montserrat ExtraBold" pitchFamily="2" charset="77"/>
              </a:rPr>
              <a:t>01.</a:t>
            </a:r>
          </a:p>
        </p:txBody>
      </p:sp>
      <p:sp>
        <p:nvSpPr>
          <p:cNvPr id="39" name="Round Diagonal Corner Rectangle 38">
            <a:extLst>
              <a:ext uri="{FF2B5EF4-FFF2-40B4-BE49-F238E27FC236}">
                <a16:creationId xmlns:a16="http://schemas.microsoft.com/office/drawing/2014/main" id="{DB7F48C0-80C7-6A45-932D-8BD99645488B}"/>
              </a:ext>
            </a:extLst>
          </p:cNvPr>
          <p:cNvSpPr/>
          <p:nvPr/>
        </p:nvSpPr>
        <p:spPr>
          <a:xfrm>
            <a:off x="5667823" y="1795296"/>
            <a:ext cx="1247720" cy="1040456"/>
          </a:xfrm>
          <a:prstGeom prst="round2Diag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40" name="CaixaDeTexto 61">
            <a:extLst>
              <a:ext uri="{FF2B5EF4-FFF2-40B4-BE49-F238E27FC236}">
                <a16:creationId xmlns:a16="http://schemas.microsoft.com/office/drawing/2014/main" id="{91C66724-9A0E-E945-900F-B010304546A2}"/>
              </a:ext>
            </a:extLst>
          </p:cNvPr>
          <p:cNvSpPr txBox="1"/>
          <p:nvPr/>
        </p:nvSpPr>
        <p:spPr>
          <a:xfrm>
            <a:off x="7294264" y="1890646"/>
            <a:ext cx="4594225" cy="87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Evolução da divulgação do Relato Integrado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C8A1C79-74E9-2B48-B39D-5CFEF14AC5EF}"/>
              </a:ext>
            </a:extLst>
          </p:cNvPr>
          <p:cNvSpPr txBox="1"/>
          <p:nvPr/>
        </p:nvSpPr>
        <p:spPr>
          <a:xfrm>
            <a:off x="5744834" y="1918094"/>
            <a:ext cx="118974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5000" b="1" i="1" dirty="0">
                <a:solidFill>
                  <a:schemeClr val="bg1"/>
                </a:solidFill>
                <a:latin typeface="Montserrat ExtraBold" pitchFamily="2" charset="77"/>
              </a:rPr>
              <a:t>02.</a:t>
            </a:r>
          </a:p>
        </p:txBody>
      </p:sp>
      <p:sp>
        <p:nvSpPr>
          <p:cNvPr id="53" name="Round Diagonal Corner Rectangle 52">
            <a:extLst>
              <a:ext uri="{FF2B5EF4-FFF2-40B4-BE49-F238E27FC236}">
                <a16:creationId xmlns:a16="http://schemas.microsoft.com/office/drawing/2014/main" id="{DB8A4F1E-4B37-3B49-B462-287FFDF47034}"/>
              </a:ext>
            </a:extLst>
          </p:cNvPr>
          <p:cNvSpPr/>
          <p:nvPr/>
        </p:nvSpPr>
        <p:spPr>
          <a:xfrm>
            <a:off x="5667823" y="3039896"/>
            <a:ext cx="1247720" cy="1040456"/>
          </a:xfrm>
          <a:prstGeom prst="round2Diag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876B1C6-FC71-C54E-BAFC-5043712CD50B}"/>
              </a:ext>
            </a:extLst>
          </p:cNvPr>
          <p:cNvSpPr txBox="1"/>
          <p:nvPr/>
        </p:nvSpPr>
        <p:spPr>
          <a:xfrm>
            <a:off x="5744834" y="3162694"/>
            <a:ext cx="118974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5000" b="1" i="1" dirty="0">
                <a:solidFill>
                  <a:schemeClr val="bg1"/>
                </a:solidFill>
                <a:latin typeface="Montserrat ExtraBold" pitchFamily="2" charset="77"/>
              </a:rPr>
              <a:t>03.</a:t>
            </a:r>
          </a:p>
        </p:txBody>
      </p:sp>
      <p:sp>
        <p:nvSpPr>
          <p:cNvPr id="56" name="Round Diagonal Corner Rectangle 55">
            <a:extLst>
              <a:ext uri="{FF2B5EF4-FFF2-40B4-BE49-F238E27FC236}">
                <a16:creationId xmlns:a16="http://schemas.microsoft.com/office/drawing/2014/main" id="{CB0A1350-F60F-2A41-9B64-212BCD6375AE}"/>
              </a:ext>
            </a:extLst>
          </p:cNvPr>
          <p:cNvSpPr/>
          <p:nvPr/>
        </p:nvSpPr>
        <p:spPr>
          <a:xfrm>
            <a:off x="5667823" y="4284496"/>
            <a:ext cx="1247720" cy="1040456"/>
          </a:xfrm>
          <a:prstGeom prst="round2Diag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57" name="CaixaDeTexto 61">
            <a:extLst>
              <a:ext uri="{FF2B5EF4-FFF2-40B4-BE49-F238E27FC236}">
                <a16:creationId xmlns:a16="http://schemas.microsoft.com/office/drawing/2014/main" id="{4D090D55-5E7E-2346-BD46-18DA59E9A779}"/>
              </a:ext>
            </a:extLst>
          </p:cNvPr>
          <p:cNvSpPr txBox="1"/>
          <p:nvPr/>
        </p:nvSpPr>
        <p:spPr>
          <a:xfrm>
            <a:off x="7294264" y="3062676"/>
            <a:ext cx="4594225" cy="87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Normas para asseguração limitada do Relato Integrado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DC019B1-BCAB-7045-BC11-F9EEBA786712}"/>
              </a:ext>
            </a:extLst>
          </p:cNvPr>
          <p:cNvSpPr txBox="1"/>
          <p:nvPr/>
        </p:nvSpPr>
        <p:spPr>
          <a:xfrm>
            <a:off x="5744834" y="4407294"/>
            <a:ext cx="125386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R" sz="5000" b="1" i="1" dirty="0">
                <a:solidFill>
                  <a:schemeClr val="bg1"/>
                </a:solidFill>
                <a:latin typeface="Montserrat ExtraBold" pitchFamily="2" charset="77"/>
              </a:rPr>
              <a:t>04.</a:t>
            </a:r>
          </a:p>
        </p:txBody>
      </p:sp>
      <p:sp>
        <p:nvSpPr>
          <p:cNvPr id="9" name="CaixaDeTexto 61">
            <a:extLst>
              <a:ext uri="{FF2B5EF4-FFF2-40B4-BE49-F238E27FC236}">
                <a16:creationId xmlns:a16="http://schemas.microsoft.com/office/drawing/2014/main" id="{D1C74D2F-07EA-9920-B5CC-B5FCA12D350D}"/>
              </a:ext>
            </a:extLst>
          </p:cNvPr>
          <p:cNvSpPr txBox="1"/>
          <p:nvPr/>
        </p:nvSpPr>
        <p:spPr>
          <a:xfrm>
            <a:off x="7276540" y="4268716"/>
            <a:ext cx="4594225" cy="87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Desafios no trabalho de Asseguração do Relato Integrado</a:t>
            </a:r>
          </a:p>
        </p:txBody>
      </p:sp>
    </p:spTree>
    <p:extLst>
      <p:ext uri="{BB962C8B-B14F-4D97-AF65-F5344CB8AC3E}">
        <p14:creationId xmlns:p14="http://schemas.microsoft.com/office/powerpoint/2010/main" val="326390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9EF4A2-FAE3-9944-910B-D64F60911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565A869-2AA8-4FCF-8556-A71CA6C952CB}"/>
              </a:ext>
            </a:extLst>
          </p:cNvPr>
          <p:cNvSpPr txBox="1"/>
          <p:nvPr/>
        </p:nvSpPr>
        <p:spPr>
          <a:xfrm>
            <a:off x="761021" y="3428999"/>
            <a:ext cx="4251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OBRIGADO!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A0881AF-CC70-48CA-BFBA-302E6A61BCC1}"/>
              </a:ext>
            </a:extLst>
          </p:cNvPr>
          <p:cNvSpPr/>
          <p:nvPr/>
        </p:nvSpPr>
        <p:spPr>
          <a:xfrm>
            <a:off x="859217" y="4183064"/>
            <a:ext cx="403093" cy="87841"/>
          </a:xfrm>
          <a:prstGeom prst="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2ECDF12-436E-4DC8-AFE7-29D11059820D}"/>
              </a:ext>
            </a:extLst>
          </p:cNvPr>
          <p:cNvSpPr txBox="1"/>
          <p:nvPr/>
        </p:nvSpPr>
        <p:spPr>
          <a:xfrm>
            <a:off x="6642183" y="4829570"/>
            <a:ext cx="2264813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1100" dirty="0">
                <a:solidFill>
                  <a:schemeClr val="bg1"/>
                </a:solidFill>
                <a:latin typeface="Montserrat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Acesse, curta e compartilhe: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316D9A3-46BA-1743-B650-FAC647C18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83" y="2374200"/>
            <a:ext cx="4512906" cy="1054799"/>
          </a:xfrm>
          <a:prstGeom prst="rect">
            <a:avLst/>
          </a:prstGeom>
        </p:spPr>
      </p:pic>
      <p:sp>
        <p:nvSpPr>
          <p:cNvPr id="16" name="CaixaDeTexto 7">
            <a:extLst>
              <a:ext uri="{FF2B5EF4-FFF2-40B4-BE49-F238E27FC236}">
                <a16:creationId xmlns:a16="http://schemas.microsoft.com/office/drawing/2014/main" id="{7C458985-9E13-A24C-B992-E2C32D45AE6D}"/>
              </a:ext>
            </a:extLst>
          </p:cNvPr>
          <p:cNvSpPr txBox="1"/>
          <p:nvPr/>
        </p:nvSpPr>
        <p:spPr>
          <a:xfrm>
            <a:off x="6758229" y="4237257"/>
            <a:ext cx="423047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1400" b="1" dirty="0" err="1">
                <a:solidFill>
                  <a:schemeClr val="bg1"/>
                </a:solidFill>
                <a:latin typeface="Montserrat ExtraBol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www.ibracon.com.br</a:t>
            </a:r>
            <a:endParaRPr lang="pt-BR" sz="1400" b="1" dirty="0">
              <a:solidFill>
                <a:schemeClr val="bg1"/>
              </a:solidFill>
              <a:latin typeface="Montserrat ExtraBold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16E3096-1A61-5341-9584-A3051E9096F5}"/>
              </a:ext>
            </a:extLst>
          </p:cNvPr>
          <p:cNvSpPr/>
          <p:nvPr/>
        </p:nvSpPr>
        <p:spPr>
          <a:xfrm>
            <a:off x="6550269" y="4237257"/>
            <a:ext cx="4604819" cy="296617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B39AA00-E3E6-034D-B739-FB7E5687A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241" y="4717473"/>
            <a:ext cx="484748" cy="4847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399B2F6-8105-734E-9DB9-CA4681E7C8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37891" y="4717473"/>
            <a:ext cx="484748" cy="4847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45A9499-B55C-FC49-97DF-8849224042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20541" y="4717473"/>
            <a:ext cx="484748" cy="48474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7D73297-FB0C-554B-A8CC-8E46D98FC35B}"/>
              </a:ext>
            </a:extLst>
          </p:cNvPr>
          <p:cNvSpPr/>
          <p:nvPr/>
        </p:nvSpPr>
        <p:spPr>
          <a:xfrm>
            <a:off x="0" y="6731000"/>
            <a:ext cx="12192000" cy="127000"/>
          </a:xfrm>
          <a:prstGeom prst="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07954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40257B5-CE8C-40BE-A824-1F863EE299D8}"/>
              </a:ext>
            </a:extLst>
          </p:cNvPr>
          <p:cNvSpPr txBox="1"/>
          <p:nvPr/>
        </p:nvSpPr>
        <p:spPr>
          <a:xfrm>
            <a:off x="18908" y="3087737"/>
            <a:ext cx="447145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3900" b="1" i="1" dirty="0">
                <a:ln w="19050">
                  <a:solidFill>
                    <a:srgbClr val="CA2C83"/>
                  </a:solidFill>
                </a:ln>
                <a:noFill/>
                <a:latin typeface="Montserrat ExtraBold" pitchFamily="2" charset="77"/>
                <a:ea typeface="Open Sans Bold" panose="020B0806030504020204" pitchFamily="34" charset="0"/>
                <a:cs typeface="Open Sans Bold" panose="020B0806030504020204" pitchFamily="34" charset="0"/>
              </a:rPr>
              <a:t>01.</a:t>
            </a:r>
          </a:p>
        </p:txBody>
      </p:sp>
      <p:sp>
        <p:nvSpPr>
          <p:cNvPr id="8" name="CaixaDeTexto 8">
            <a:extLst>
              <a:ext uri="{FF2B5EF4-FFF2-40B4-BE49-F238E27FC236}">
                <a16:creationId xmlns:a16="http://schemas.microsoft.com/office/drawing/2014/main" id="{261252C2-ABAB-674E-AAB1-CA91E70D3E6D}"/>
              </a:ext>
            </a:extLst>
          </p:cNvPr>
          <p:cNvSpPr txBox="1"/>
          <p:nvPr/>
        </p:nvSpPr>
        <p:spPr>
          <a:xfrm>
            <a:off x="4924539" y="4773634"/>
            <a:ext cx="7085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dirty="0">
                <a:solidFill>
                  <a:schemeClr val="bg1"/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Conceitos sobre o Relato Integrado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1C7F3A-822E-0C45-9B6E-82AF4BEB8808}"/>
              </a:ext>
            </a:extLst>
          </p:cNvPr>
          <p:cNvSpPr/>
          <p:nvPr/>
        </p:nvSpPr>
        <p:spPr>
          <a:xfrm>
            <a:off x="12094029" y="4158343"/>
            <a:ext cx="97971" cy="1099457"/>
          </a:xfrm>
          <a:prstGeom prst="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46534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58A3A70-DCA3-46F6-BEE4-D212AC705D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6443" y="471488"/>
            <a:ext cx="8697913" cy="89535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rgbClr val="5C3183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O que é um Relato Integrado?</a:t>
            </a:r>
          </a:p>
        </p:txBody>
      </p:sp>
      <p:sp>
        <p:nvSpPr>
          <p:cNvPr id="9" name="Espaço Reservado para Conteúdo 6">
            <a:extLst>
              <a:ext uri="{FF2B5EF4-FFF2-40B4-BE49-F238E27FC236}">
                <a16:creationId xmlns:a16="http://schemas.microsoft.com/office/drawing/2014/main" id="{A2950490-6BA4-4214-B177-220E35A37A98}"/>
              </a:ext>
            </a:extLst>
          </p:cNvPr>
          <p:cNvSpPr txBox="1">
            <a:spLocks/>
          </p:cNvSpPr>
          <p:nvPr/>
        </p:nvSpPr>
        <p:spPr>
          <a:xfrm>
            <a:off x="769493" y="1562829"/>
            <a:ext cx="8886135" cy="360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O Relato Integrado é uma abordagem de comunicação corporativa que contém informações 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financeiras e não-financeiras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e foi criado com o objetivo de comunicar as partes interessadas (</a:t>
            </a:r>
            <a:r>
              <a:rPr lang="pt-B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stakeholders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) sobre como a organização ajusta seu modelo de negócio e sua estratégia ao ambiente externo, às oportunidades e aos riscos enfrentados.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O Relato Integrado deve focar na capacidade que a companhia tem em 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gerar valor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ao longo do tempo (em curto, médio e longo prazo), bem como, visa fornecer uma visão holística e integrada do desempenho de uma organização, considerando não apenas aspectos financeiros, mas também aspectos sociais, ambientais e de governança.</a:t>
            </a:r>
          </a:p>
        </p:txBody>
      </p:sp>
      <p:sp>
        <p:nvSpPr>
          <p:cNvPr id="10" name="Retângulo 5">
            <a:extLst>
              <a:ext uri="{FF2B5EF4-FFF2-40B4-BE49-F238E27FC236}">
                <a16:creationId xmlns:a16="http://schemas.microsoft.com/office/drawing/2014/main" id="{1B24DEEF-F2C0-E94A-B0FA-C6503C8467DD}"/>
              </a:ext>
            </a:extLst>
          </p:cNvPr>
          <p:cNvSpPr/>
          <p:nvPr/>
        </p:nvSpPr>
        <p:spPr>
          <a:xfrm>
            <a:off x="851251" y="1320538"/>
            <a:ext cx="403093" cy="87841"/>
          </a:xfrm>
          <a:prstGeom prst="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78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12ACC1-4219-384C-B30D-750C2FAF7EE2}"/>
              </a:ext>
            </a:extLst>
          </p:cNvPr>
          <p:cNvCxnSpPr/>
          <p:nvPr/>
        </p:nvCxnSpPr>
        <p:spPr>
          <a:xfrm>
            <a:off x="191277" y="2932464"/>
            <a:ext cx="9825135" cy="0"/>
          </a:xfrm>
          <a:prstGeom prst="line">
            <a:avLst/>
          </a:prstGeom>
          <a:ln w="28575">
            <a:solidFill>
              <a:srgbClr val="F9C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 Diagonal Corner Rectangle 24">
            <a:extLst>
              <a:ext uri="{FF2B5EF4-FFF2-40B4-BE49-F238E27FC236}">
                <a16:creationId xmlns:a16="http://schemas.microsoft.com/office/drawing/2014/main" id="{D9FD086C-F022-A841-BB30-94813A79B6B7}"/>
              </a:ext>
            </a:extLst>
          </p:cNvPr>
          <p:cNvSpPr/>
          <p:nvPr/>
        </p:nvSpPr>
        <p:spPr>
          <a:xfrm>
            <a:off x="6763952" y="2466664"/>
            <a:ext cx="1247720" cy="1040456"/>
          </a:xfrm>
          <a:prstGeom prst="round2Diag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i="1" dirty="0"/>
              <a:t>Stakeholders</a:t>
            </a:r>
            <a:endParaRPr lang="en-BR" sz="1400" b="1" i="1" dirty="0"/>
          </a:p>
        </p:txBody>
      </p:sp>
      <p:sp>
        <p:nvSpPr>
          <p:cNvPr id="28" name="Round Diagonal Corner Rectangle 27">
            <a:extLst>
              <a:ext uri="{FF2B5EF4-FFF2-40B4-BE49-F238E27FC236}">
                <a16:creationId xmlns:a16="http://schemas.microsoft.com/office/drawing/2014/main" id="{12EA6562-9ED8-7145-AFD0-C100A0EB0DB9}"/>
              </a:ext>
            </a:extLst>
          </p:cNvPr>
          <p:cNvSpPr/>
          <p:nvPr/>
        </p:nvSpPr>
        <p:spPr>
          <a:xfrm>
            <a:off x="9504517" y="2466664"/>
            <a:ext cx="1247720" cy="1040456"/>
          </a:xfrm>
          <a:prstGeom prst="round2Diag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Governança Corporativa</a:t>
            </a:r>
            <a:endParaRPr lang="en-BR" sz="1400" b="1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4808571-5AB8-483A-9A68-DEC174DA1C79}"/>
              </a:ext>
            </a:extLst>
          </p:cNvPr>
          <p:cNvSpPr txBox="1"/>
          <p:nvPr/>
        </p:nvSpPr>
        <p:spPr>
          <a:xfrm>
            <a:off x="756443" y="3871108"/>
            <a:ext cx="2300478" cy="200638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sz="1300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Busca apresentar uma visão integrada do desempenho da organização, considerando não apenas os resultados financeiros, mas também os impactos ambientais, sociais e de governança.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1D3C683-2E48-4062-8A23-5627216B2F2A}"/>
              </a:ext>
            </a:extLst>
          </p:cNvPr>
          <p:cNvSpPr txBox="1"/>
          <p:nvPr/>
        </p:nvSpPr>
        <p:spPr>
          <a:xfrm>
            <a:off x="3615323" y="3871108"/>
            <a:ext cx="2063848" cy="169277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sz="1300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O relato se concentra em como a empresa cria valor a longo prazo, levando em consideração as questões de sustentabilidade e ESG.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80A2E97-1975-4275-ABF3-778FCB54AF37}"/>
              </a:ext>
            </a:extLst>
          </p:cNvPr>
          <p:cNvSpPr txBox="1"/>
          <p:nvPr/>
        </p:nvSpPr>
        <p:spPr>
          <a:xfrm>
            <a:off x="6237573" y="3871108"/>
            <a:ext cx="2300478" cy="1792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sz="1300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Considera uma ampla gama de stakeholders (partes interessadas), incluindo acionistas, funcionários, clientes, fornecedores, comunidades locais e sociedade em geral.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7FF3BE10-7013-41E3-BDCF-3CC8E67BB490}"/>
              </a:ext>
            </a:extLst>
          </p:cNvPr>
          <p:cNvSpPr txBox="1"/>
          <p:nvPr/>
        </p:nvSpPr>
        <p:spPr>
          <a:xfrm>
            <a:off x="9096453" y="3871108"/>
            <a:ext cx="2063848" cy="1792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sz="1300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Enfatiza a importância da governança corporativa sólida e responsável, demonstrando como a empresa gerencia seus riscos e toma decisões estratégicas.</a:t>
            </a: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76999FF8-E9EA-4745-987F-16E5267A100C}"/>
              </a:ext>
            </a:extLst>
          </p:cNvPr>
          <p:cNvSpPr txBox="1">
            <a:spLocks/>
          </p:cNvSpPr>
          <p:nvPr/>
        </p:nvSpPr>
        <p:spPr>
          <a:xfrm>
            <a:off x="756443" y="471488"/>
            <a:ext cx="8697913" cy="8953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chemeClr val="bg1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Principais aspectos do Relato Integrado</a:t>
            </a:r>
          </a:p>
        </p:txBody>
      </p:sp>
      <p:sp>
        <p:nvSpPr>
          <p:cNvPr id="27" name="Retângulo 5">
            <a:extLst>
              <a:ext uri="{FF2B5EF4-FFF2-40B4-BE49-F238E27FC236}">
                <a16:creationId xmlns:a16="http://schemas.microsoft.com/office/drawing/2014/main" id="{4B329FE6-A930-5B4F-B31D-C6611F7EE1BB}"/>
              </a:ext>
            </a:extLst>
          </p:cNvPr>
          <p:cNvSpPr/>
          <p:nvPr/>
        </p:nvSpPr>
        <p:spPr>
          <a:xfrm>
            <a:off x="839684" y="1173319"/>
            <a:ext cx="403093" cy="87841"/>
          </a:xfrm>
          <a:prstGeom prst="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2E26CB-3E20-8942-BC73-007CB3C23956}"/>
              </a:ext>
            </a:extLst>
          </p:cNvPr>
          <p:cNvSpPr txBox="1"/>
          <p:nvPr/>
        </p:nvSpPr>
        <p:spPr>
          <a:xfrm>
            <a:off x="333042" y="1417232"/>
            <a:ext cx="1819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9600" b="1" i="1" dirty="0">
                <a:ln>
                  <a:solidFill>
                    <a:srgbClr val="CA2C83"/>
                  </a:solidFill>
                </a:ln>
                <a:noFill/>
                <a:latin typeface="Montserrat ExtraBold" pitchFamily="2" charset="77"/>
              </a:rPr>
              <a:t>01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CE7E36-0E14-ED4C-A52E-BEE3A4141489}"/>
              </a:ext>
            </a:extLst>
          </p:cNvPr>
          <p:cNvSpPr txBox="1"/>
          <p:nvPr/>
        </p:nvSpPr>
        <p:spPr>
          <a:xfrm>
            <a:off x="3050662" y="1417232"/>
            <a:ext cx="1819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9600" b="1" i="1" dirty="0">
                <a:ln>
                  <a:solidFill>
                    <a:srgbClr val="CA2C83"/>
                  </a:solidFill>
                </a:ln>
                <a:noFill/>
                <a:latin typeface="Montserrat ExtraBold" pitchFamily="2" charset="77"/>
              </a:rPr>
              <a:t>02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4134C0F-9086-3D48-B1EF-DA7B0497889D}"/>
              </a:ext>
            </a:extLst>
          </p:cNvPr>
          <p:cNvSpPr txBox="1"/>
          <p:nvPr/>
        </p:nvSpPr>
        <p:spPr>
          <a:xfrm>
            <a:off x="5810112" y="1417232"/>
            <a:ext cx="1819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9600" b="1" i="1" dirty="0">
                <a:ln>
                  <a:solidFill>
                    <a:srgbClr val="CA2C83"/>
                  </a:solidFill>
                </a:ln>
                <a:noFill/>
                <a:latin typeface="Montserrat ExtraBold" pitchFamily="2" charset="77"/>
              </a:rPr>
              <a:t>03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F2305A7-1899-794D-8C7E-02DEFC8978AC}"/>
              </a:ext>
            </a:extLst>
          </p:cNvPr>
          <p:cNvSpPr txBox="1"/>
          <p:nvPr/>
        </p:nvSpPr>
        <p:spPr>
          <a:xfrm>
            <a:off x="8376028" y="1417232"/>
            <a:ext cx="19342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9600" b="1" i="1" dirty="0">
                <a:ln>
                  <a:solidFill>
                    <a:srgbClr val="CA2C83"/>
                  </a:solidFill>
                </a:ln>
                <a:noFill/>
                <a:latin typeface="Montserrat ExtraBold" pitchFamily="2" charset="77"/>
              </a:rPr>
              <a:t>04</a:t>
            </a:r>
          </a:p>
        </p:txBody>
      </p:sp>
      <p:sp>
        <p:nvSpPr>
          <p:cNvPr id="23" name="Round Diagonal Corner Rectangle 22">
            <a:extLst>
              <a:ext uri="{FF2B5EF4-FFF2-40B4-BE49-F238E27FC236}">
                <a16:creationId xmlns:a16="http://schemas.microsoft.com/office/drawing/2014/main" id="{3E6CC363-FCEA-714B-9CE8-AEFF91B7BD29}"/>
              </a:ext>
            </a:extLst>
          </p:cNvPr>
          <p:cNvSpPr/>
          <p:nvPr/>
        </p:nvSpPr>
        <p:spPr>
          <a:xfrm>
            <a:off x="1282822" y="2466664"/>
            <a:ext cx="1247720" cy="1040456"/>
          </a:xfrm>
          <a:prstGeom prst="round2Diag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Visão Integrada</a:t>
            </a:r>
            <a:endParaRPr lang="en-BR" sz="1400" b="1" dirty="0"/>
          </a:p>
        </p:txBody>
      </p:sp>
      <p:sp>
        <p:nvSpPr>
          <p:cNvPr id="24" name="Round Diagonal Corner Rectangle 23">
            <a:extLst>
              <a:ext uri="{FF2B5EF4-FFF2-40B4-BE49-F238E27FC236}">
                <a16:creationId xmlns:a16="http://schemas.microsoft.com/office/drawing/2014/main" id="{5B93330A-CD27-E94C-8C56-E72757523C03}"/>
              </a:ext>
            </a:extLst>
          </p:cNvPr>
          <p:cNvSpPr/>
          <p:nvPr/>
        </p:nvSpPr>
        <p:spPr>
          <a:xfrm>
            <a:off x="4023387" y="2466664"/>
            <a:ext cx="1247720" cy="1040456"/>
          </a:xfrm>
          <a:prstGeom prst="round2Diag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Foco no valor de longo prazo</a:t>
            </a:r>
            <a:endParaRPr lang="en-BR" sz="1400" b="1" dirty="0"/>
          </a:p>
        </p:txBody>
      </p:sp>
    </p:spTree>
    <p:extLst>
      <p:ext uri="{BB962C8B-B14F-4D97-AF65-F5344CB8AC3E}">
        <p14:creationId xmlns:p14="http://schemas.microsoft.com/office/powerpoint/2010/main" val="260230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12ACC1-4219-384C-B30D-750C2FAF7EE2}"/>
              </a:ext>
            </a:extLst>
          </p:cNvPr>
          <p:cNvCxnSpPr>
            <a:cxnSpLocks/>
          </p:cNvCxnSpPr>
          <p:nvPr/>
        </p:nvCxnSpPr>
        <p:spPr>
          <a:xfrm>
            <a:off x="191277" y="2932464"/>
            <a:ext cx="8346774" cy="0"/>
          </a:xfrm>
          <a:prstGeom prst="line">
            <a:avLst/>
          </a:prstGeom>
          <a:ln w="28575">
            <a:solidFill>
              <a:srgbClr val="F9C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 Diagonal Corner Rectangle 24">
            <a:extLst>
              <a:ext uri="{FF2B5EF4-FFF2-40B4-BE49-F238E27FC236}">
                <a16:creationId xmlns:a16="http://schemas.microsoft.com/office/drawing/2014/main" id="{D9FD086C-F022-A841-BB30-94813A79B6B7}"/>
              </a:ext>
            </a:extLst>
          </p:cNvPr>
          <p:cNvSpPr/>
          <p:nvPr/>
        </p:nvSpPr>
        <p:spPr>
          <a:xfrm>
            <a:off x="6763952" y="2466664"/>
            <a:ext cx="1247720" cy="1040456"/>
          </a:xfrm>
          <a:prstGeom prst="round2Diag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i="1" dirty="0"/>
              <a:t>Transparência e prestação de Contas</a:t>
            </a:r>
            <a:endParaRPr lang="en-BR" sz="1200" b="1" i="1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4808571-5AB8-483A-9A68-DEC174DA1C79}"/>
              </a:ext>
            </a:extLst>
          </p:cNvPr>
          <p:cNvSpPr txBox="1"/>
          <p:nvPr/>
        </p:nvSpPr>
        <p:spPr>
          <a:xfrm>
            <a:off x="756443" y="3871108"/>
            <a:ext cx="2300478" cy="15783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sz="1300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Conectar informações financeiras e não financeiras para proporcionar uma visão abrangente do desempenho e impacto da organização.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1D3C683-2E48-4062-8A23-5627216B2F2A}"/>
              </a:ext>
            </a:extLst>
          </p:cNvPr>
          <p:cNvSpPr txBox="1"/>
          <p:nvPr/>
        </p:nvSpPr>
        <p:spPr>
          <a:xfrm>
            <a:off x="3615323" y="3871108"/>
            <a:ext cx="2063848" cy="129266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sz="1300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Destaca as práticas de sustentabilidade da empresa e sua contribuição para a resolução de desafios sociais e ambientais.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80A2E97-1975-4275-ABF3-778FCB54AF37}"/>
              </a:ext>
            </a:extLst>
          </p:cNvPr>
          <p:cNvSpPr txBox="1"/>
          <p:nvPr/>
        </p:nvSpPr>
        <p:spPr>
          <a:xfrm>
            <a:off x="6237573" y="3871108"/>
            <a:ext cx="2300478" cy="13642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sz="1300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pt-BR" sz="130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romove </a:t>
            </a:r>
            <a:r>
              <a:rPr lang="pt-BR" sz="1300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a transparência nas informações e a prestação de contas da organização em relação aos seus resultados e impactos.</a:t>
            </a: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76999FF8-E9EA-4745-987F-16E5267A100C}"/>
              </a:ext>
            </a:extLst>
          </p:cNvPr>
          <p:cNvSpPr txBox="1">
            <a:spLocks/>
          </p:cNvSpPr>
          <p:nvPr/>
        </p:nvSpPr>
        <p:spPr>
          <a:xfrm>
            <a:off x="756443" y="471488"/>
            <a:ext cx="8697913" cy="8953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chemeClr val="bg1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Principais aspectos do Relato Integrado</a:t>
            </a:r>
          </a:p>
        </p:txBody>
      </p:sp>
      <p:sp>
        <p:nvSpPr>
          <p:cNvPr id="27" name="Retângulo 5">
            <a:extLst>
              <a:ext uri="{FF2B5EF4-FFF2-40B4-BE49-F238E27FC236}">
                <a16:creationId xmlns:a16="http://schemas.microsoft.com/office/drawing/2014/main" id="{4B329FE6-A930-5B4F-B31D-C6611F7EE1BB}"/>
              </a:ext>
            </a:extLst>
          </p:cNvPr>
          <p:cNvSpPr/>
          <p:nvPr/>
        </p:nvSpPr>
        <p:spPr>
          <a:xfrm>
            <a:off x="839684" y="1173319"/>
            <a:ext cx="403093" cy="87841"/>
          </a:xfrm>
          <a:prstGeom prst="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2E26CB-3E20-8942-BC73-007CB3C23956}"/>
              </a:ext>
            </a:extLst>
          </p:cNvPr>
          <p:cNvSpPr txBox="1"/>
          <p:nvPr/>
        </p:nvSpPr>
        <p:spPr>
          <a:xfrm>
            <a:off x="333042" y="1417232"/>
            <a:ext cx="1819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9600" b="1" i="1" dirty="0">
                <a:ln>
                  <a:solidFill>
                    <a:srgbClr val="CA2C83"/>
                  </a:solidFill>
                </a:ln>
                <a:noFill/>
                <a:latin typeface="Montserrat ExtraBold" pitchFamily="2" charset="77"/>
              </a:rPr>
              <a:t>0</a:t>
            </a:r>
            <a:r>
              <a:rPr lang="pt-BR" sz="9600" b="1" i="1" dirty="0">
                <a:ln>
                  <a:solidFill>
                    <a:srgbClr val="CA2C83"/>
                  </a:solidFill>
                </a:ln>
                <a:noFill/>
                <a:latin typeface="Montserrat ExtraBold" pitchFamily="2" charset="77"/>
              </a:rPr>
              <a:t>5</a:t>
            </a:r>
            <a:endParaRPr lang="en-BR" sz="9600" b="1" i="1" dirty="0">
              <a:ln>
                <a:solidFill>
                  <a:srgbClr val="CA2C83"/>
                </a:solidFill>
              </a:ln>
              <a:noFill/>
              <a:latin typeface="Montserrat ExtraBold" pitchFamily="2" charset="7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CE7E36-0E14-ED4C-A52E-BEE3A4141489}"/>
              </a:ext>
            </a:extLst>
          </p:cNvPr>
          <p:cNvSpPr txBox="1"/>
          <p:nvPr/>
        </p:nvSpPr>
        <p:spPr>
          <a:xfrm>
            <a:off x="3050662" y="1417232"/>
            <a:ext cx="1819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9600" b="1" i="1" dirty="0">
                <a:ln>
                  <a:solidFill>
                    <a:srgbClr val="CA2C83"/>
                  </a:solidFill>
                </a:ln>
                <a:noFill/>
                <a:latin typeface="Montserrat ExtraBold" pitchFamily="2" charset="77"/>
              </a:rPr>
              <a:t>0</a:t>
            </a:r>
            <a:r>
              <a:rPr lang="pt-BR" sz="9600" b="1" i="1" dirty="0">
                <a:ln>
                  <a:solidFill>
                    <a:srgbClr val="CA2C83"/>
                  </a:solidFill>
                </a:ln>
                <a:noFill/>
                <a:latin typeface="Montserrat ExtraBold" pitchFamily="2" charset="77"/>
              </a:rPr>
              <a:t>6</a:t>
            </a:r>
            <a:endParaRPr lang="en-BR" sz="9600" b="1" i="1" dirty="0">
              <a:ln>
                <a:solidFill>
                  <a:srgbClr val="CA2C83"/>
                </a:solidFill>
              </a:ln>
              <a:noFill/>
              <a:latin typeface="Montserrat ExtraBold" pitchFamily="2" charset="7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4134C0F-9086-3D48-B1EF-DA7B0497889D}"/>
              </a:ext>
            </a:extLst>
          </p:cNvPr>
          <p:cNvSpPr txBox="1"/>
          <p:nvPr/>
        </p:nvSpPr>
        <p:spPr>
          <a:xfrm>
            <a:off x="5810112" y="1417232"/>
            <a:ext cx="1819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9600" b="1" i="1" dirty="0">
                <a:ln>
                  <a:solidFill>
                    <a:srgbClr val="CA2C83"/>
                  </a:solidFill>
                </a:ln>
                <a:noFill/>
                <a:latin typeface="Montserrat ExtraBold" pitchFamily="2" charset="77"/>
              </a:rPr>
              <a:t>0</a:t>
            </a:r>
            <a:r>
              <a:rPr lang="pt-BR" sz="9600" b="1" i="1" dirty="0">
                <a:ln>
                  <a:solidFill>
                    <a:srgbClr val="CA2C83"/>
                  </a:solidFill>
                </a:ln>
                <a:noFill/>
                <a:latin typeface="Montserrat ExtraBold" pitchFamily="2" charset="77"/>
              </a:rPr>
              <a:t>7</a:t>
            </a:r>
            <a:endParaRPr lang="en-BR" sz="9600" b="1" i="1" dirty="0">
              <a:ln>
                <a:solidFill>
                  <a:srgbClr val="CA2C83"/>
                </a:solidFill>
              </a:ln>
              <a:noFill/>
              <a:latin typeface="Montserrat ExtraBold" pitchFamily="2" charset="77"/>
            </a:endParaRPr>
          </a:p>
        </p:txBody>
      </p:sp>
      <p:sp>
        <p:nvSpPr>
          <p:cNvPr id="23" name="Round Diagonal Corner Rectangle 22">
            <a:extLst>
              <a:ext uri="{FF2B5EF4-FFF2-40B4-BE49-F238E27FC236}">
                <a16:creationId xmlns:a16="http://schemas.microsoft.com/office/drawing/2014/main" id="{3E6CC363-FCEA-714B-9CE8-AEFF91B7BD29}"/>
              </a:ext>
            </a:extLst>
          </p:cNvPr>
          <p:cNvSpPr/>
          <p:nvPr/>
        </p:nvSpPr>
        <p:spPr>
          <a:xfrm>
            <a:off x="1282822" y="2466664"/>
            <a:ext cx="1247720" cy="1040456"/>
          </a:xfrm>
          <a:prstGeom prst="round2Diag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Integração de informações</a:t>
            </a:r>
            <a:endParaRPr lang="en-BR" sz="1400" b="1" dirty="0"/>
          </a:p>
        </p:txBody>
      </p:sp>
      <p:sp>
        <p:nvSpPr>
          <p:cNvPr id="24" name="Round Diagonal Corner Rectangle 23">
            <a:extLst>
              <a:ext uri="{FF2B5EF4-FFF2-40B4-BE49-F238E27FC236}">
                <a16:creationId xmlns:a16="http://schemas.microsoft.com/office/drawing/2014/main" id="{5B93330A-CD27-E94C-8C56-E72757523C03}"/>
              </a:ext>
            </a:extLst>
          </p:cNvPr>
          <p:cNvSpPr/>
          <p:nvPr/>
        </p:nvSpPr>
        <p:spPr>
          <a:xfrm>
            <a:off x="4023387" y="2466664"/>
            <a:ext cx="1247720" cy="1040456"/>
          </a:xfrm>
          <a:prstGeom prst="round2Diag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 dirty="0"/>
              <a:t>Sustentabilidade</a:t>
            </a:r>
            <a:endParaRPr lang="en-BR" sz="1000" b="1" dirty="0"/>
          </a:p>
        </p:txBody>
      </p:sp>
    </p:spTree>
    <p:extLst>
      <p:ext uri="{BB962C8B-B14F-4D97-AF65-F5344CB8AC3E}">
        <p14:creationId xmlns:p14="http://schemas.microsoft.com/office/powerpoint/2010/main" val="267976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58A3A70-DCA3-46F6-BEE4-D212AC705D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6443" y="471488"/>
            <a:ext cx="8697913" cy="89535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rgbClr val="5C3183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Obrigatoriedade</a:t>
            </a:r>
          </a:p>
        </p:txBody>
      </p:sp>
      <p:sp>
        <p:nvSpPr>
          <p:cNvPr id="10" name="Retângulo 5">
            <a:extLst>
              <a:ext uri="{FF2B5EF4-FFF2-40B4-BE49-F238E27FC236}">
                <a16:creationId xmlns:a16="http://schemas.microsoft.com/office/drawing/2014/main" id="{1B24DEEF-F2C0-E94A-B0FA-C6503C8467DD}"/>
              </a:ext>
            </a:extLst>
          </p:cNvPr>
          <p:cNvSpPr/>
          <p:nvPr/>
        </p:nvSpPr>
        <p:spPr>
          <a:xfrm>
            <a:off x="851251" y="1010672"/>
            <a:ext cx="403093" cy="87841"/>
          </a:xfrm>
          <a:prstGeom prst="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" name="Прямая соединительная линия 140">
            <a:extLst>
              <a:ext uri="{FF2B5EF4-FFF2-40B4-BE49-F238E27FC236}">
                <a16:creationId xmlns:a16="http://schemas.microsoft.com/office/drawing/2014/main" id="{3F073157-C00C-C6ED-A575-CA1759B6EDBC}"/>
              </a:ext>
            </a:extLst>
          </p:cNvPr>
          <p:cNvCxnSpPr>
            <a:cxnSpLocks/>
          </p:cNvCxnSpPr>
          <p:nvPr/>
        </p:nvCxnSpPr>
        <p:spPr bwMode="auto">
          <a:xfrm>
            <a:off x="5415812" y="241667"/>
            <a:ext cx="0" cy="6616333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 cap="flat" cmpd="sng" algn="ctr">
            <a:solidFill>
              <a:srgbClr val="7030A0"/>
            </a:solidFill>
            <a:prstDash val="solid"/>
            <a:miter lim="400000"/>
            <a:headEnd type="oval" w="med" len="med"/>
            <a:tailEnd type="none" w="med" len="med"/>
          </a:ln>
          <a:effectLst/>
        </p:spPr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566C7EEA-916A-6FEF-955D-1E05AE915CD0}"/>
              </a:ext>
            </a:extLst>
          </p:cNvPr>
          <p:cNvSpPr/>
          <p:nvPr/>
        </p:nvSpPr>
        <p:spPr>
          <a:xfrm>
            <a:off x="2248503" y="2027614"/>
            <a:ext cx="1909227" cy="1909227"/>
          </a:xfrm>
          <a:prstGeom prst="ellipse">
            <a:avLst/>
          </a:prstGeom>
          <a:solidFill>
            <a:schemeClr val="bg1"/>
          </a:solidFill>
          <a:ln w="104775">
            <a:solidFill>
              <a:srgbClr val="D0D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0013016-4E2A-36AB-F61B-9E3FBC36046B}"/>
              </a:ext>
            </a:extLst>
          </p:cNvPr>
          <p:cNvSpPr/>
          <p:nvPr/>
        </p:nvSpPr>
        <p:spPr>
          <a:xfrm>
            <a:off x="2396350" y="2344211"/>
            <a:ext cx="1613532" cy="1220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517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000" dirty="0">
                <a:solidFill>
                  <a:srgbClr val="4A504F"/>
                </a:solidFill>
                <a:latin typeface="Montserrat" panose="00000500000000000000" pitchFamily="2" charset="0"/>
                <a:ea typeface="Roboto" panose="02000000000000000000" pitchFamily="2" charset="0"/>
                <a:cs typeface="Open Sans" charset="0"/>
                <a:sym typeface="Poppins" charset="0"/>
              </a:rPr>
              <a:t>Não existe uma obrigatoriedade para as empresas divulgarem o Relato Integrado (RI)</a:t>
            </a:r>
            <a:endParaRPr lang="en-US" sz="1000" dirty="0">
              <a:solidFill>
                <a:srgbClr val="4A504F"/>
              </a:solidFill>
              <a:latin typeface="Montserrat" panose="00000500000000000000" pitchFamily="2" charset="0"/>
              <a:ea typeface="Roboto" panose="02000000000000000000" pitchFamily="2" charset="0"/>
              <a:cs typeface="Open Sans" charset="0"/>
              <a:sym typeface="Poppins" charset="0"/>
            </a:endParaRP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FDBC5F81-0398-98EE-9DC2-08DEDE7756C5}"/>
              </a:ext>
            </a:extLst>
          </p:cNvPr>
          <p:cNvCxnSpPr>
            <a:cxnSpLocks/>
            <a:stCxn id="3" idx="7"/>
            <a:endCxn id="32" idx="2"/>
          </p:cNvCxnSpPr>
          <p:nvPr/>
        </p:nvCxnSpPr>
        <p:spPr>
          <a:xfrm flipV="1">
            <a:off x="3878130" y="1493627"/>
            <a:ext cx="1124785" cy="813587"/>
          </a:xfrm>
          <a:prstGeom prst="line">
            <a:avLst/>
          </a:prstGeom>
          <a:ln w="22225">
            <a:solidFill>
              <a:srgbClr val="D0D0D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>
            <a:extLst>
              <a:ext uri="{FF2B5EF4-FFF2-40B4-BE49-F238E27FC236}">
                <a16:creationId xmlns:a16="http://schemas.microsoft.com/office/drawing/2014/main" id="{FE467F7D-82CB-F185-5EC9-1E6943B6BA85}"/>
              </a:ext>
            </a:extLst>
          </p:cNvPr>
          <p:cNvSpPr/>
          <p:nvPr/>
        </p:nvSpPr>
        <p:spPr>
          <a:xfrm>
            <a:off x="6776190" y="897160"/>
            <a:ext cx="2388194" cy="2233394"/>
          </a:xfrm>
          <a:prstGeom prst="ellipse">
            <a:avLst/>
          </a:prstGeom>
          <a:solidFill>
            <a:schemeClr val="bg1"/>
          </a:solidFill>
          <a:ln w="104775">
            <a:solidFill>
              <a:srgbClr val="D0D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0A0F52D0-0A47-794F-A795-ADD0EF61554F}"/>
              </a:ext>
            </a:extLst>
          </p:cNvPr>
          <p:cNvCxnSpPr>
            <a:cxnSpLocks/>
            <a:stCxn id="23" idx="6"/>
            <a:endCxn id="8" idx="2"/>
          </p:cNvCxnSpPr>
          <p:nvPr/>
        </p:nvCxnSpPr>
        <p:spPr>
          <a:xfrm flipV="1">
            <a:off x="5817694" y="2013857"/>
            <a:ext cx="958496" cy="745007"/>
          </a:xfrm>
          <a:prstGeom prst="line">
            <a:avLst/>
          </a:prstGeom>
          <a:ln w="22225">
            <a:solidFill>
              <a:srgbClr val="D0D0D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>
            <a:extLst>
              <a:ext uri="{FF2B5EF4-FFF2-40B4-BE49-F238E27FC236}">
                <a16:creationId xmlns:a16="http://schemas.microsoft.com/office/drawing/2014/main" id="{F89F7A8D-6CCA-D4E4-15F1-329DAA54FCEE}"/>
              </a:ext>
            </a:extLst>
          </p:cNvPr>
          <p:cNvSpPr/>
          <p:nvPr/>
        </p:nvSpPr>
        <p:spPr>
          <a:xfrm>
            <a:off x="1480461" y="4461111"/>
            <a:ext cx="2086430" cy="2058561"/>
          </a:xfrm>
          <a:prstGeom prst="ellipse">
            <a:avLst/>
          </a:prstGeom>
          <a:solidFill>
            <a:schemeClr val="bg1"/>
          </a:solidFill>
          <a:ln w="104775">
            <a:solidFill>
              <a:srgbClr val="D0D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FD30E547-22E0-9730-7FB8-B89F3842FBCC}"/>
              </a:ext>
            </a:extLst>
          </p:cNvPr>
          <p:cNvCxnSpPr>
            <a:cxnSpLocks/>
            <a:stCxn id="5" idx="2"/>
            <a:endCxn id="12" idx="7"/>
          </p:cNvCxnSpPr>
          <p:nvPr/>
        </p:nvCxnSpPr>
        <p:spPr>
          <a:xfrm flipH="1" flipV="1">
            <a:off x="3261340" y="4762580"/>
            <a:ext cx="1741576" cy="783029"/>
          </a:xfrm>
          <a:prstGeom prst="line">
            <a:avLst/>
          </a:prstGeom>
          <a:ln w="22225">
            <a:solidFill>
              <a:srgbClr val="D0D0D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Кружок">
            <a:extLst>
              <a:ext uri="{FF2B5EF4-FFF2-40B4-BE49-F238E27FC236}">
                <a16:creationId xmlns:a16="http://schemas.microsoft.com/office/drawing/2014/main" id="{EE9E7745-A497-C6A0-26CF-72F5415F2E76}"/>
              </a:ext>
            </a:extLst>
          </p:cNvPr>
          <p:cNvSpPr/>
          <p:nvPr/>
        </p:nvSpPr>
        <p:spPr>
          <a:xfrm>
            <a:off x="5002919" y="2351476"/>
            <a:ext cx="814775" cy="814775"/>
          </a:xfrm>
          <a:prstGeom prst="ellipse">
            <a:avLst/>
          </a:prstGeom>
          <a:solidFill>
            <a:srgbClr val="7030A0"/>
          </a:solidFill>
          <a:ln w="1270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825171" eaLnBrk="0" fontAlgn="base" hangingPunct="0">
              <a:spcBef>
                <a:spcPct val="0"/>
              </a:spcBef>
              <a:spcAft>
                <a:spcPct val="0"/>
              </a:spcAft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pt-BR" sz="2800" dirty="0">
                <a:solidFill>
                  <a:srgbClr val="FFFFFF"/>
                </a:solidFill>
                <a:latin typeface="Arial" panose="020B0604020202020204"/>
                <a:sym typeface="Helvetica Neue Medium"/>
              </a:rPr>
              <a:t>2</a:t>
            </a:r>
            <a:endParaRPr sz="2800" dirty="0">
              <a:solidFill>
                <a:srgbClr val="FFFFFF"/>
              </a:solidFill>
              <a:latin typeface="Arial" panose="020B0604020202020204"/>
              <a:sym typeface="Helvetica Neue Medium"/>
            </a:endParaRPr>
          </a:p>
        </p:txBody>
      </p:sp>
      <p:sp>
        <p:nvSpPr>
          <p:cNvPr id="30" name="Shape">
            <a:extLst>
              <a:ext uri="{FF2B5EF4-FFF2-40B4-BE49-F238E27FC236}">
                <a16:creationId xmlns:a16="http://schemas.microsoft.com/office/drawing/2014/main" id="{141E097A-F6EC-9667-4374-084C59C2D7B3}"/>
              </a:ext>
            </a:extLst>
          </p:cNvPr>
          <p:cNvSpPr/>
          <p:nvPr/>
        </p:nvSpPr>
        <p:spPr>
          <a:xfrm>
            <a:off x="5223909" y="3860335"/>
            <a:ext cx="372786" cy="3275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9" h="21598" extrusionOk="0">
                <a:moveTo>
                  <a:pt x="16444" y="0"/>
                </a:moveTo>
                <a:cubicBezTo>
                  <a:pt x="16256" y="-2"/>
                  <a:pt x="16086" y="148"/>
                  <a:pt x="16045" y="367"/>
                </a:cubicBezTo>
                <a:cubicBezTo>
                  <a:pt x="15998" y="617"/>
                  <a:pt x="16137" y="862"/>
                  <a:pt x="16356" y="916"/>
                </a:cubicBezTo>
                <a:lnTo>
                  <a:pt x="17424" y="1177"/>
                </a:lnTo>
                <a:lnTo>
                  <a:pt x="15794" y="2391"/>
                </a:lnTo>
                <a:cubicBezTo>
                  <a:pt x="15607" y="2531"/>
                  <a:pt x="15554" y="2817"/>
                  <a:pt x="15676" y="3032"/>
                </a:cubicBezTo>
                <a:cubicBezTo>
                  <a:pt x="15798" y="3246"/>
                  <a:pt x="16048" y="3306"/>
                  <a:pt x="16236" y="3167"/>
                </a:cubicBezTo>
                <a:lnTo>
                  <a:pt x="17861" y="1956"/>
                </a:lnTo>
                <a:lnTo>
                  <a:pt x="17638" y="3187"/>
                </a:lnTo>
                <a:cubicBezTo>
                  <a:pt x="17593" y="3437"/>
                  <a:pt x="17734" y="3682"/>
                  <a:pt x="17953" y="3734"/>
                </a:cubicBezTo>
                <a:cubicBezTo>
                  <a:pt x="18144" y="3779"/>
                  <a:pt x="18332" y="3661"/>
                  <a:pt x="18406" y="3463"/>
                </a:cubicBezTo>
                <a:cubicBezTo>
                  <a:pt x="18417" y="3435"/>
                  <a:pt x="18425" y="3405"/>
                  <a:pt x="18431" y="3374"/>
                </a:cubicBezTo>
                <a:lnTo>
                  <a:pt x="18852" y="1049"/>
                </a:lnTo>
                <a:cubicBezTo>
                  <a:pt x="18897" y="799"/>
                  <a:pt x="18757" y="554"/>
                  <a:pt x="18538" y="502"/>
                </a:cubicBezTo>
                <a:cubicBezTo>
                  <a:pt x="18533" y="501"/>
                  <a:pt x="18527" y="500"/>
                  <a:pt x="18522" y="500"/>
                </a:cubicBezTo>
                <a:cubicBezTo>
                  <a:pt x="18521" y="499"/>
                  <a:pt x="18520" y="499"/>
                  <a:pt x="18518" y="499"/>
                </a:cubicBezTo>
                <a:lnTo>
                  <a:pt x="16526" y="10"/>
                </a:lnTo>
                <a:cubicBezTo>
                  <a:pt x="16498" y="4"/>
                  <a:pt x="16471" y="0"/>
                  <a:pt x="16444" y="0"/>
                </a:cubicBezTo>
                <a:close/>
                <a:moveTo>
                  <a:pt x="5080" y="17"/>
                </a:moveTo>
                <a:cubicBezTo>
                  <a:pt x="5053" y="18"/>
                  <a:pt x="5026" y="22"/>
                  <a:pt x="4998" y="30"/>
                </a:cubicBezTo>
                <a:lnTo>
                  <a:pt x="2978" y="569"/>
                </a:lnTo>
                <a:cubicBezTo>
                  <a:pt x="2760" y="628"/>
                  <a:pt x="2625" y="876"/>
                  <a:pt x="2676" y="1125"/>
                </a:cubicBezTo>
                <a:cubicBezTo>
                  <a:pt x="2677" y="1131"/>
                  <a:pt x="2680" y="1136"/>
                  <a:pt x="2681" y="1142"/>
                </a:cubicBezTo>
                <a:cubicBezTo>
                  <a:pt x="2681" y="1144"/>
                  <a:pt x="2681" y="1145"/>
                  <a:pt x="2682" y="1147"/>
                </a:cubicBezTo>
                <a:lnTo>
                  <a:pt x="3132" y="3421"/>
                </a:lnTo>
                <a:cubicBezTo>
                  <a:pt x="3181" y="3671"/>
                  <a:pt x="3398" y="3827"/>
                  <a:pt x="3616" y="3771"/>
                </a:cubicBezTo>
                <a:cubicBezTo>
                  <a:pt x="3834" y="3714"/>
                  <a:pt x="3970" y="3467"/>
                  <a:pt x="3921" y="3217"/>
                </a:cubicBezTo>
                <a:lnTo>
                  <a:pt x="3679" y="1998"/>
                </a:lnTo>
                <a:lnTo>
                  <a:pt x="5327" y="3180"/>
                </a:lnTo>
                <a:cubicBezTo>
                  <a:pt x="5516" y="3316"/>
                  <a:pt x="5766" y="3251"/>
                  <a:pt x="5884" y="3034"/>
                </a:cubicBezTo>
                <a:cubicBezTo>
                  <a:pt x="6003" y="2818"/>
                  <a:pt x="5946" y="2532"/>
                  <a:pt x="5757" y="2396"/>
                </a:cubicBezTo>
                <a:lnTo>
                  <a:pt x="4114" y="1217"/>
                </a:lnTo>
                <a:lnTo>
                  <a:pt x="5183" y="931"/>
                </a:lnTo>
                <a:cubicBezTo>
                  <a:pt x="5401" y="873"/>
                  <a:pt x="5536" y="624"/>
                  <a:pt x="5485" y="375"/>
                </a:cubicBezTo>
                <a:cubicBezTo>
                  <a:pt x="5441" y="157"/>
                  <a:pt x="5268" y="12"/>
                  <a:pt x="5080" y="17"/>
                </a:cubicBezTo>
                <a:close/>
                <a:moveTo>
                  <a:pt x="10609" y="949"/>
                </a:moveTo>
                <a:cubicBezTo>
                  <a:pt x="10074" y="949"/>
                  <a:pt x="9539" y="1183"/>
                  <a:pt x="9130" y="1651"/>
                </a:cubicBezTo>
                <a:cubicBezTo>
                  <a:pt x="8313" y="2586"/>
                  <a:pt x="8313" y="4101"/>
                  <a:pt x="9130" y="5036"/>
                </a:cubicBezTo>
                <a:cubicBezTo>
                  <a:pt x="9168" y="5080"/>
                  <a:pt x="9209" y="5120"/>
                  <a:pt x="9249" y="5160"/>
                </a:cubicBezTo>
                <a:cubicBezTo>
                  <a:pt x="7798" y="5805"/>
                  <a:pt x="6747" y="7375"/>
                  <a:pt x="6666" y="9252"/>
                </a:cubicBezTo>
                <a:lnTo>
                  <a:pt x="6666" y="13342"/>
                </a:lnTo>
                <a:cubicBezTo>
                  <a:pt x="6678" y="13838"/>
                  <a:pt x="6836" y="14315"/>
                  <a:pt x="7114" y="14696"/>
                </a:cubicBezTo>
                <a:cubicBezTo>
                  <a:pt x="7458" y="15165"/>
                  <a:pt x="7954" y="15450"/>
                  <a:pt x="8486" y="15488"/>
                </a:cubicBezTo>
                <a:lnTo>
                  <a:pt x="8486" y="21122"/>
                </a:lnTo>
                <a:cubicBezTo>
                  <a:pt x="8486" y="21385"/>
                  <a:pt x="8673" y="21598"/>
                  <a:pt x="8903" y="21598"/>
                </a:cubicBezTo>
                <a:cubicBezTo>
                  <a:pt x="9133" y="21598"/>
                  <a:pt x="9320" y="21385"/>
                  <a:pt x="9320" y="21122"/>
                </a:cubicBezTo>
                <a:lnTo>
                  <a:pt x="9320" y="9534"/>
                </a:lnTo>
                <a:cubicBezTo>
                  <a:pt x="9320" y="9271"/>
                  <a:pt x="9133" y="9058"/>
                  <a:pt x="8903" y="9058"/>
                </a:cubicBezTo>
                <a:cubicBezTo>
                  <a:pt x="8673" y="9058"/>
                  <a:pt x="8486" y="9271"/>
                  <a:pt x="8486" y="9534"/>
                </a:cubicBezTo>
                <a:lnTo>
                  <a:pt x="8486" y="14538"/>
                </a:lnTo>
                <a:cubicBezTo>
                  <a:pt x="8180" y="14509"/>
                  <a:pt x="7897" y="14339"/>
                  <a:pt x="7704" y="14065"/>
                </a:cubicBezTo>
                <a:cubicBezTo>
                  <a:pt x="7545" y="13839"/>
                  <a:pt x="7458" y="13559"/>
                  <a:pt x="7457" y="13269"/>
                </a:cubicBezTo>
                <a:lnTo>
                  <a:pt x="7457" y="9316"/>
                </a:lnTo>
                <a:cubicBezTo>
                  <a:pt x="7537" y="7340"/>
                  <a:pt x="8957" y="5782"/>
                  <a:pt x="10686" y="5774"/>
                </a:cubicBezTo>
                <a:cubicBezTo>
                  <a:pt x="12472" y="5766"/>
                  <a:pt x="13931" y="7403"/>
                  <a:pt x="13960" y="9446"/>
                </a:cubicBezTo>
                <a:lnTo>
                  <a:pt x="13960" y="13360"/>
                </a:lnTo>
                <a:cubicBezTo>
                  <a:pt x="13949" y="13631"/>
                  <a:pt x="13859" y="13891"/>
                  <a:pt x="13705" y="14098"/>
                </a:cubicBezTo>
                <a:cubicBezTo>
                  <a:pt x="13529" y="14333"/>
                  <a:pt x="13283" y="14483"/>
                  <a:pt x="13015" y="14520"/>
                </a:cubicBezTo>
                <a:lnTo>
                  <a:pt x="13015" y="9534"/>
                </a:lnTo>
                <a:cubicBezTo>
                  <a:pt x="13015" y="9271"/>
                  <a:pt x="12828" y="9058"/>
                  <a:pt x="12598" y="9058"/>
                </a:cubicBezTo>
                <a:cubicBezTo>
                  <a:pt x="12368" y="9058"/>
                  <a:pt x="12182" y="9271"/>
                  <a:pt x="12182" y="9534"/>
                </a:cubicBezTo>
                <a:lnTo>
                  <a:pt x="12182" y="21122"/>
                </a:lnTo>
                <a:cubicBezTo>
                  <a:pt x="12182" y="21385"/>
                  <a:pt x="12368" y="21598"/>
                  <a:pt x="12598" y="21598"/>
                </a:cubicBezTo>
                <a:cubicBezTo>
                  <a:pt x="12828" y="21598"/>
                  <a:pt x="13015" y="21385"/>
                  <a:pt x="13015" y="21122"/>
                </a:cubicBezTo>
                <a:lnTo>
                  <a:pt x="13015" y="15460"/>
                </a:lnTo>
                <a:cubicBezTo>
                  <a:pt x="13534" y="15435"/>
                  <a:pt x="14021" y="15166"/>
                  <a:pt x="14359" y="14716"/>
                </a:cubicBezTo>
                <a:cubicBezTo>
                  <a:pt x="14647" y="14333"/>
                  <a:pt x="14806" y="13845"/>
                  <a:pt x="14809" y="13340"/>
                </a:cubicBezTo>
                <a:lnTo>
                  <a:pt x="14809" y="9461"/>
                </a:lnTo>
                <a:cubicBezTo>
                  <a:pt x="14784" y="7424"/>
                  <a:pt x="13625" y="5715"/>
                  <a:pt x="12032" y="5095"/>
                </a:cubicBezTo>
                <a:cubicBezTo>
                  <a:pt x="12051" y="5075"/>
                  <a:pt x="12070" y="5057"/>
                  <a:pt x="12089" y="5036"/>
                </a:cubicBezTo>
                <a:cubicBezTo>
                  <a:pt x="12906" y="4101"/>
                  <a:pt x="12906" y="2586"/>
                  <a:pt x="12089" y="1651"/>
                </a:cubicBezTo>
                <a:cubicBezTo>
                  <a:pt x="11680" y="1183"/>
                  <a:pt x="11145" y="949"/>
                  <a:pt x="10609" y="949"/>
                </a:cubicBezTo>
                <a:close/>
                <a:moveTo>
                  <a:pt x="10609" y="1878"/>
                </a:moveTo>
                <a:cubicBezTo>
                  <a:pt x="10937" y="1878"/>
                  <a:pt x="11265" y="2021"/>
                  <a:pt x="11515" y="2307"/>
                </a:cubicBezTo>
                <a:cubicBezTo>
                  <a:pt x="12015" y="2879"/>
                  <a:pt x="12015" y="3807"/>
                  <a:pt x="11515" y="4380"/>
                </a:cubicBezTo>
                <a:cubicBezTo>
                  <a:pt x="11015" y="4952"/>
                  <a:pt x="10204" y="4952"/>
                  <a:pt x="9704" y="4380"/>
                </a:cubicBezTo>
                <a:cubicBezTo>
                  <a:pt x="9204" y="3807"/>
                  <a:pt x="9204" y="2879"/>
                  <a:pt x="9704" y="2307"/>
                </a:cubicBezTo>
                <a:cubicBezTo>
                  <a:pt x="9954" y="2021"/>
                  <a:pt x="10282" y="1878"/>
                  <a:pt x="10609" y="1878"/>
                </a:cubicBezTo>
                <a:close/>
                <a:moveTo>
                  <a:pt x="6879" y="3294"/>
                </a:moveTo>
                <a:cubicBezTo>
                  <a:pt x="6750" y="3299"/>
                  <a:pt x="6624" y="3376"/>
                  <a:pt x="6549" y="3511"/>
                </a:cubicBezTo>
                <a:cubicBezTo>
                  <a:pt x="6431" y="3728"/>
                  <a:pt x="6488" y="4013"/>
                  <a:pt x="6677" y="4149"/>
                </a:cubicBezTo>
                <a:lnTo>
                  <a:pt x="6683" y="4153"/>
                </a:lnTo>
                <a:cubicBezTo>
                  <a:pt x="6873" y="4289"/>
                  <a:pt x="7122" y="4224"/>
                  <a:pt x="7241" y="4008"/>
                </a:cubicBezTo>
                <a:cubicBezTo>
                  <a:pt x="7360" y="3791"/>
                  <a:pt x="7302" y="3505"/>
                  <a:pt x="7113" y="3369"/>
                </a:cubicBezTo>
                <a:lnTo>
                  <a:pt x="7107" y="3365"/>
                </a:lnTo>
                <a:cubicBezTo>
                  <a:pt x="7037" y="3314"/>
                  <a:pt x="6957" y="3291"/>
                  <a:pt x="6879" y="3294"/>
                </a:cubicBezTo>
                <a:close/>
                <a:moveTo>
                  <a:pt x="14686" y="3311"/>
                </a:moveTo>
                <a:cubicBezTo>
                  <a:pt x="14608" y="3310"/>
                  <a:pt x="14529" y="3334"/>
                  <a:pt x="14459" y="3386"/>
                </a:cubicBezTo>
                <a:lnTo>
                  <a:pt x="14453" y="3391"/>
                </a:lnTo>
                <a:cubicBezTo>
                  <a:pt x="14266" y="3530"/>
                  <a:pt x="14212" y="3817"/>
                  <a:pt x="14334" y="4031"/>
                </a:cubicBezTo>
                <a:cubicBezTo>
                  <a:pt x="14456" y="4245"/>
                  <a:pt x="14707" y="4306"/>
                  <a:pt x="14894" y="4167"/>
                </a:cubicBezTo>
                <a:lnTo>
                  <a:pt x="14900" y="4163"/>
                </a:lnTo>
                <a:cubicBezTo>
                  <a:pt x="14970" y="4111"/>
                  <a:pt x="15022" y="4038"/>
                  <a:pt x="15052" y="3956"/>
                </a:cubicBezTo>
                <a:cubicBezTo>
                  <a:pt x="15103" y="3819"/>
                  <a:pt x="15094" y="3656"/>
                  <a:pt x="15018" y="3522"/>
                </a:cubicBezTo>
                <a:cubicBezTo>
                  <a:pt x="14942" y="3388"/>
                  <a:pt x="14816" y="3314"/>
                  <a:pt x="14686" y="3311"/>
                </a:cubicBezTo>
                <a:close/>
                <a:moveTo>
                  <a:pt x="1887" y="8026"/>
                </a:moveTo>
                <a:cubicBezTo>
                  <a:pt x="1796" y="8018"/>
                  <a:pt x="1704" y="8044"/>
                  <a:pt x="1626" y="8105"/>
                </a:cubicBezTo>
                <a:cubicBezTo>
                  <a:pt x="1604" y="8122"/>
                  <a:pt x="1583" y="8142"/>
                  <a:pt x="1563" y="8165"/>
                </a:cubicBezTo>
                <a:lnTo>
                  <a:pt x="115" y="9865"/>
                </a:lnTo>
                <a:cubicBezTo>
                  <a:pt x="-41" y="10048"/>
                  <a:pt x="-38" y="10341"/>
                  <a:pt x="122" y="10519"/>
                </a:cubicBezTo>
                <a:cubicBezTo>
                  <a:pt x="126" y="10523"/>
                  <a:pt x="130" y="10526"/>
                  <a:pt x="134" y="10530"/>
                </a:cubicBezTo>
                <a:cubicBezTo>
                  <a:pt x="135" y="10531"/>
                  <a:pt x="136" y="10533"/>
                  <a:pt x="137" y="10534"/>
                </a:cubicBezTo>
                <a:lnTo>
                  <a:pt x="1586" y="12173"/>
                </a:lnTo>
                <a:cubicBezTo>
                  <a:pt x="1745" y="12353"/>
                  <a:pt x="2002" y="12351"/>
                  <a:pt x="2159" y="12169"/>
                </a:cubicBezTo>
                <a:cubicBezTo>
                  <a:pt x="2316" y="11987"/>
                  <a:pt x="2314" y="11695"/>
                  <a:pt x="2155" y="11515"/>
                </a:cubicBezTo>
                <a:lnTo>
                  <a:pt x="1378" y="10636"/>
                </a:lnTo>
                <a:lnTo>
                  <a:pt x="3323" y="10617"/>
                </a:lnTo>
                <a:cubicBezTo>
                  <a:pt x="3546" y="10615"/>
                  <a:pt x="3725" y="10406"/>
                  <a:pt x="3724" y="10150"/>
                </a:cubicBezTo>
                <a:cubicBezTo>
                  <a:pt x="3722" y="9895"/>
                  <a:pt x="3539" y="9689"/>
                  <a:pt x="3316" y="9691"/>
                </a:cubicBezTo>
                <a:lnTo>
                  <a:pt x="1377" y="9711"/>
                </a:lnTo>
                <a:lnTo>
                  <a:pt x="2143" y="8810"/>
                </a:lnTo>
                <a:cubicBezTo>
                  <a:pt x="2299" y="8627"/>
                  <a:pt x="2295" y="8335"/>
                  <a:pt x="2135" y="8156"/>
                </a:cubicBezTo>
                <a:cubicBezTo>
                  <a:pt x="2065" y="8078"/>
                  <a:pt x="1977" y="8035"/>
                  <a:pt x="1887" y="8026"/>
                </a:cubicBezTo>
                <a:close/>
                <a:moveTo>
                  <a:pt x="19674" y="8027"/>
                </a:moveTo>
                <a:cubicBezTo>
                  <a:pt x="19571" y="8026"/>
                  <a:pt x="19467" y="8070"/>
                  <a:pt x="19387" y="8159"/>
                </a:cubicBezTo>
                <a:cubicBezTo>
                  <a:pt x="19228" y="8339"/>
                  <a:pt x="19225" y="8631"/>
                  <a:pt x="19382" y="8813"/>
                </a:cubicBezTo>
                <a:lnTo>
                  <a:pt x="20147" y="9706"/>
                </a:lnTo>
                <a:lnTo>
                  <a:pt x="18202" y="9690"/>
                </a:lnTo>
                <a:cubicBezTo>
                  <a:pt x="17979" y="9688"/>
                  <a:pt x="17797" y="9894"/>
                  <a:pt x="17795" y="10149"/>
                </a:cubicBezTo>
                <a:cubicBezTo>
                  <a:pt x="17793" y="10405"/>
                  <a:pt x="17973" y="10614"/>
                  <a:pt x="18197" y="10615"/>
                </a:cubicBezTo>
                <a:lnTo>
                  <a:pt x="20136" y="10631"/>
                </a:lnTo>
                <a:lnTo>
                  <a:pt x="19357" y="11518"/>
                </a:lnTo>
                <a:cubicBezTo>
                  <a:pt x="19199" y="11698"/>
                  <a:pt x="19198" y="11991"/>
                  <a:pt x="19356" y="12172"/>
                </a:cubicBezTo>
                <a:cubicBezTo>
                  <a:pt x="19493" y="12331"/>
                  <a:pt x="19707" y="12351"/>
                  <a:pt x="19865" y="12233"/>
                </a:cubicBezTo>
                <a:cubicBezTo>
                  <a:pt x="19887" y="12216"/>
                  <a:pt x="19908" y="12196"/>
                  <a:pt x="19928" y="12174"/>
                </a:cubicBezTo>
                <a:lnTo>
                  <a:pt x="21399" y="10500"/>
                </a:lnTo>
                <a:cubicBezTo>
                  <a:pt x="21558" y="10319"/>
                  <a:pt x="21559" y="10027"/>
                  <a:pt x="21401" y="9846"/>
                </a:cubicBezTo>
                <a:cubicBezTo>
                  <a:pt x="21398" y="9841"/>
                  <a:pt x="21393" y="9838"/>
                  <a:pt x="21390" y="9834"/>
                </a:cubicBezTo>
                <a:cubicBezTo>
                  <a:pt x="21389" y="9832"/>
                  <a:pt x="21388" y="9832"/>
                  <a:pt x="21387" y="9830"/>
                </a:cubicBezTo>
                <a:lnTo>
                  <a:pt x="19959" y="8166"/>
                </a:lnTo>
                <a:cubicBezTo>
                  <a:pt x="19881" y="8075"/>
                  <a:pt x="19778" y="8028"/>
                  <a:pt x="19674" y="8027"/>
                </a:cubicBezTo>
                <a:close/>
                <a:moveTo>
                  <a:pt x="4910" y="9675"/>
                </a:moveTo>
                <a:cubicBezTo>
                  <a:pt x="4826" y="9676"/>
                  <a:pt x="4749" y="9706"/>
                  <a:pt x="4685" y="9757"/>
                </a:cubicBezTo>
                <a:cubicBezTo>
                  <a:pt x="4578" y="9841"/>
                  <a:pt x="4507" y="9983"/>
                  <a:pt x="4508" y="10143"/>
                </a:cubicBezTo>
                <a:cubicBezTo>
                  <a:pt x="4510" y="10399"/>
                  <a:pt x="4693" y="10604"/>
                  <a:pt x="4916" y="10602"/>
                </a:cubicBezTo>
                <a:lnTo>
                  <a:pt x="4923" y="10601"/>
                </a:lnTo>
                <a:cubicBezTo>
                  <a:pt x="5147" y="10599"/>
                  <a:pt x="5327" y="10391"/>
                  <a:pt x="5325" y="10135"/>
                </a:cubicBezTo>
                <a:cubicBezTo>
                  <a:pt x="5323" y="9879"/>
                  <a:pt x="5140" y="9673"/>
                  <a:pt x="4917" y="9675"/>
                </a:cubicBezTo>
                <a:lnTo>
                  <a:pt x="4910" y="9675"/>
                </a:lnTo>
                <a:close/>
                <a:moveTo>
                  <a:pt x="16608" y="9677"/>
                </a:moveTo>
                <a:lnTo>
                  <a:pt x="16601" y="9678"/>
                </a:lnTo>
                <a:cubicBezTo>
                  <a:pt x="16378" y="9676"/>
                  <a:pt x="16195" y="9881"/>
                  <a:pt x="16194" y="10137"/>
                </a:cubicBezTo>
                <a:cubicBezTo>
                  <a:pt x="16192" y="10392"/>
                  <a:pt x="16372" y="10601"/>
                  <a:pt x="16596" y="10603"/>
                </a:cubicBezTo>
                <a:lnTo>
                  <a:pt x="16602" y="10603"/>
                </a:lnTo>
                <a:cubicBezTo>
                  <a:pt x="16686" y="10604"/>
                  <a:pt x="16764" y="10576"/>
                  <a:pt x="16829" y="10526"/>
                </a:cubicBezTo>
                <a:cubicBezTo>
                  <a:pt x="16937" y="10444"/>
                  <a:pt x="17009" y="10303"/>
                  <a:pt x="17010" y="10143"/>
                </a:cubicBezTo>
                <a:cubicBezTo>
                  <a:pt x="17012" y="9887"/>
                  <a:pt x="16832" y="9679"/>
                  <a:pt x="16608" y="9677"/>
                </a:cubicBezTo>
                <a:close/>
                <a:moveTo>
                  <a:pt x="10757" y="14658"/>
                </a:moveTo>
                <a:cubicBezTo>
                  <a:pt x="10527" y="14658"/>
                  <a:pt x="10340" y="14871"/>
                  <a:pt x="10340" y="15134"/>
                </a:cubicBezTo>
                <a:lnTo>
                  <a:pt x="10340" y="21122"/>
                </a:lnTo>
                <a:cubicBezTo>
                  <a:pt x="10340" y="21385"/>
                  <a:pt x="10527" y="21598"/>
                  <a:pt x="10757" y="21598"/>
                </a:cubicBezTo>
                <a:cubicBezTo>
                  <a:pt x="10987" y="21598"/>
                  <a:pt x="11173" y="21385"/>
                  <a:pt x="11173" y="21122"/>
                </a:cubicBezTo>
                <a:lnTo>
                  <a:pt x="11173" y="15134"/>
                </a:lnTo>
                <a:cubicBezTo>
                  <a:pt x="11173" y="14871"/>
                  <a:pt x="10987" y="14658"/>
                  <a:pt x="10757" y="14658"/>
                </a:cubicBezTo>
                <a:close/>
                <a:moveTo>
                  <a:pt x="15147" y="15838"/>
                </a:moveTo>
                <a:cubicBezTo>
                  <a:pt x="15017" y="15841"/>
                  <a:pt x="14891" y="15916"/>
                  <a:pt x="14815" y="16050"/>
                </a:cubicBezTo>
                <a:cubicBezTo>
                  <a:pt x="14695" y="16265"/>
                  <a:pt x="14750" y="16552"/>
                  <a:pt x="14938" y="16690"/>
                </a:cubicBezTo>
                <a:lnTo>
                  <a:pt x="14943" y="16694"/>
                </a:lnTo>
                <a:cubicBezTo>
                  <a:pt x="15014" y="16746"/>
                  <a:pt x="15093" y="16770"/>
                  <a:pt x="15171" y="16767"/>
                </a:cubicBezTo>
                <a:cubicBezTo>
                  <a:pt x="15300" y="16764"/>
                  <a:pt x="15427" y="16689"/>
                  <a:pt x="15503" y="16555"/>
                </a:cubicBezTo>
                <a:cubicBezTo>
                  <a:pt x="15623" y="16339"/>
                  <a:pt x="15569" y="16053"/>
                  <a:pt x="15381" y="15915"/>
                </a:cubicBezTo>
                <a:lnTo>
                  <a:pt x="15374" y="15911"/>
                </a:lnTo>
                <a:cubicBezTo>
                  <a:pt x="15304" y="15859"/>
                  <a:pt x="15225" y="15836"/>
                  <a:pt x="15147" y="15838"/>
                </a:cubicBezTo>
                <a:close/>
                <a:moveTo>
                  <a:pt x="6396" y="15842"/>
                </a:moveTo>
                <a:cubicBezTo>
                  <a:pt x="6318" y="15840"/>
                  <a:pt x="6239" y="15863"/>
                  <a:pt x="6168" y="15914"/>
                </a:cubicBezTo>
                <a:lnTo>
                  <a:pt x="6162" y="15918"/>
                </a:lnTo>
                <a:cubicBezTo>
                  <a:pt x="6092" y="15970"/>
                  <a:pt x="6040" y="16043"/>
                  <a:pt x="6009" y="16125"/>
                </a:cubicBezTo>
                <a:cubicBezTo>
                  <a:pt x="5958" y="16261"/>
                  <a:pt x="5964" y="16424"/>
                  <a:pt x="6040" y="16559"/>
                </a:cubicBezTo>
                <a:cubicBezTo>
                  <a:pt x="6160" y="16774"/>
                  <a:pt x="6410" y="16837"/>
                  <a:pt x="6598" y="16699"/>
                </a:cubicBezTo>
                <a:lnTo>
                  <a:pt x="6604" y="16694"/>
                </a:lnTo>
                <a:cubicBezTo>
                  <a:pt x="6792" y="16557"/>
                  <a:pt x="6848" y="16270"/>
                  <a:pt x="6728" y="16055"/>
                </a:cubicBezTo>
                <a:cubicBezTo>
                  <a:pt x="6652" y="15920"/>
                  <a:pt x="6526" y="15846"/>
                  <a:pt x="6396" y="15842"/>
                </a:cubicBezTo>
                <a:close/>
                <a:moveTo>
                  <a:pt x="3036" y="16310"/>
                </a:moveTo>
                <a:cubicBezTo>
                  <a:pt x="2870" y="16303"/>
                  <a:pt x="2718" y="16413"/>
                  <a:pt x="2651" y="16586"/>
                </a:cubicBezTo>
                <a:cubicBezTo>
                  <a:pt x="2641" y="16614"/>
                  <a:pt x="2632" y="16644"/>
                  <a:pt x="2626" y="16675"/>
                </a:cubicBezTo>
                <a:lnTo>
                  <a:pt x="2190" y="18996"/>
                </a:lnTo>
                <a:cubicBezTo>
                  <a:pt x="2143" y="19246"/>
                  <a:pt x="2281" y="19492"/>
                  <a:pt x="2499" y="19546"/>
                </a:cubicBezTo>
                <a:cubicBezTo>
                  <a:pt x="2504" y="19548"/>
                  <a:pt x="2509" y="19548"/>
                  <a:pt x="2515" y="19549"/>
                </a:cubicBezTo>
                <a:cubicBezTo>
                  <a:pt x="2516" y="19549"/>
                  <a:pt x="2517" y="19549"/>
                  <a:pt x="2519" y="19549"/>
                </a:cubicBezTo>
                <a:lnTo>
                  <a:pt x="4508" y="20056"/>
                </a:lnTo>
                <a:cubicBezTo>
                  <a:pt x="4727" y="20111"/>
                  <a:pt x="4943" y="19953"/>
                  <a:pt x="4991" y="19704"/>
                </a:cubicBezTo>
                <a:cubicBezTo>
                  <a:pt x="5040" y="19454"/>
                  <a:pt x="4902" y="19208"/>
                  <a:pt x="4684" y="19153"/>
                </a:cubicBezTo>
                <a:lnTo>
                  <a:pt x="3618" y="18881"/>
                </a:lnTo>
                <a:lnTo>
                  <a:pt x="5256" y="17682"/>
                </a:lnTo>
                <a:cubicBezTo>
                  <a:pt x="5444" y="17544"/>
                  <a:pt x="5499" y="17258"/>
                  <a:pt x="5378" y="17042"/>
                </a:cubicBezTo>
                <a:cubicBezTo>
                  <a:pt x="5258" y="16827"/>
                  <a:pt x="5008" y="16765"/>
                  <a:pt x="4820" y="16902"/>
                </a:cubicBezTo>
                <a:lnTo>
                  <a:pt x="3186" y="18098"/>
                </a:lnTo>
                <a:lnTo>
                  <a:pt x="3417" y="16869"/>
                </a:lnTo>
                <a:cubicBezTo>
                  <a:pt x="3464" y="16620"/>
                  <a:pt x="3326" y="16373"/>
                  <a:pt x="3107" y="16319"/>
                </a:cubicBezTo>
                <a:cubicBezTo>
                  <a:pt x="3083" y="16313"/>
                  <a:pt x="3059" y="16310"/>
                  <a:pt x="3036" y="16310"/>
                </a:cubicBezTo>
                <a:close/>
                <a:moveTo>
                  <a:pt x="18519" y="16318"/>
                </a:moveTo>
                <a:cubicBezTo>
                  <a:pt x="18493" y="16319"/>
                  <a:pt x="18465" y="16322"/>
                  <a:pt x="18438" y="16329"/>
                </a:cubicBezTo>
                <a:cubicBezTo>
                  <a:pt x="18220" y="16383"/>
                  <a:pt x="18081" y="16629"/>
                  <a:pt x="18128" y="16879"/>
                </a:cubicBezTo>
                <a:lnTo>
                  <a:pt x="18359" y="18101"/>
                </a:lnTo>
                <a:lnTo>
                  <a:pt x="16722" y="16900"/>
                </a:lnTo>
                <a:cubicBezTo>
                  <a:pt x="16533" y="16762"/>
                  <a:pt x="16284" y="16825"/>
                  <a:pt x="16163" y="17040"/>
                </a:cubicBezTo>
                <a:cubicBezTo>
                  <a:pt x="16043" y="17255"/>
                  <a:pt x="16097" y="17540"/>
                  <a:pt x="16285" y="17678"/>
                </a:cubicBezTo>
                <a:lnTo>
                  <a:pt x="17917" y="18877"/>
                </a:lnTo>
                <a:lnTo>
                  <a:pt x="16846" y="19151"/>
                </a:lnTo>
                <a:cubicBezTo>
                  <a:pt x="16628" y="19207"/>
                  <a:pt x="16490" y="19453"/>
                  <a:pt x="16539" y="19703"/>
                </a:cubicBezTo>
                <a:cubicBezTo>
                  <a:pt x="16582" y="19921"/>
                  <a:pt x="16752" y="20069"/>
                  <a:pt x="16941" y="20065"/>
                </a:cubicBezTo>
                <a:cubicBezTo>
                  <a:pt x="16967" y="20065"/>
                  <a:pt x="16995" y="20061"/>
                  <a:pt x="17022" y="20054"/>
                </a:cubicBezTo>
                <a:lnTo>
                  <a:pt x="19047" y="19538"/>
                </a:lnTo>
                <a:cubicBezTo>
                  <a:pt x="19265" y="19483"/>
                  <a:pt x="19403" y="19235"/>
                  <a:pt x="19354" y="18985"/>
                </a:cubicBezTo>
                <a:cubicBezTo>
                  <a:pt x="19353" y="18980"/>
                  <a:pt x="19351" y="18974"/>
                  <a:pt x="19349" y="18969"/>
                </a:cubicBezTo>
                <a:cubicBezTo>
                  <a:pt x="19349" y="18967"/>
                  <a:pt x="19349" y="18965"/>
                  <a:pt x="19349" y="18964"/>
                </a:cubicBezTo>
                <a:lnTo>
                  <a:pt x="18919" y="16684"/>
                </a:lnTo>
                <a:cubicBezTo>
                  <a:pt x="18878" y="16465"/>
                  <a:pt x="18708" y="16316"/>
                  <a:pt x="18519" y="16318"/>
                </a:cubicBezTo>
                <a:close/>
              </a:path>
            </a:pathLst>
          </a:custGeom>
          <a:solidFill>
            <a:srgbClr val="FE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defTabSz="82517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sym typeface="Helvetica Neue Medium"/>
            </a:endParaRPr>
          </a:p>
        </p:txBody>
      </p:sp>
      <p:sp>
        <p:nvSpPr>
          <p:cNvPr id="32" name="Кружок">
            <a:extLst>
              <a:ext uri="{FF2B5EF4-FFF2-40B4-BE49-F238E27FC236}">
                <a16:creationId xmlns:a16="http://schemas.microsoft.com/office/drawing/2014/main" id="{084BABCB-3FDA-FE5A-CDAA-626C773ED409}"/>
              </a:ext>
            </a:extLst>
          </p:cNvPr>
          <p:cNvSpPr/>
          <p:nvPr/>
        </p:nvSpPr>
        <p:spPr>
          <a:xfrm>
            <a:off x="5002915" y="1086239"/>
            <a:ext cx="814775" cy="814775"/>
          </a:xfrm>
          <a:prstGeom prst="ellipse">
            <a:avLst/>
          </a:prstGeom>
          <a:solidFill>
            <a:srgbClr val="7030A0"/>
          </a:solidFill>
          <a:ln w="1270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82517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sym typeface="Helvetica Neue Medium"/>
              </a:rPr>
              <a:t>1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sym typeface="Helvetica Neue Medium"/>
            </a:endParaRPr>
          </a:p>
        </p:txBody>
      </p:sp>
      <p:sp>
        <p:nvSpPr>
          <p:cNvPr id="36" name="Rectangle 1">
            <a:extLst>
              <a:ext uri="{FF2B5EF4-FFF2-40B4-BE49-F238E27FC236}">
                <a16:creationId xmlns:a16="http://schemas.microsoft.com/office/drawing/2014/main" id="{AC2F292F-DE52-0CB3-E003-D9E8EA1579A9}"/>
              </a:ext>
            </a:extLst>
          </p:cNvPr>
          <p:cNvSpPr/>
          <p:nvPr/>
        </p:nvSpPr>
        <p:spPr>
          <a:xfrm>
            <a:off x="6943093" y="1179437"/>
            <a:ext cx="2032397" cy="1682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517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000" dirty="0">
                <a:solidFill>
                  <a:srgbClr val="4A504F"/>
                </a:solidFill>
                <a:latin typeface="Montserrat" panose="00000500000000000000" pitchFamily="2" charset="0"/>
                <a:ea typeface="Roboto" panose="02000000000000000000" pitchFamily="2" charset="0"/>
                <a:cs typeface="Open Sans" charset="0"/>
                <a:sym typeface="Poppins" charset="0"/>
              </a:rPr>
              <a:t>Conforme orientações da CVM por meio da Resolução nº 14/20, as empresas de capital aberto quando da decisão de divulgação do RI deverão seguir as instruções do OCPC 09.</a:t>
            </a:r>
            <a:endParaRPr lang="en-US" sz="1000" dirty="0">
              <a:solidFill>
                <a:srgbClr val="4A504F"/>
              </a:solidFill>
              <a:latin typeface="Montserrat" panose="00000500000000000000" pitchFamily="2" charset="0"/>
              <a:ea typeface="Roboto" panose="02000000000000000000" pitchFamily="2" charset="0"/>
              <a:cs typeface="Open Sans" charset="0"/>
              <a:sym typeface="Poppins" charset="0"/>
            </a:endParaRPr>
          </a:p>
        </p:txBody>
      </p:sp>
      <p:sp>
        <p:nvSpPr>
          <p:cNvPr id="37" name="Кружок">
            <a:extLst>
              <a:ext uri="{FF2B5EF4-FFF2-40B4-BE49-F238E27FC236}">
                <a16:creationId xmlns:a16="http://schemas.microsoft.com/office/drawing/2014/main" id="{64C4EF34-1074-BAA2-C858-8FB9DD6CABC3}"/>
              </a:ext>
            </a:extLst>
          </p:cNvPr>
          <p:cNvSpPr/>
          <p:nvPr/>
        </p:nvSpPr>
        <p:spPr>
          <a:xfrm>
            <a:off x="5002917" y="3559792"/>
            <a:ext cx="814775" cy="814775"/>
          </a:xfrm>
          <a:prstGeom prst="ellipse">
            <a:avLst/>
          </a:prstGeom>
          <a:solidFill>
            <a:srgbClr val="7030A0"/>
          </a:solidFill>
          <a:ln w="1270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825171" eaLnBrk="0" fontAlgn="base" hangingPunct="0">
              <a:spcBef>
                <a:spcPct val="0"/>
              </a:spcBef>
              <a:spcAft>
                <a:spcPct val="0"/>
              </a:spcAft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pt-BR" sz="2800" dirty="0">
                <a:solidFill>
                  <a:srgbClr val="FFFFFF"/>
                </a:solidFill>
                <a:latin typeface="Arial" panose="020B0604020202020204"/>
                <a:sym typeface="Helvetica Neue Medium"/>
              </a:rPr>
              <a:t>3</a:t>
            </a:r>
            <a:endParaRPr sz="2800" dirty="0">
              <a:solidFill>
                <a:srgbClr val="FFFFFF"/>
              </a:solidFill>
              <a:latin typeface="Arial" panose="020B0604020202020204"/>
              <a:sym typeface="Helvetica Neue Medium"/>
            </a:endParaRPr>
          </a:p>
        </p:txBody>
      </p:sp>
      <p:sp>
        <p:nvSpPr>
          <p:cNvPr id="41" name="Rectangle 1">
            <a:extLst>
              <a:ext uri="{FF2B5EF4-FFF2-40B4-BE49-F238E27FC236}">
                <a16:creationId xmlns:a16="http://schemas.microsoft.com/office/drawing/2014/main" id="{84D55CA8-8948-F9DA-855E-72CAA43CE9BE}"/>
              </a:ext>
            </a:extLst>
          </p:cNvPr>
          <p:cNvSpPr/>
          <p:nvPr/>
        </p:nvSpPr>
        <p:spPr>
          <a:xfrm>
            <a:off x="1743206" y="4672883"/>
            <a:ext cx="1613532" cy="191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517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000" dirty="0">
                <a:solidFill>
                  <a:srgbClr val="4A504F"/>
                </a:solidFill>
                <a:latin typeface="Montserrat" panose="00000500000000000000" pitchFamily="2" charset="0"/>
                <a:ea typeface="Roboto" panose="02000000000000000000" pitchFamily="2" charset="0"/>
                <a:cs typeface="Open Sans" charset="0"/>
                <a:sym typeface="Poppins" charset="0"/>
              </a:rPr>
              <a:t>No modelo “Pratique ou Explique” </a:t>
            </a:r>
            <a:r>
              <a:rPr lang="pt-BR" sz="1000" dirty="0">
                <a:solidFill>
                  <a:srgbClr val="4A504F"/>
                </a:solidFill>
                <a:latin typeface="Montserrat" panose="00000500000000000000" pitchFamily="2" charset="0"/>
                <a:ea typeface="Roboto" panose="02000000000000000000" pitchFamily="2" charset="0"/>
                <a:cs typeface="Open Sans" charset="0"/>
              </a:rPr>
              <a:t>não há a obrigatoriedade de relatar as práticas de sustentabilidade e sim de explicar porque não faz</a:t>
            </a:r>
          </a:p>
          <a:p>
            <a:pPr algn="ctr" defTabSz="82517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>
              <a:solidFill>
                <a:srgbClr val="4A504F"/>
              </a:solidFill>
              <a:latin typeface="Montserrat" panose="00000500000000000000" pitchFamily="2" charset="0"/>
              <a:ea typeface="Roboto" panose="02000000000000000000" pitchFamily="2" charset="0"/>
              <a:cs typeface="Open Sans" charset="0"/>
              <a:sym typeface="Poppins" charset="0"/>
            </a:endParaRPr>
          </a:p>
        </p:txBody>
      </p:sp>
      <p:sp>
        <p:nvSpPr>
          <p:cNvPr id="5" name="Кружок">
            <a:extLst>
              <a:ext uri="{FF2B5EF4-FFF2-40B4-BE49-F238E27FC236}">
                <a16:creationId xmlns:a16="http://schemas.microsoft.com/office/drawing/2014/main" id="{2C74CDFD-1C6D-BA34-BC70-BAEC97326D88}"/>
              </a:ext>
            </a:extLst>
          </p:cNvPr>
          <p:cNvSpPr/>
          <p:nvPr/>
        </p:nvSpPr>
        <p:spPr>
          <a:xfrm>
            <a:off x="5002916" y="5138221"/>
            <a:ext cx="814775" cy="814775"/>
          </a:xfrm>
          <a:prstGeom prst="ellipse">
            <a:avLst/>
          </a:prstGeom>
          <a:solidFill>
            <a:srgbClr val="7030A0"/>
          </a:solidFill>
          <a:ln w="1270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825171" eaLnBrk="0" fontAlgn="base" hangingPunct="0">
              <a:spcBef>
                <a:spcPct val="0"/>
              </a:spcBef>
              <a:spcAft>
                <a:spcPct val="0"/>
              </a:spcAft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pt-BR" sz="2800" dirty="0">
                <a:solidFill>
                  <a:srgbClr val="FFFFFF"/>
                </a:solidFill>
                <a:latin typeface="Arial" panose="020B0604020202020204"/>
                <a:sym typeface="Helvetica Neue Medium"/>
              </a:rPr>
              <a:t>4</a:t>
            </a:r>
            <a:endParaRPr sz="2800" dirty="0">
              <a:solidFill>
                <a:srgbClr val="FFFFFF"/>
              </a:solidFill>
              <a:latin typeface="Arial" panose="020B0604020202020204"/>
              <a:sym typeface="Helvetica Neue Medium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E101506-EA49-68BE-80A0-A8EED8B9C6DE}"/>
              </a:ext>
            </a:extLst>
          </p:cNvPr>
          <p:cNvSpPr/>
          <p:nvPr/>
        </p:nvSpPr>
        <p:spPr>
          <a:xfrm>
            <a:off x="6787075" y="3727447"/>
            <a:ext cx="2678167" cy="2797017"/>
          </a:xfrm>
          <a:prstGeom prst="ellipse">
            <a:avLst/>
          </a:prstGeom>
          <a:solidFill>
            <a:schemeClr val="bg1"/>
          </a:solidFill>
          <a:ln w="104775">
            <a:solidFill>
              <a:srgbClr val="D0D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6FD07FBD-8853-802A-BD1C-BA510EC94126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5817690" y="4099137"/>
            <a:ext cx="969385" cy="1026819"/>
          </a:xfrm>
          <a:prstGeom prst="line">
            <a:avLst/>
          </a:prstGeom>
          <a:ln w="22225">
            <a:solidFill>
              <a:srgbClr val="D0D0D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">
            <a:extLst>
              <a:ext uri="{FF2B5EF4-FFF2-40B4-BE49-F238E27FC236}">
                <a16:creationId xmlns:a16="http://schemas.microsoft.com/office/drawing/2014/main" id="{736BCBCB-A764-37E8-5BA3-2F0563413E4C}"/>
              </a:ext>
            </a:extLst>
          </p:cNvPr>
          <p:cNvSpPr/>
          <p:nvPr/>
        </p:nvSpPr>
        <p:spPr>
          <a:xfrm>
            <a:off x="7149921" y="4064154"/>
            <a:ext cx="2032397" cy="2143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517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000" dirty="0">
                <a:solidFill>
                  <a:srgbClr val="4A504F"/>
                </a:solidFill>
                <a:latin typeface="Montserrat" panose="00000500000000000000" pitchFamily="2" charset="0"/>
                <a:ea typeface="Roboto" panose="02000000000000000000" pitchFamily="2" charset="0"/>
                <a:cs typeface="Open Sans" charset="0"/>
                <a:sym typeface="Poppins" charset="0"/>
              </a:rPr>
              <a:t>Em dezembro de 2021 a CVM por meio da Resolução nº 59 que entrou em vigor a partir de Jan.23 - definiu a exigência da inclusão de informações que reflitam as práticas ligadas aos aspectos ESG no modelo “Pratique ou Explique”</a:t>
            </a:r>
            <a:endParaRPr lang="en-US" sz="1000" dirty="0">
              <a:solidFill>
                <a:srgbClr val="4A504F"/>
              </a:solidFill>
              <a:latin typeface="Montserrat" panose="00000500000000000000" pitchFamily="2" charset="0"/>
              <a:ea typeface="Roboto" panose="02000000000000000000" pitchFamily="2" charset="0"/>
              <a:cs typeface="Open Sans" charset="0"/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74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40257B5-CE8C-40BE-A824-1F863EE299D8}"/>
              </a:ext>
            </a:extLst>
          </p:cNvPr>
          <p:cNvSpPr txBox="1"/>
          <p:nvPr/>
        </p:nvSpPr>
        <p:spPr>
          <a:xfrm>
            <a:off x="18908" y="3087737"/>
            <a:ext cx="4471459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3900" b="1" i="1" dirty="0">
                <a:ln w="19050">
                  <a:solidFill>
                    <a:srgbClr val="CA2C83"/>
                  </a:solidFill>
                </a:ln>
                <a:noFill/>
                <a:latin typeface="Montserrat ExtraBold" pitchFamily="2" charset="77"/>
                <a:ea typeface="Open Sans Bold" panose="020B0806030504020204" pitchFamily="34" charset="0"/>
                <a:cs typeface="Open Sans Bold" panose="020B0806030504020204" pitchFamily="34" charset="0"/>
              </a:rPr>
              <a:t>02.</a:t>
            </a:r>
          </a:p>
        </p:txBody>
      </p:sp>
      <p:sp>
        <p:nvSpPr>
          <p:cNvPr id="8" name="CaixaDeTexto 8">
            <a:extLst>
              <a:ext uri="{FF2B5EF4-FFF2-40B4-BE49-F238E27FC236}">
                <a16:creationId xmlns:a16="http://schemas.microsoft.com/office/drawing/2014/main" id="{261252C2-ABAB-674E-AAB1-CA91E70D3E6D}"/>
              </a:ext>
            </a:extLst>
          </p:cNvPr>
          <p:cNvSpPr txBox="1"/>
          <p:nvPr/>
        </p:nvSpPr>
        <p:spPr>
          <a:xfrm>
            <a:off x="4924539" y="4773634"/>
            <a:ext cx="7085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dirty="0">
                <a:solidFill>
                  <a:schemeClr val="bg1"/>
                </a:solidFill>
                <a:latin typeface="Montserrat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Evolução da divulgação do Relato Integrado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1C7F3A-822E-0C45-9B6E-82AF4BEB8808}"/>
              </a:ext>
            </a:extLst>
          </p:cNvPr>
          <p:cNvSpPr/>
          <p:nvPr/>
        </p:nvSpPr>
        <p:spPr>
          <a:xfrm>
            <a:off x="12094029" y="4158343"/>
            <a:ext cx="97971" cy="1099457"/>
          </a:xfrm>
          <a:prstGeom prst="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4397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>
            <a:extLst>
              <a:ext uri="{FF2B5EF4-FFF2-40B4-BE49-F238E27FC236}">
                <a16:creationId xmlns:a16="http://schemas.microsoft.com/office/drawing/2014/main" id="{8799E29E-168B-F749-A261-1161288A8C05}"/>
              </a:ext>
            </a:extLst>
          </p:cNvPr>
          <p:cNvSpPr/>
          <p:nvPr/>
        </p:nvSpPr>
        <p:spPr>
          <a:xfrm>
            <a:off x="757399" y="1917701"/>
            <a:ext cx="3029947" cy="4007724"/>
          </a:xfrm>
          <a:prstGeom prst="round2DiagRect">
            <a:avLst/>
          </a:prstGeom>
          <a:noFill/>
          <a:ln w="28575">
            <a:solidFill>
              <a:srgbClr val="F9C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F9C032"/>
              </a:solidFill>
            </a:endParaRPr>
          </a:p>
        </p:txBody>
      </p:sp>
      <p:sp>
        <p:nvSpPr>
          <p:cNvPr id="50" name="Round Diagonal Corner Rectangle 49">
            <a:extLst>
              <a:ext uri="{FF2B5EF4-FFF2-40B4-BE49-F238E27FC236}">
                <a16:creationId xmlns:a16="http://schemas.microsoft.com/office/drawing/2014/main" id="{F236187A-1B14-C341-869E-A75B4395DFB4}"/>
              </a:ext>
            </a:extLst>
          </p:cNvPr>
          <p:cNvSpPr/>
          <p:nvPr/>
        </p:nvSpPr>
        <p:spPr>
          <a:xfrm>
            <a:off x="4663151" y="1917701"/>
            <a:ext cx="3029947" cy="4007724"/>
          </a:xfrm>
          <a:prstGeom prst="round2DiagRect">
            <a:avLst/>
          </a:prstGeom>
          <a:noFill/>
          <a:ln w="28575">
            <a:solidFill>
              <a:srgbClr val="F9C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F9C032"/>
              </a:solidFill>
            </a:endParaRPr>
          </a:p>
        </p:txBody>
      </p:sp>
      <p:sp>
        <p:nvSpPr>
          <p:cNvPr id="51" name="Round Diagonal Corner Rectangle 50">
            <a:extLst>
              <a:ext uri="{FF2B5EF4-FFF2-40B4-BE49-F238E27FC236}">
                <a16:creationId xmlns:a16="http://schemas.microsoft.com/office/drawing/2014/main" id="{DA69B538-8249-6C4B-A62F-F12E7300CA6E}"/>
              </a:ext>
            </a:extLst>
          </p:cNvPr>
          <p:cNvSpPr/>
          <p:nvPr/>
        </p:nvSpPr>
        <p:spPr>
          <a:xfrm>
            <a:off x="8725142" y="1917701"/>
            <a:ext cx="3029947" cy="4007724"/>
          </a:xfrm>
          <a:prstGeom prst="round2DiagRect">
            <a:avLst/>
          </a:prstGeom>
          <a:noFill/>
          <a:ln w="28575">
            <a:solidFill>
              <a:srgbClr val="F9C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F9C032"/>
              </a:solidFill>
            </a:endParaRPr>
          </a:p>
        </p:txBody>
      </p:sp>
      <p:sp>
        <p:nvSpPr>
          <p:cNvPr id="55" name="Round Diagonal Corner Rectangle 54">
            <a:extLst>
              <a:ext uri="{FF2B5EF4-FFF2-40B4-BE49-F238E27FC236}">
                <a16:creationId xmlns:a16="http://schemas.microsoft.com/office/drawing/2014/main" id="{2BCF9518-B172-DB4E-A9B1-F7A3AD9CE7CA}"/>
              </a:ext>
            </a:extLst>
          </p:cNvPr>
          <p:cNvSpPr/>
          <p:nvPr/>
        </p:nvSpPr>
        <p:spPr>
          <a:xfrm>
            <a:off x="980901" y="2132413"/>
            <a:ext cx="2608101" cy="647700"/>
          </a:xfrm>
          <a:prstGeom prst="round2DiagRect">
            <a:avLst>
              <a:gd name="adj1" fmla="val 38236"/>
              <a:gd name="adj2" fmla="val 0"/>
            </a:avLst>
          </a:prstGeom>
          <a:solidFill>
            <a:srgbClr val="F9C03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F9C032"/>
              </a:solidFill>
            </a:endParaRPr>
          </a:p>
        </p:txBody>
      </p:sp>
      <p:sp>
        <p:nvSpPr>
          <p:cNvPr id="56" name="Round Diagonal Corner Rectangle 55">
            <a:extLst>
              <a:ext uri="{FF2B5EF4-FFF2-40B4-BE49-F238E27FC236}">
                <a16:creationId xmlns:a16="http://schemas.microsoft.com/office/drawing/2014/main" id="{6D58EE57-2272-994F-9E14-469EA8AAC8A1}"/>
              </a:ext>
            </a:extLst>
          </p:cNvPr>
          <p:cNvSpPr/>
          <p:nvPr/>
        </p:nvSpPr>
        <p:spPr>
          <a:xfrm>
            <a:off x="4905201" y="2132413"/>
            <a:ext cx="2608101" cy="647700"/>
          </a:xfrm>
          <a:prstGeom prst="round2DiagRect">
            <a:avLst>
              <a:gd name="adj1" fmla="val 38236"/>
              <a:gd name="adj2" fmla="val 0"/>
            </a:avLst>
          </a:prstGeom>
          <a:solidFill>
            <a:srgbClr val="F9C03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F9C032"/>
              </a:solidFill>
            </a:endParaRPr>
          </a:p>
        </p:txBody>
      </p:sp>
      <p:sp>
        <p:nvSpPr>
          <p:cNvPr id="57" name="Round Diagonal Corner Rectangle 56">
            <a:extLst>
              <a:ext uri="{FF2B5EF4-FFF2-40B4-BE49-F238E27FC236}">
                <a16:creationId xmlns:a16="http://schemas.microsoft.com/office/drawing/2014/main" id="{1462E6C3-3F58-5844-B69E-BF37078BBD9D}"/>
              </a:ext>
            </a:extLst>
          </p:cNvPr>
          <p:cNvSpPr/>
          <p:nvPr/>
        </p:nvSpPr>
        <p:spPr>
          <a:xfrm>
            <a:off x="8956501" y="2132413"/>
            <a:ext cx="2608101" cy="647700"/>
          </a:xfrm>
          <a:prstGeom prst="round2DiagRect">
            <a:avLst>
              <a:gd name="adj1" fmla="val 38236"/>
              <a:gd name="adj2" fmla="val 0"/>
            </a:avLst>
          </a:prstGeom>
          <a:solidFill>
            <a:srgbClr val="F9C03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F9C032"/>
              </a:solidFill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BAD39C2F-3088-495B-94E9-83E193733BF9}"/>
              </a:ext>
            </a:extLst>
          </p:cNvPr>
          <p:cNvSpPr txBox="1"/>
          <p:nvPr/>
        </p:nvSpPr>
        <p:spPr>
          <a:xfrm>
            <a:off x="980901" y="3002468"/>
            <a:ext cx="2720062" cy="20668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1000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O Relato Integrado foi criado em 2010 pelo IIRC (</a:t>
            </a:r>
            <a:r>
              <a:rPr lang="pt-BR" sz="1000" i="1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International </a:t>
            </a:r>
            <a:r>
              <a:rPr lang="pt-BR" sz="1000" i="1" dirty="0" err="1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Integrated</a:t>
            </a:r>
            <a:r>
              <a:rPr lang="pt-BR" sz="1000" i="1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Reporting </a:t>
            </a:r>
            <a:r>
              <a:rPr lang="pt-BR" sz="1000" i="1" dirty="0" err="1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Council</a:t>
            </a:r>
            <a:r>
              <a:rPr lang="pt-BR" sz="1000" i="1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r>
              <a:rPr lang="pt-BR" sz="1000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pt-BR" sz="1000" dirty="0">
              <a:solidFill>
                <a:schemeClr val="bg1"/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1000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No início, 98 empresas no mundo se voluntariaram para serem as chamadas pioneiras na implantação do Relato Integrado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DE7AFCBE-8242-4D8B-8A23-F3B8E76FB907}"/>
              </a:ext>
            </a:extLst>
          </p:cNvPr>
          <p:cNvSpPr txBox="1"/>
          <p:nvPr/>
        </p:nvSpPr>
        <p:spPr>
          <a:xfrm>
            <a:off x="4964241" y="2992769"/>
            <a:ext cx="2819166" cy="160518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1000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No Brasil foi criada a Comissão Brasileira de Acompanhamento do Relato Integrado (CBARI).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pt-BR" sz="1000" dirty="0">
              <a:solidFill>
                <a:schemeClr val="bg1"/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1000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12 empresas aderiram ao programa das empresas pioneiras.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EBA794D7-64FF-45E0-862D-E00F7BF65BEA}"/>
              </a:ext>
            </a:extLst>
          </p:cNvPr>
          <p:cNvSpPr txBox="1"/>
          <p:nvPr/>
        </p:nvSpPr>
        <p:spPr>
          <a:xfrm>
            <a:off x="8937166" y="2957085"/>
            <a:ext cx="2817923" cy="14512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1000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Em 9 de dezembro de 2013 foi criada a primeira norma internacional sobre o tema denominada “</a:t>
            </a:r>
            <a:r>
              <a:rPr lang="pt-BR" sz="1000" i="1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Framework </a:t>
            </a:r>
            <a:r>
              <a:rPr lang="pt-BR" sz="1000" i="1" dirty="0" err="1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Integrated</a:t>
            </a:r>
            <a:r>
              <a:rPr lang="pt-BR" sz="1000" i="1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Reporting” (divulgada pelo IIRC - International </a:t>
            </a:r>
            <a:r>
              <a:rPr lang="pt-BR" sz="1000" i="1" dirty="0" err="1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Integrated</a:t>
            </a:r>
            <a:r>
              <a:rPr lang="pt-BR" sz="1000" i="1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Reporting </a:t>
            </a:r>
            <a:r>
              <a:rPr lang="pt-BR" sz="1000" i="1" dirty="0" err="1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Council</a:t>
            </a:r>
            <a:r>
              <a:rPr lang="pt-BR" sz="1000" i="1" dirty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  <a:endParaRPr lang="pt-BR" sz="1000" b="1" i="1" dirty="0">
              <a:solidFill>
                <a:schemeClr val="bg1"/>
              </a:solidFill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4E537E-627A-CA45-B54B-6E037CBB2AFC}"/>
              </a:ext>
            </a:extLst>
          </p:cNvPr>
          <p:cNvGrpSpPr/>
          <p:nvPr/>
        </p:nvGrpSpPr>
        <p:grpSpPr>
          <a:xfrm>
            <a:off x="3892738" y="3546030"/>
            <a:ext cx="665020" cy="665020"/>
            <a:chOff x="3892738" y="3829382"/>
            <a:chExt cx="665020" cy="665020"/>
          </a:xfrm>
        </p:grpSpPr>
        <p:sp>
          <p:nvSpPr>
            <p:cNvPr id="42" name="Elipse 41">
              <a:extLst>
                <a:ext uri="{FF2B5EF4-FFF2-40B4-BE49-F238E27FC236}">
                  <a16:creationId xmlns:a16="http://schemas.microsoft.com/office/drawing/2014/main" id="{C07F0A2E-099F-46A1-A755-08DD2AB02744}"/>
                </a:ext>
              </a:extLst>
            </p:cNvPr>
            <p:cNvSpPr/>
            <p:nvPr/>
          </p:nvSpPr>
          <p:spPr>
            <a:xfrm>
              <a:off x="3892738" y="3829382"/>
              <a:ext cx="665020" cy="665020"/>
            </a:xfrm>
            <a:prstGeom prst="ellipse">
              <a:avLst/>
            </a:prstGeom>
            <a:solidFill>
              <a:srgbClr val="F9C03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43" name="Freeform 117">
              <a:extLst>
                <a:ext uri="{FF2B5EF4-FFF2-40B4-BE49-F238E27FC236}">
                  <a16:creationId xmlns:a16="http://schemas.microsoft.com/office/drawing/2014/main" id="{4006C00E-361A-4A06-8BFC-1AD5FD6BC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7718" y="4034002"/>
              <a:ext cx="247848" cy="255779"/>
            </a:xfrm>
            <a:custGeom>
              <a:avLst/>
              <a:gdLst>
                <a:gd name="T0" fmla="*/ 164810 w 458"/>
                <a:gd name="T1" fmla="*/ 79795 h 472"/>
                <a:gd name="T2" fmla="*/ 164810 w 458"/>
                <a:gd name="T3" fmla="*/ 79795 h 472"/>
                <a:gd name="T4" fmla="*/ 85110 w 458"/>
                <a:gd name="T5" fmla="*/ 5416 h 472"/>
                <a:gd name="T6" fmla="*/ 74291 w 458"/>
                <a:gd name="T7" fmla="*/ 5416 h 472"/>
                <a:gd name="T8" fmla="*/ 74291 w 458"/>
                <a:gd name="T9" fmla="*/ 15887 h 472"/>
                <a:gd name="T10" fmla="*/ 148582 w 458"/>
                <a:gd name="T11" fmla="*/ 84850 h 472"/>
                <a:gd name="T12" fmla="*/ 74291 w 458"/>
                <a:gd name="T13" fmla="*/ 159590 h 472"/>
                <a:gd name="T14" fmla="*/ 74291 w 458"/>
                <a:gd name="T15" fmla="*/ 170061 h 472"/>
                <a:gd name="T16" fmla="*/ 85110 w 458"/>
                <a:gd name="T17" fmla="*/ 170061 h 472"/>
                <a:gd name="T18" fmla="*/ 164810 w 458"/>
                <a:gd name="T19" fmla="*/ 90266 h 472"/>
                <a:gd name="T20" fmla="*/ 164810 w 458"/>
                <a:gd name="T21" fmla="*/ 84850 h 472"/>
                <a:gd name="T22" fmla="*/ 164810 w 458"/>
                <a:gd name="T23" fmla="*/ 79795 h 472"/>
                <a:gd name="T24" fmla="*/ 79700 w 458"/>
                <a:gd name="T25" fmla="*/ 84850 h 472"/>
                <a:gd name="T26" fmla="*/ 79700 w 458"/>
                <a:gd name="T27" fmla="*/ 84850 h 472"/>
                <a:gd name="T28" fmla="*/ 79700 w 458"/>
                <a:gd name="T29" fmla="*/ 79795 h 472"/>
                <a:gd name="T30" fmla="*/ 15868 w 458"/>
                <a:gd name="T31" fmla="*/ 15887 h 472"/>
                <a:gd name="T32" fmla="*/ 5410 w 458"/>
                <a:gd name="T33" fmla="*/ 15887 h 472"/>
                <a:gd name="T34" fmla="*/ 5410 w 458"/>
                <a:gd name="T35" fmla="*/ 26719 h 472"/>
                <a:gd name="T36" fmla="*/ 63832 w 458"/>
                <a:gd name="T37" fmla="*/ 84850 h 472"/>
                <a:gd name="T38" fmla="*/ 5410 w 458"/>
                <a:gd name="T39" fmla="*/ 143342 h 472"/>
                <a:gd name="T40" fmla="*/ 5410 w 458"/>
                <a:gd name="T41" fmla="*/ 154174 h 472"/>
                <a:gd name="T42" fmla="*/ 15868 w 458"/>
                <a:gd name="T43" fmla="*/ 154174 h 472"/>
                <a:gd name="T44" fmla="*/ 79700 w 458"/>
                <a:gd name="T45" fmla="*/ 90266 h 472"/>
                <a:gd name="T46" fmla="*/ 79700 w 458"/>
                <a:gd name="T47" fmla="*/ 84850 h 4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58" h="472">
                  <a:moveTo>
                    <a:pt x="457" y="221"/>
                  </a:moveTo>
                  <a:lnTo>
                    <a:pt x="457" y="221"/>
                  </a:lnTo>
                  <a:cubicBezTo>
                    <a:pt x="236" y="15"/>
                    <a:pt x="236" y="15"/>
                    <a:pt x="236" y="15"/>
                  </a:cubicBezTo>
                  <a:cubicBezTo>
                    <a:pt x="236" y="0"/>
                    <a:pt x="221" y="0"/>
                    <a:pt x="206" y="15"/>
                  </a:cubicBezTo>
                  <a:cubicBezTo>
                    <a:pt x="206" y="15"/>
                    <a:pt x="206" y="30"/>
                    <a:pt x="206" y="44"/>
                  </a:cubicBezTo>
                  <a:cubicBezTo>
                    <a:pt x="412" y="235"/>
                    <a:pt x="412" y="235"/>
                    <a:pt x="412" y="235"/>
                  </a:cubicBezTo>
                  <a:cubicBezTo>
                    <a:pt x="206" y="442"/>
                    <a:pt x="206" y="442"/>
                    <a:pt x="206" y="442"/>
                  </a:cubicBezTo>
                  <a:cubicBezTo>
                    <a:pt x="206" y="456"/>
                    <a:pt x="206" y="456"/>
                    <a:pt x="206" y="471"/>
                  </a:cubicBezTo>
                  <a:cubicBezTo>
                    <a:pt x="221" y="471"/>
                    <a:pt x="236" y="471"/>
                    <a:pt x="236" y="471"/>
                  </a:cubicBezTo>
                  <a:cubicBezTo>
                    <a:pt x="457" y="250"/>
                    <a:pt x="457" y="250"/>
                    <a:pt x="457" y="250"/>
                  </a:cubicBezTo>
                  <a:cubicBezTo>
                    <a:pt x="457" y="250"/>
                    <a:pt x="457" y="250"/>
                    <a:pt x="457" y="235"/>
                  </a:cubicBezTo>
                  <a:cubicBezTo>
                    <a:pt x="457" y="235"/>
                    <a:pt x="457" y="235"/>
                    <a:pt x="457" y="221"/>
                  </a:cubicBezTo>
                  <a:close/>
                  <a:moveTo>
                    <a:pt x="221" y="235"/>
                  </a:moveTo>
                  <a:lnTo>
                    <a:pt x="221" y="235"/>
                  </a:lnTo>
                  <a:cubicBezTo>
                    <a:pt x="221" y="235"/>
                    <a:pt x="221" y="235"/>
                    <a:pt x="221" y="221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30" y="44"/>
                    <a:pt x="15" y="44"/>
                    <a:pt x="15" y="44"/>
                  </a:cubicBezTo>
                  <a:cubicBezTo>
                    <a:pt x="0" y="59"/>
                    <a:pt x="0" y="74"/>
                    <a:pt x="15" y="74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5" y="397"/>
                    <a:pt x="15" y="397"/>
                    <a:pt x="15" y="397"/>
                  </a:cubicBezTo>
                  <a:cubicBezTo>
                    <a:pt x="0" y="412"/>
                    <a:pt x="0" y="427"/>
                    <a:pt x="15" y="427"/>
                  </a:cubicBezTo>
                  <a:cubicBezTo>
                    <a:pt x="15" y="442"/>
                    <a:pt x="30" y="442"/>
                    <a:pt x="44" y="427"/>
                  </a:cubicBezTo>
                  <a:cubicBezTo>
                    <a:pt x="221" y="250"/>
                    <a:pt x="221" y="250"/>
                    <a:pt x="221" y="250"/>
                  </a:cubicBezTo>
                  <a:cubicBezTo>
                    <a:pt x="221" y="250"/>
                    <a:pt x="221" y="250"/>
                    <a:pt x="221" y="235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47" name="Título 1">
            <a:extLst>
              <a:ext uri="{FF2B5EF4-FFF2-40B4-BE49-F238E27FC236}">
                <a16:creationId xmlns:a16="http://schemas.microsoft.com/office/drawing/2014/main" id="{ECE33581-7AF6-7442-9AD9-1534C4B54C06}"/>
              </a:ext>
            </a:extLst>
          </p:cNvPr>
          <p:cNvSpPr txBox="1">
            <a:spLocks/>
          </p:cNvSpPr>
          <p:nvPr/>
        </p:nvSpPr>
        <p:spPr>
          <a:xfrm>
            <a:off x="738084" y="471227"/>
            <a:ext cx="8697686" cy="8951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chemeClr val="bg1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Evolução da divulgação do Relato Integrado</a:t>
            </a:r>
          </a:p>
        </p:txBody>
      </p:sp>
      <p:sp>
        <p:nvSpPr>
          <p:cNvPr id="49" name="Retângulo 5">
            <a:extLst>
              <a:ext uri="{FF2B5EF4-FFF2-40B4-BE49-F238E27FC236}">
                <a16:creationId xmlns:a16="http://schemas.microsoft.com/office/drawing/2014/main" id="{E5EBB231-7F6A-B840-AB04-C8058B8C55D6}"/>
              </a:ext>
            </a:extLst>
          </p:cNvPr>
          <p:cNvSpPr/>
          <p:nvPr/>
        </p:nvSpPr>
        <p:spPr>
          <a:xfrm>
            <a:off x="839684" y="1173319"/>
            <a:ext cx="403093" cy="87841"/>
          </a:xfrm>
          <a:prstGeom prst="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94E6236-95DA-6847-BAAE-734DEF35B541}"/>
              </a:ext>
            </a:extLst>
          </p:cNvPr>
          <p:cNvGrpSpPr/>
          <p:nvPr/>
        </p:nvGrpSpPr>
        <p:grpSpPr>
          <a:xfrm>
            <a:off x="7880538" y="3546030"/>
            <a:ext cx="665020" cy="665020"/>
            <a:chOff x="3892738" y="3829382"/>
            <a:chExt cx="665020" cy="665020"/>
          </a:xfrm>
        </p:grpSpPr>
        <p:sp>
          <p:nvSpPr>
            <p:cNvPr id="53" name="Elipse 41">
              <a:extLst>
                <a:ext uri="{FF2B5EF4-FFF2-40B4-BE49-F238E27FC236}">
                  <a16:creationId xmlns:a16="http://schemas.microsoft.com/office/drawing/2014/main" id="{E8B2747B-5F64-0642-9786-166CB2D997F6}"/>
                </a:ext>
              </a:extLst>
            </p:cNvPr>
            <p:cNvSpPr/>
            <p:nvPr/>
          </p:nvSpPr>
          <p:spPr>
            <a:xfrm>
              <a:off x="3892738" y="3829382"/>
              <a:ext cx="665020" cy="665020"/>
            </a:xfrm>
            <a:prstGeom prst="ellipse">
              <a:avLst/>
            </a:prstGeom>
            <a:solidFill>
              <a:srgbClr val="F9C03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54" name="Freeform 117">
              <a:extLst>
                <a:ext uri="{FF2B5EF4-FFF2-40B4-BE49-F238E27FC236}">
                  <a16:creationId xmlns:a16="http://schemas.microsoft.com/office/drawing/2014/main" id="{F4F63664-D4A6-034D-9352-691837272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7718" y="4034002"/>
              <a:ext cx="247848" cy="255779"/>
            </a:xfrm>
            <a:custGeom>
              <a:avLst/>
              <a:gdLst>
                <a:gd name="T0" fmla="*/ 164810 w 458"/>
                <a:gd name="T1" fmla="*/ 79795 h 472"/>
                <a:gd name="T2" fmla="*/ 164810 w 458"/>
                <a:gd name="T3" fmla="*/ 79795 h 472"/>
                <a:gd name="T4" fmla="*/ 85110 w 458"/>
                <a:gd name="T5" fmla="*/ 5416 h 472"/>
                <a:gd name="T6" fmla="*/ 74291 w 458"/>
                <a:gd name="T7" fmla="*/ 5416 h 472"/>
                <a:gd name="T8" fmla="*/ 74291 w 458"/>
                <a:gd name="T9" fmla="*/ 15887 h 472"/>
                <a:gd name="T10" fmla="*/ 148582 w 458"/>
                <a:gd name="T11" fmla="*/ 84850 h 472"/>
                <a:gd name="T12" fmla="*/ 74291 w 458"/>
                <a:gd name="T13" fmla="*/ 159590 h 472"/>
                <a:gd name="T14" fmla="*/ 74291 w 458"/>
                <a:gd name="T15" fmla="*/ 170061 h 472"/>
                <a:gd name="T16" fmla="*/ 85110 w 458"/>
                <a:gd name="T17" fmla="*/ 170061 h 472"/>
                <a:gd name="T18" fmla="*/ 164810 w 458"/>
                <a:gd name="T19" fmla="*/ 90266 h 472"/>
                <a:gd name="T20" fmla="*/ 164810 w 458"/>
                <a:gd name="T21" fmla="*/ 84850 h 472"/>
                <a:gd name="T22" fmla="*/ 164810 w 458"/>
                <a:gd name="T23" fmla="*/ 79795 h 472"/>
                <a:gd name="T24" fmla="*/ 79700 w 458"/>
                <a:gd name="T25" fmla="*/ 84850 h 472"/>
                <a:gd name="T26" fmla="*/ 79700 w 458"/>
                <a:gd name="T27" fmla="*/ 84850 h 472"/>
                <a:gd name="T28" fmla="*/ 79700 w 458"/>
                <a:gd name="T29" fmla="*/ 79795 h 472"/>
                <a:gd name="T30" fmla="*/ 15868 w 458"/>
                <a:gd name="T31" fmla="*/ 15887 h 472"/>
                <a:gd name="T32" fmla="*/ 5410 w 458"/>
                <a:gd name="T33" fmla="*/ 15887 h 472"/>
                <a:gd name="T34" fmla="*/ 5410 w 458"/>
                <a:gd name="T35" fmla="*/ 26719 h 472"/>
                <a:gd name="T36" fmla="*/ 63832 w 458"/>
                <a:gd name="T37" fmla="*/ 84850 h 472"/>
                <a:gd name="T38" fmla="*/ 5410 w 458"/>
                <a:gd name="T39" fmla="*/ 143342 h 472"/>
                <a:gd name="T40" fmla="*/ 5410 w 458"/>
                <a:gd name="T41" fmla="*/ 154174 h 472"/>
                <a:gd name="T42" fmla="*/ 15868 w 458"/>
                <a:gd name="T43" fmla="*/ 154174 h 472"/>
                <a:gd name="T44" fmla="*/ 79700 w 458"/>
                <a:gd name="T45" fmla="*/ 90266 h 472"/>
                <a:gd name="T46" fmla="*/ 79700 w 458"/>
                <a:gd name="T47" fmla="*/ 84850 h 4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58" h="472">
                  <a:moveTo>
                    <a:pt x="457" y="221"/>
                  </a:moveTo>
                  <a:lnTo>
                    <a:pt x="457" y="221"/>
                  </a:lnTo>
                  <a:cubicBezTo>
                    <a:pt x="236" y="15"/>
                    <a:pt x="236" y="15"/>
                    <a:pt x="236" y="15"/>
                  </a:cubicBezTo>
                  <a:cubicBezTo>
                    <a:pt x="236" y="0"/>
                    <a:pt x="221" y="0"/>
                    <a:pt x="206" y="15"/>
                  </a:cubicBezTo>
                  <a:cubicBezTo>
                    <a:pt x="206" y="15"/>
                    <a:pt x="206" y="30"/>
                    <a:pt x="206" y="44"/>
                  </a:cubicBezTo>
                  <a:cubicBezTo>
                    <a:pt x="412" y="235"/>
                    <a:pt x="412" y="235"/>
                    <a:pt x="412" y="235"/>
                  </a:cubicBezTo>
                  <a:cubicBezTo>
                    <a:pt x="206" y="442"/>
                    <a:pt x="206" y="442"/>
                    <a:pt x="206" y="442"/>
                  </a:cubicBezTo>
                  <a:cubicBezTo>
                    <a:pt x="206" y="456"/>
                    <a:pt x="206" y="456"/>
                    <a:pt x="206" y="471"/>
                  </a:cubicBezTo>
                  <a:cubicBezTo>
                    <a:pt x="221" y="471"/>
                    <a:pt x="236" y="471"/>
                    <a:pt x="236" y="471"/>
                  </a:cubicBezTo>
                  <a:cubicBezTo>
                    <a:pt x="457" y="250"/>
                    <a:pt x="457" y="250"/>
                    <a:pt x="457" y="250"/>
                  </a:cubicBezTo>
                  <a:cubicBezTo>
                    <a:pt x="457" y="250"/>
                    <a:pt x="457" y="250"/>
                    <a:pt x="457" y="235"/>
                  </a:cubicBezTo>
                  <a:cubicBezTo>
                    <a:pt x="457" y="235"/>
                    <a:pt x="457" y="235"/>
                    <a:pt x="457" y="221"/>
                  </a:cubicBezTo>
                  <a:close/>
                  <a:moveTo>
                    <a:pt x="221" y="235"/>
                  </a:moveTo>
                  <a:lnTo>
                    <a:pt x="221" y="235"/>
                  </a:lnTo>
                  <a:cubicBezTo>
                    <a:pt x="221" y="235"/>
                    <a:pt x="221" y="235"/>
                    <a:pt x="221" y="221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30" y="44"/>
                    <a:pt x="15" y="44"/>
                    <a:pt x="15" y="44"/>
                  </a:cubicBezTo>
                  <a:cubicBezTo>
                    <a:pt x="0" y="59"/>
                    <a:pt x="0" y="74"/>
                    <a:pt x="15" y="74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5" y="397"/>
                    <a:pt x="15" y="397"/>
                    <a:pt x="15" y="397"/>
                  </a:cubicBezTo>
                  <a:cubicBezTo>
                    <a:pt x="0" y="412"/>
                    <a:pt x="0" y="427"/>
                    <a:pt x="15" y="427"/>
                  </a:cubicBezTo>
                  <a:cubicBezTo>
                    <a:pt x="15" y="442"/>
                    <a:pt x="30" y="442"/>
                    <a:pt x="44" y="427"/>
                  </a:cubicBezTo>
                  <a:cubicBezTo>
                    <a:pt x="221" y="250"/>
                    <a:pt x="221" y="250"/>
                    <a:pt x="221" y="250"/>
                  </a:cubicBezTo>
                  <a:cubicBezTo>
                    <a:pt x="221" y="250"/>
                    <a:pt x="221" y="250"/>
                    <a:pt x="221" y="235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B627D6D8-FBEB-42FC-AC4A-6C63D6D05F0E}"/>
              </a:ext>
            </a:extLst>
          </p:cNvPr>
          <p:cNvSpPr txBox="1"/>
          <p:nvPr/>
        </p:nvSpPr>
        <p:spPr>
          <a:xfrm>
            <a:off x="1413163" y="2272647"/>
            <a:ext cx="190361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2000" b="1" dirty="0">
                <a:solidFill>
                  <a:srgbClr val="5C3183"/>
                </a:solidFill>
                <a:latin typeface="Montserrat Black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2010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F8D16F46-D621-4039-87CC-6D795FBDACA5}"/>
              </a:ext>
            </a:extLst>
          </p:cNvPr>
          <p:cNvSpPr txBox="1"/>
          <p:nvPr/>
        </p:nvSpPr>
        <p:spPr>
          <a:xfrm>
            <a:off x="5320361" y="2272648"/>
            <a:ext cx="190361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2000" b="1" dirty="0">
                <a:solidFill>
                  <a:srgbClr val="5C3183"/>
                </a:solidFill>
                <a:latin typeface="Montserrat Black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2012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055CE41C-8767-415C-8065-FA68281125CF}"/>
              </a:ext>
            </a:extLst>
          </p:cNvPr>
          <p:cNvSpPr txBox="1"/>
          <p:nvPr/>
        </p:nvSpPr>
        <p:spPr>
          <a:xfrm>
            <a:off x="9233878" y="2272647"/>
            <a:ext cx="190361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2000" b="1" dirty="0">
                <a:solidFill>
                  <a:srgbClr val="5C3183"/>
                </a:solidFill>
                <a:latin typeface="Montserrat Black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394332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A535A664ED9064395B62D91E881DB1D" ma:contentTypeVersion="16" ma:contentTypeDescription="Crie um novo documento." ma:contentTypeScope="" ma:versionID="a59fb4ad09d686bf29436cc44ffcd22f">
  <xsd:schema xmlns:xsd="http://www.w3.org/2001/XMLSchema" xmlns:xs="http://www.w3.org/2001/XMLSchema" xmlns:p="http://schemas.microsoft.com/office/2006/metadata/properties" xmlns:ns2="db073b95-b6fc-494e-bf0d-581a7160f43f" xmlns:ns3="33782a77-8619-41a9-8aad-6eabc288c09f" targetNamespace="http://schemas.microsoft.com/office/2006/metadata/properties" ma:root="true" ma:fieldsID="4246b72b869c6e27eae59839df2f707a" ns2:_="" ns3:_="">
    <xsd:import namespace="db073b95-b6fc-494e-bf0d-581a7160f43f"/>
    <xsd:import namespace="33782a77-8619-41a9-8aad-6eabc288c0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073b95-b6fc-494e-bf0d-581a7160f4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Marcações de imagem" ma:readOnly="false" ma:fieldId="{5cf76f15-5ced-4ddc-b409-7134ff3c332f}" ma:taxonomyMulti="true" ma:sspId="d90e9308-31d9-4ab1-941d-2ce607168d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782a77-8619-41a9-8aad-6eabc288c09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a5205fe-d7e0-4421-b77f-9c1e40018458}" ma:internalName="TaxCatchAll" ma:showField="CatchAllData" ma:web="33782a77-8619-41a9-8aad-6eabc288c0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3782a77-8619-41a9-8aad-6eabc288c09f" xsi:nil="true"/>
    <lcf76f155ced4ddcb4097134ff3c332f xmlns="db073b95-b6fc-494e-bf0d-581a7160f43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079B8D-3ECE-4268-A1ED-B0DD72F6E2EA}"/>
</file>

<file path=customXml/itemProps2.xml><?xml version="1.0" encoding="utf-8"?>
<ds:datastoreItem xmlns:ds="http://schemas.openxmlformats.org/officeDocument/2006/customXml" ds:itemID="{C8E8D4DB-7104-4F28-8B86-3DC56CB54189}"/>
</file>

<file path=customXml/itemProps3.xml><?xml version="1.0" encoding="utf-8"?>
<ds:datastoreItem xmlns:ds="http://schemas.openxmlformats.org/officeDocument/2006/customXml" ds:itemID="{DE66D0A3-0EA4-4A8A-AAFB-6D4FDEBEA19E}"/>
</file>

<file path=docProps/app.xml><?xml version="1.0" encoding="utf-8"?>
<Properties xmlns="http://schemas.openxmlformats.org/officeDocument/2006/extended-properties" xmlns:vt="http://schemas.openxmlformats.org/officeDocument/2006/docPropsVTypes">
  <TotalTime>2144</TotalTime>
  <Words>1843</Words>
  <Application>Microsoft Office PowerPoint</Application>
  <PresentationFormat>Widescreen</PresentationFormat>
  <Paragraphs>164</Paragraphs>
  <Slides>20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6" baseType="lpstr">
      <vt:lpstr>Arial</vt:lpstr>
      <vt:lpstr>Calibri</vt:lpstr>
      <vt:lpstr>Montserrat</vt:lpstr>
      <vt:lpstr>Montserrat Black</vt:lpstr>
      <vt:lpstr>Montserrat ExtraBold</vt:lpstr>
      <vt:lpstr>Tema do Office</vt:lpstr>
      <vt:lpstr>Apresentação do PowerPoint</vt:lpstr>
      <vt:lpstr>Apresentação do PowerPoint</vt:lpstr>
      <vt:lpstr>Apresentação do PowerPoint</vt:lpstr>
      <vt:lpstr>O que é um Relato Integrado?</vt:lpstr>
      <vt:lpstr>Apresentação do PowerPoint</vt:lpstr>
      <vt:lpstr>Apresentação do PowerPoint</vt:lpstr>
      <vt:lpstr>Obrigatoriedade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fernanda Maués</dc:creator>
  <cp:lastModifiedBy>Aline Poiani</cp:lastModifiedBy>
  <cp:revision>195</cp:revision>
  <dcterms:created xsi:type="dcterms:W3CDTF">2021-03-16T00:15:57Z</dcterms:created>
  <dcterms:modified xsi:type="dcterms:W3CDTF">2023-08-25T19:05:08Z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0x0101004A535A664ED9064395B62D91E881DB1D</vt:lpwstr>
  </property>
</Properties>
</file>