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0" r:id="rId2"/>
    <p:sldId id="259" r:id="rId3"/>
    <p:sldId id="312" r:id="rId4"/>
    <p:sldId id="311" r:id="rId5"/>
    <p:sldId id="313" r:id="rId6"/>
    <p:sldId id="314" r:id="rId7"/>
    <p:sldId id="315" r:id="rId8"/>
    <p:sldId id="316" r:id="rId9"/>
    <p:sldId id="317" r:id="rId10"/>
    <p:sldId id="318" r:id="rId11"/>
    <p:sldId id="2147469897" r:id="rId12"/>
    <p:sldId id="2147469886" r:id="rId13"/>
    <p:sldId id="2147469888" r:id="rId14"/>
    <p:sldId id="2147469890" r:id="rId15"/>
    <p:sldId id="2147469891" r:id="rId16"/>
    <p:sldId id="2147469892" r:id="rId17"/>
    <p:sldId id="2147469893" r:id="rId18"/>
    <p:sldId id="2147469894" r:id="rId19"/>
    <p:sldId id="2147469896" r:id="rId20"/>
    <p:sldId id="2147469895" r:id="rId21"/>
    <p:sldId id="2147469887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resentação" id="{B7E94863-D063-4288-997B-288F31EAE467}">
          <p14:sldIdLst>
            <p14:sldId id="310"/>
            <p14:sldId id="259"/>
            <p14:sldId id="312"/>
            <p14:sldId id="311"/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Gráficos e Tabelas" id="{E2B22DD2-7824-47FF-B09B-0A4F0DDA0D62}">
          <p14:sldIdLst>
            <p14:sldId id="2147469897"/>
            <p14:sldId id="2147469886"/>
            <p14:sldId id="2147469888"/>
            <p14:sldId id="2147469890"/>
            <p14:sldId id="2147469891"/>
            <p14:sldId id="2147469892"/>
            <p14:sldId id="2147469893"/>
            <p14:sldId id="2147469894"/>
            <p14:sldId id="2147469896"/>
            <p14:sldId id="2147469895"/>
            <p14:sldId id="2147469887"/>
          </p14:sldIdLst>
        </p14:section>
        <p14:section name="Ícones" id="{B041362B-559D-4541-8259-4F20905AAD82}">
          <p14:sldIdLst/>
        </p14:section>
        <p14:section name="Logos" id="{03D3428E-50D6-AF4A-8AD7-0CC8A354D22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C83"/>
    <a:srgbClr val="5C3183"/>
    <a:srgbClr val="F9ED93"/>
    <a:srgbClr val="F9C032"/>
    <a:srgbClr val="CA2C83"/>
    <a:srgbClr val="004B1C"/>
    <a:srgbClr val="003300"/>
    <a:srgbClr val="336600"/>
    <a:srgbClr val="FECC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ED1C6-7825-4B13-81A0-1CB69A18491F}" v="4" dt="2023-08-21T10:14:28.533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976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i Suzuki" userId="208a5260-37c8-44cd-a0c2-9926199f6961" providerId="ADAL" clId="{0E8ED1C6-7825-4B13-81A0-1CB69A18491F}"/>
    <pc:docChg chg="undo custSel addSld delSld modSld modSection">
      <pc:chgData name="Renati Suzuki" userId="208a5260-37c8-44cd-a0c2-9926199f6961" providerId="ADAL" clId="{0E8ED1C6-7825-4B13-81A0-1CB69A18491F}" dt="2023-08-21T10:15:31.544" v="109" actId="20577"/>
      <pc:docMkLst>
        <pc:docMk/>
      </pc:docMkLst>
      <pc:sldChg chg="modSp mod">
        <pc:chgData name="Renati Suzuki" userId="208a5260-37c8-44cd-a0c2-9926199f6961" providerId="ADAL" clId="{0E8ED1C6-7825-4B13-81A0-1CB69A18491F}" dt="2023-08-20T23:58:19.726" v="1" actId="20577"/>
        <pc:sldMkLst>
          <pc:docMk/>
          <pc:sldMk cId="2440192154" sldId="310"/>
        </pc:sldMkLst>
        <pc:spChg chg="mod">
          <ac:chgData name="Renati Suzuki" userId="208a5260-37c8-44cd-a0c2-9926199f6961" providerId="ADAL" clId="{0E8ED1C6-7825-4B13-81A0-1CB69A18491F}" dt="2023-08-20T23:58:19.726" v="1" actId="20577"/>
          <ac:spMkLst>
            <pc:docMk/>
            <pc:sldMk cId="2440192154" sldId="310"/>
            <ac:spMk id="2" creationId="{38F336C8-0F93-47EA-9551-CF196011DA34}"/>
          </ac:spMkLst>
        </pc:spChg>
      </pc:sldChg>
      <pc:sldChg chg="modSp mod">
        <pc:chgData name="Renati Suzuki" userId="208a5260-37c8-44cd-a0c2-9926199f6961" providerId="ADAL" clId="{0E8ED1C6-7825-4B13-81A0-1CB69A18491F}" dt="2023-08-20T23:58:33.390" v="7" actId="20577"/>
        <pc:sldMkLst>
          <pc:docMk/>
          <pc:sldMk cId="2149269877" sldId="317"/>
        </pc:sldMkLst>
        <pc:spChg chg="mod">
          <ac:chgData name="Renati Suzuki" userId="208a5260-37c8-44cd-a0c2-9926199f6961" providerId="ADAL" clId="{0E8ED1C6-7825-4B13-81A0-1CB69A18491F}" dt="2023-08-20T23:58:33.390" v="7" actId="20577"/>
          <ac:spMkLst>
            <pc:docMk/>
            <pc:sldMk cId="2149269877" sldId="317"/>
            <ac:spMk id="4" creationId="{558A3A70-DCA3-46F6-BEE4-D212AC705D11}"/>
          </ac:spMkLst>
        </pc:spChg>
      </pc:sldChg>
      <pc:sldChg chg="addSp delSp modSp del mod setBg">
        <pc:chgData name="Renati Suzuki" userId="208a5260-37c8-44cd-a0c2-9926199f6961" providerId="ADAL" clId="{0E8ED1C6-7825-4B13-81A0-1CB69A18491F}" dt="2023-08-21T10:14:31.206" v="100" actId="47"/>
        <pc:sldMkLst>
          <pc:docMk/>
          <pc:sldMk cId="2248329256" sldId="319"/>
        </pc:sldMkLst>
        <pc:spChg chg="del mod">
          <ac:chgData name="Renati Suzuki" userId="208a5260-37c8-44cd-a0c2-9926199f6961" providerId="ADAL" clId="{0E8ED1C6-7825-4B13-81A0-1CB69A18491F}" dt="2023-08-21T10:14:27.601" v="98" actId="478"/>
          <ac:spMkLst>
            <pc:docMk/>
            <pc:sldMk cId="2248329256" sldId="319"/>
            <ac:spMk id="3" creationId="{DDA6CBE0-7085-0D1F-65C9-35E7CD9549B9}"/>
          </ac:spMkLst>
        </pc:spChg>
        <pc:spChg chg="mod">
          <ac:chgData name="Renati Suzuki" userId="208a5260-37c8-44cd-a0c2-9926199f6961" providerId="ADAL" clId="{0E8ED1C6-7825-4B13-81A0-1CB69A18491F}" dt="2023-08-21T10:06:15.957" v="81" actId="26606"/>
          <ac:spMkLst>
            <pc:docMk/>
            <pc:sldMk cId="2248329256" sldId="319"/>
            <ac:spMk id="4" creationId="{558A3A70-DCA3-46F6-BEE4-D212AC705D11}"/>
          </ac:spMkLst>
        </pc:spChg>
        <pc:spChg chg="add del">
          <ac:chgData name="Renati Suzuki" userId="208a5260-37c8-44cd-a0c2-9926199f6961" providerId="ADAL" clId="{0E8ED1C6-7825-4B13-81A0-1CB69A18491F}" dt="2023-08-21T10:06:15.957" v="81" actId="26606"/>
          <ac:spMkLst>
            <pc:docMk/>
            <pc:sldMk cId="2248329256" sldId="319"/>
            <ac:spMk id="10" creationId="{F13C74B1-5B17-4795-BED0-7140497B445A}"/>
          </ac:spMkLst>
        </pc:spChg>
        <pc:spChg chg="add del">
          <ac:chgData name="Renati Suzuki" userId="208a5260-37c8-44cd-a0c2-9926199f6961" providerId="ADAL" clId="{0E8ED1C6-7825-4B13-81A0-1CB69A18491F}" dt="2023-08-21T10:06:15.957" v="81" actId="26606"/>
          <ac:spMkLst>
            <pc:docMk/>
            <pc:sldMk cId="2248329256" sldId="319"/>
            <ac:spMk id="12" creationId="{D4974D33-8DC5-464E-8C6D-BE58F0669C17}"/>
          </ac:spMkLst>
        </pc:spChg>
        <pc:picChg chg="add del mod">
          <ac:chgData name="Renati Suzuki" userId="208a5260-37c8-44cd-a0c2-9926199f6961" providerId="ADAL" clId="{0E8ED1C6-7825-4B13-81A0-1CB69A18491F}" dt="2023-08-21T10:06:17.776" v="84" actId="931"/>
          <ac:picMkLst>
            <pc:docMk/>
            <pc:sldMk cId="2248329256" sldId="319"/>
            <ac:picMk id="5" creationId="{F62D16AC-32A7-C274-6E12-74CC53AD2C13}"/>
          </ac:picMkLst>
        </pc:picChg>
        <pc:picChg chg="add del mod modCrop">
          <ac:chgData name="Renati Suzuki" userId="208a5260-37c8-44cd-a0c2-9926199f6961" providerId="ADAL" clId="{0E8ED1C6-7825-4B13-81A0-1CB69A18491F}" dt="2023-08-21T10:13:33.726" v="96" actId="478"/>
          <ac:picMkLst>
            <pc:docMk/>
            <pc:sldMk cId="2248329256" sldId="319"/>
            <ac:picMk id="7" creationId="{93FE5024-7123-8B32-9EBA-C3242D4DD5BC}"/>
          </ac:picMkLst>
        </pc:picChg>
      </pc:sldChg>
      <pc:sldChg chg="modSp mod">
        <pc:chgData name="Renati Suzuki" userId="208a5260-37c8-44cd-a0c2-9926199f6961" providerId="ADAL" clId="{0E8ED1C6-7825-4B13-81A0-1CB69A18491F}" dt="2023-08-21T00:25:50.358" v="58" actId="14100"/>
        <pc:sldMkLst>
          <pc:docMk/>
          <pc:sldMk cId="115629019" sldId="2147469887"/>
        </pc:sldMkLst>
        <pc:picChg chg="mod">
          <ac:chgData name="Renati Suzuki" userId="208a5260-37c8-44cd-a0c2-9926199f6961" providerId="ADAL" clId="{0E8ED1C6-7825-4B13-81A0-1CB69A18491F}" dt="2023-08-21T00:25:46.153" v="57" actId="14100"/>
          <ac:picMkLst>
            <pc:docMk/>
            <pc:sldMk cId="115629019" sldId="2147469887"/>
            <ac:picMk id="7" creationId="{E5163297-395C-5A96-40D9-6D95D0BBB9E8}"/>
          </ac:picMkLst>
        </pc:picChg>
        <pc:picChg chg="mod">
          <ac:chgData name="Renati Suzuki" userId="208a5260-37c8-44cd-a0c2-9926199f6961" providerId="ADAL" clId="{0E8ED1C6-7825-4B13-81A0-1CB69A18491F}" dt="2023-08-21T00:25:50.358" v="58" actId="14100"/>
          <ac:picMkLst>
            <pc:docMk/>
            <pc:sldMk cId="115629019" sldId="2147469887"/>
            <ac:picMk id="9" creationId="{A7388F80-2449-2328-2E93-07C46048FFA5}"/>
          </ac:picMkLst>
        </pc:picChg>
      </pc:sldChg>
      <pc:sldChg chg="modSp mod">
        <pc:chgData name="Renati Suzuki" userId="208a5260-37c8-44cd-a0c2-9926199f6961" providerId="ADAL" clId="{0E8ED1C6-7825-4B13-81A0-1CB69A18491F}" dt="2023-08-21T00:38:22.288" v="62" actId="14100"/>
        <pc:sldMkLst>
          <pc:docMk/>
          <pc:sldMk cId="2360708504" sldId="2147469894"/>
        </pc:sldMkLst>
        <pc:spChg chg="mod">
          <ac:chgData name="Renati Suzuki" userId="208a5260-37c8-44cd-a0c2-9926199f6961" providerId="ADAL" clId="{0E8ED1C6-7825-4B13-81A0-1CB69A18491F}" dt="2023-08-21T00:38:22.288" v="62" actId="14100"/>
          <ac:spMkLst>
            <pc:docMk/>
            <pc:sldMk cId="2360708504" sldId="2147469894"/>
            <ac:spMk id="2" creationId="{F9E03106-5CF7-1A5A-FAC7-C4EED1F561A6}"/>
          </ac:spMkLst>
        </pc:spChg>
        <pc:picChg chg="mod">
          <ac:chgData name="Renati Suzuki" userId="208a5260-37c8-44cd-a0c2-9926199f6961" providerId="ADAL" clId="{0E8ED1C6-7825-4B13-81A0-1CB69A18491F}" dt="2023-08-21T00:38:12.335" v="59" actId="1076"/>
          <ac:picMkLst>
            <pc:docMk/>
            <pc:sldMk cId="2360708504" sldId="2147469894"/>
            <ac:picMk id="4" creationId="{AE505A96-136B-941E-9D82-33558F4BD85D}"/>
          </ac:picMkLst>
        </pc:picChg>
      </pc:sldChg>
      <pc:sldChg chg="addSp modSp new del mod">
        <pc:chgData name="Renati Suzuki" userId="208a5260-37c8-44cd-a0c2-9926199f6961" providerId="ADAL" clId="{0E8ED1C6-7825-4B13-81A0-1CB69A18491F}" dt="2023-08-21T00:40:37.375" v="63" actId="47"/>
        <pc:sldMkLst>
          <pc:docMk/>
          <pc:sldMk cId="1534442316" sldId="2147469897"/>
        </pc:sldMkLst>
        <pc:spChg chg="add mod">
          <ac:chgData name="Renati Suzuki" userId="208a5260-37c8-44cd-a0c2-9926199f6961" providerId="ADAL" clId="{0E8ED1C6-7825-4B13-81A0-1CB69A18491F}" dt="2023-08-21T00:03:46.677" v="56" actId="1076"/>
          <ac:spMkLst>
            <pc:docMk/>
            <pc:sldMk cId="1534442316" sldId="2147469897"/>
            <ac:spMk id="3" creationId="{55844F37-052E-FDA6-3C02-1B9C7412DF46}"/>
          </ac:spMkLst>
        </pc:spChg>
      </pc:sldChg>
      <pc:sldChg chg="addSp modSp add mod">
        <pc:chgData name="Renati Suzuki" userId="208a5260-37c8-44cd-a0c2-9926199f6961" providerId="ADAL" clId="{0E8ED1C6-7825-4B13-81A0-1CB69A18491F}" dt="2023-08-21T10:15:31.544" v="109" actId="20577"/>
        <pc:sldMkLst>
          <pc:docMk/>
          <pc:sldMk cId="4068581490" sldId="2147469897"/>
        </pc:sldMkLst>
        <pc:spChg chg="add mod">
          <ac:chgData name="Renati Suzuki" userId="208a5260-37c8-44cd-a0c2-9926199f6961" providerId="ADAL" clId="{0E8ED1C6-7825-4B13-81A0-1CB69A18491F}" dt="2023-08-21T10:14:54.550" v="105" actId="1582"/>
          <ac:spMkLst>
            <pc:docMk/>
            <pc:sldMk cId="4068581490" sldId="2147469897"/>
            <ac:spMk id="2" creationId="{86EBEBBF-2E11-DFCF-EDB5-FA3FF99318A5}"/>
          </ac:spMkLst>
        </pc:spChg>
        <pc:spChg chg="mod">
          <ac:chgData name="Renati Suzuki" userId="208a5260-37c8-44cd-a0c2-9926199f6961" providerId="ADAL" clId="{0E8ED1C6-7825-4B13-81A0-1CB69A18491F}" dt="2023-08-21T10:15:31.544" v="109" actId="20577"/>
          <ac:spMkLst>
            <pc:docMk/>
            <pc:sldMk cId="4068581490" sldId="2147469897"/>
            <ac:spMk id="4" creationId="{558A3A70-DCA3-46F6-BEE4-D212AC705D1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577B8-FFD3-451C-AB5C-4C1E6C880E0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EDE1753-C812-452F-A28E-6C09EA65AA7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t-BR" sz="1200" dirty="0">
              <a:ln/>
              <a:latin typeface="EYInterstate Light" panose="02000506000000020004" pitchFamily="2" charset="0"/>
            </a:rPr>
            <a:t>Conexões entre divulgações fornecidas pela entidade sobre esses riscos e oportunidades dentro das divulgações de  sustentabilidade</a:t>
          </a:r>
        </a:p>
      </dgm:t>
    </dgm:pt>
    <dgm:pt modelId="{A664AE8E-B134-46C8-B2AA-99D590B78FEB}" type="parTrans" cxnId="{D83C49E4-7EAC-488F-A5E4-3B78C25766C4}">
      <dgm:prSet/>
      <dgm:spPr/>
      <dgm:t>
        <a:bodyPr/>
        <a:lstStyle/>
        <a:p>
          <a:endParaRPr lang="pt-BR"/>
        </a:p>
      </dgm:t>
    </dgm:pt>
    <dgm:pt modelId="{5523127A-2B04-4A09-9AFB-F716FBFC6D56}" type="sibTrans" cxnId="{D83C49E4-7EAC-488F-A5E4-3B78C25766C4}">
      <dgm:prSet/>
      <dgm:spPr/>
      <dgm:t>
        <a:bodyPr/>
        <a:lstStyle/>
        <a:p>
          <a:endParaRPr lang="pt-BR"/>
        </a:p>
      </dgm:t>
    </dgm:pt>
    <dgm:pt modelId="{830FC471-3E3C-400A-B102-1CAC280CC35A}">
      <dgm:prSet phldrT="[Text]" custT="1"/>
      <dgm:spPr/>
      <dgm:t>
        <a:bodyPr/>
        <a:lstStyle/>
        <a:p>
          <a:r>
            <a:rPr lang="pt-BR" sz="1200">
              <a:latin typeface="EYInterstate Light" panose="02000506000000020004" pitchFamily="2" charset="0"/>
            </a:rPr>
            <a:t>Conexões entre as informações fornecidas pela entidade sobre esses riscos e oportunidades em suas divulgações de sustentabilidade e outros relatórios financeiros </a:t>
          </a:r>
          <a:endParaRPr lang="pt-BR" sz="1200" dirty="0">
            <a:latin typeface="EYInterstate Light" panose="02000506000000020004" pitchFamily="2" charset="0"/>
          </a:endParaRPr>
        </a:p>
      </dgm:t>
    </dgm:pt>
    <dgm:pt modelId="{DEBE5DC7-447E-432A-AA16-502D40AED668}" type="parTrans" cxnId="{8D7FA614-0E16-4080-B0BA-DA5179F0E11F}">
      <dgm:prSet/>
      <dgm:spPr/>
      <dgm:t>
        <a:bodyPr/>
        <a:lstStyle/>
        <a:p>
          <a:endParaRPr lang="pt-BR"/>
        </a:p>
      </dgm:t>
    </dgm:pt>
    <dgm:pt modelId="{D9145410-7A13-4B5F-AE70-813D444E716D}" type="sibTrans" cxnId="{8D7FA614-0E16-4080-B0BA-DA5179F0E11F}">
      <dgm:prSet/>
      <dgm:spPr/>
      <dgm:t>
        <a:bodyPr/>
        <a:lstStyle/>
        <a:p>
          <a:endParaRPr lang="pt-BR"/>
        </a:p>
      </dgm:t>
    </dgm:pt>
    <dgm:pt modelId="{73184726-E134-4FC8-8610-1C698284D09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t-BR" sz="1200">
              <a:latin typeface="EYInterstate Light" panose="02000506000000020004" pitchFamily="2" charset="0"/>
            </a:rPr>
            <a:t>Conexões</a:t>
          </a:r>
        </a:p>
        <a:p>
          <a:pPr>
            <a:lnSpc>
              <a:spcPct val="100000"/>
            </a:lnSpc>
          </a:pPr>
          <a:r>
            <a:rPr lang="pt-BR" sz="1200">
              <a:latin typeface="EYInterstate Light" panose="02000506000000020004" pitchFamily="2" charset="0"/>
            </a:rPr>
            <a:t> entre vários riscos e oportunidades relacionados à sustentabilidade que poderiam afetar as perspectivas da entidade </a:t>
          </a:r>
          <a:endParaRPr lang="pt-BR" sz="1200" dirty="0">
            <a:latin typeface="EYInterstate Light" panose="02000506000000020004" pitchFamily="2" charset="0"/>
          </a:endParaRPr>
        </a:p>
      </dgm:t>
    </dgm:pt>
    <dgm:pt modelId="{35B3405D-A8B4-468A-83DE-88D2BD316AE2}" type="parTrans" cxnId="{D689AEEA-2188-4F28-817A-6BB2A162D78C}">
      <dgm:prSet/>
      <dgm:spPr/>
      <dgm:t>
        <a:bodyPr/>
        <a:lstStyle/>
        <a:p>
          <a:endParaRPr lang="pt-BR"/>
        </a:p>
      </dgm:t>
    </dgm:pt>
    <dgm:pt modelId="{0C16FC9F-99E7-4A80-AB5A-09681B8676FD}" type="sibTrans" cxnId="{D689AEEA-2188-4F28-817A-6BB2A162D78C}">
      <dgm:prSet/>
      <dgm:spPr/>
      <dgm:t>
        <a:bodyPr/>
        <a:lstStyle/>
        <a:p>
          <a:endParaRPr lang="pt-BR"/>
        </a:p>
      </dgm:t>
    </dgm:pt>
    <dgm:pt modelId="{74643420-EC46-4ED7-85B1-523B85233B47}" type="pres">
      <dgm:prSet presAssocID="{D0C577B8-FFD3-451C-AB5C-4C1E6C880E09}" presName="compositeShape" presStyleCnt="0">
        <dgm:presLayoutVars>
          <dgm:chMax val="7"/>
          <dgm:dir/>
          <dgm:resizeHandles val="exact"/>
        </dgm:presLayoutVars>
      </dgm:prSet>
      <dgm:spPr/>
    </dgm:pt>
    <dgm:pt modelId="{8ECFCA3A-CEFB-4A2D-972F-16788AD2B10A}" type="pres">
      <dgm:prSet presAssocID="{D0C577B8-FFD3-451C-AB5C-4C1E6C880E09}" presName="wedge1" presStyleLbl="node1" presStyleIdx="0" presStyleCnt="3"/>
      <dgm:spPr/>
    </dgm:pt>
    <dgm:pt modelId="{9758AF75-D817-40CB-A656-123A5CB96523}" type="pres">
      <dgm:prSet presAssocID="{D0C577B8-FFD3-451C-AB5C-4C1E6C880E09}" presName="dummy1a" presStyleCnt="0"/>
      <dgm:spPr/>
    </dgm:pt>
    <dgm:pt modelId="{593EDE7B-2223-41E8-AFF3-0B16AA11ED7D}" type="pres">
      <dgm:prSet presAssocID="{D0C577B8-FFD3-451C-AB5C-4C1E6C880E09}" presName="dummy1b" presStyleCnt="0"/>
      <dgm:spPr/>
    </dgm:pt>
    <dgm:pt modelId="{325237A8-D81B-460B-BCED-59090AF2AF77}" type="pres">
      <dgm:prSet presAssocID="{D0C577B8-FFD3-451C-AB5C-4C1E6C880E0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F7AFAF-EBE6-469F-BBC9-396E78FB65EF}" type="pres">
      <dgm:prSet presAssocID="{D0C577B8-FFD3-451C-AB5C-4C1E6C880E09}" presName="wedge2" presStyleLbl="node1" presStyleIdx="1" presStyleCnt="3"/>
      <dgm:spPr/>
    </dgm:pt>
    <dgm:pt modelId="{EA04C720-0301-4EB5-8DA7-72F0121043D0}" type="pres">
      <dgm:prSet presAssocID="{D0C577B8-FFD3-451C-AB5C-4C1E6C880E09}" presName="dummy2a" presStyleCnt="0"/>
      <dgm:spPr/>
    </dgm:pt>
    <dgm:pt modelId="{8A816B7D-F287-4255-9E1A-7E3897696FC6}" type="pres">
      <dgm:prSet presAssocID="{D0C577B8-FFD3-451C-AB5C-4C1E6C880E09}" presName="dummy2b" presStyleCnt="0"/>
      <dgm:spPr/>
    </dgm:pt>
    <dgm:pt modelId="{67C51B5F-7C40-42FB-AC71-EC9505F366E5}" type="pres">
      <dgm:prSet presAssocID="{D0C577B8-FFD3-451C-AB5C-4C1E6C880E0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F623461-CE46-4A7D-981B-6AF0572EF944}" type="pres">
      <dgm:prSet presAssocID="{D0C577B8-FFD3-451C-AB5C-4C1E6C880E09}" presName="wedge3" presStyleLbl="node1" presStyleIdx="2" presStyleCnt="3"/>
      <dgm:spPr/>
    </dgm:pt>
    <dgm:pt modelId="{BB23AD05-78F9-40DD-B6BE-6EE6FA90A183}" type="pres">
      <dgm:prSet presAssocID="{D0C577B8-FFD3-451C-AB5C-4C1E6C880E09}" presName="dummy3a" presStyleCnt="0"/>
      <dgm:spPr/>
    </dgm:pt>
    <dgm:pt modelId="{D1BFF405-07C6-46FC-96A2-9426BD88166F}" type="pres">
      <dgm:prSet presAssocID="{D0C577B8-FFD3-451C-AB5C-4C1E6C880E09}" presName="dummy3b" presStyleCnt="0"/>
      <dgm:spPr/>
    </dgm:pt>
    <dgm:pt modelId="{1E4728BD-BB17-4ECC-9A48-D9288B26B068}" type="pres">
      <dgm:prSet presAssocID="{D0C577B8-FFD3-451C-AB5C-4C1E6C880E0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84FAD00-4FB8-4A78-8DC8-DB6C349C0999}" type="pres">
      <dgm:prSet presAssocID="{5523127A-2B04-4A09-9AFB-F716FBFC6D56}" presName="arrowWedge1" presStyleLbl="fgSibTrans2D1" presStyleIdx="0" presStyleCnt="3"/>
      <dgm:spPr/>
    </dgm:pt>
    <dgm:pt modelId="{39619EC6-3F4D-4779-BF19-8EEC2A3C241E}" type="pres">
      <dgm:prSet presAssocID="{D9145410-7A13-4B5F-AE70-813D444E716D}" presName="arrowWedge2" presStyleLbl="fgSibTrans2D1" presStyleIdx="1" presStyleCnt="3"/>
      <dgm:spPr/>
    </dgm:pt>
    <dgm:pt modelId="{D878B3A3-80AD-483C-8E4E-B2D38C25335D}" type="pres">
      <dgm:prSet presAssocID="{0C16FC9F-99E7-4A80-AB5A-09681B8676FD}" presName="arrowWedge3" presStyleLbl="fgSibTrans2D1" presStyleIdx="2" presStyleCnt="3"/>
      <dgm:spPr/>
    </dgm:pt>
  </dgm:ptLst>
  <dgm:cxnLst>
    <dgm:cxn modelId="{8D7FA614-0E16-4080-B0BA-DA5179F0E11F}" srcId="{D0C577B8-FFD3-451C-AB5C-4C1E6C880E09}" destId="{830FC471-3E3C-400A-B102-1CAC280CC35A}" srcOrd="1" destOrd="0" parTransId="{DEBE5DC7-447E-432A-AA16-502D40AED668}" sibTransId="{D9145410-7A13-4B5F-AE70-813D444E716D}"/>
    <dgm:cxn modelId="{FD89F261-9C5C-411D-A265-C85A3F12D63C}" type="presOf" srcId="{73184726-E134-4FC8-8610-1C698284D09C}" destId="{5F623461-CE46-4A7D-981B-6AF0572EF944}" srcOrd="0" destOrd="0" presId="urn:microsoft.com/office/officeart/2005/8/layout/cycle8"/>
    <dgm:cxn modelId="{FDA6A24B-EAF8-47B7-946F-A033BA28CDC4}" type="presOf" srcId="{9EDE1753-C812-452F-A28E-6C09EA65AA72}" destId="{325237A8-D81B-460B-BCED-59090AF2AF77}" srcOrd="1" destOrd="0" presId="urn:microsoft.com/office/officeart/2005/8/layout/cycle8"/>
    <dgm:cxn modelId="{16972178-5C97-49F2-94C5-CEA77153F2B2}" type="presOf" srcId="{9EDE1753-C812-452F-A28E-6C09EA65AA72}" destId="{8ECFCA3A-CEFB-4A2D-972F-16788AD2B10A}" srcOrd="0" destOrd="0" presId="urn:microsoft.com/office/officeart/2005/8/layout/cycle8"/>
    <dgm:cxn modelId="{2E8011BA-C56C-4C7A-8C9C-99B15D99C2AF}" type="presOf" srcId="{830FC471-3E3C-400A-B102-1CAC280CC35A}" destId="{67C51B5F-7C40-42FB-AC71-EC9505F366E5}" srcOrd="1" destOrd="0" presId="urn:microsoft.com/office/officeart/2005/8/layout/cycle8"/>
    <dgm:cxn modelId="{2BFED1CF-F110-4FBF-8A86-9E6B64CCF8CA}" type="presOf" srcId="{830FC471-3E3C-400A-B102-1CAC280CC35A}" destId="{D7F7AFAF-EBE6-469F-BBC9-396E78FB65EF}" srcOrd="0" destOrd="0" presId="urn:microsoft.com/office/officeart/2005/8/layout/cycle8"/>
    <dgm:cxn modelId="{E8C785D5-4C7F-4770-AD64-1E4CEACF9C7E}" type="presOf" srcId="{D0C577B8-FFD3-451C-AB5C-4C1E6C880E09}" destId="{74643420-EC46-4ED7-85B1-523B85233B47}" srcOrd="0" destOrd="0" presId="urn:microsoft.com/office/officeart/2005/8/layout/cycle8"/>
    <dgm:cxn modelId="{D83C49E4-7EAC-488F-A5E4-3B78C25766C4}" srcId="{D0C577B8-FFD3-451C-AB5C-4C1E6C880E09}" destId="{9EDE1753-C812-452F-A28E-6C09EA65AA72}" srcOrd="0" destOrd="0" parTransId="{A664AE8E-B134-46C8-B2AA-99D590B78FEB}" sibTransId="{5523127A-2B04-4A09-9AFB-F716FBFC6D56}"/>
    <dgm:cxn modelId="{D689AEEA-2188-4F28-817A-6BB2A162D78C}" srcId="{D0C577B8-FFD3-451C-AB5C-4C1E6C880E09}" destId="{73184726-E134-4FC8-8610-1C698284D09C}" srcOrd="2" destOrd="0" parTransId="{35B3405D-A8B4-468A-83DE-88D2BD316AE2}" sibTransId="{0C16FC9F-99E7-4A80-AB5A-09681B8676FD}"/>
    <dgm:cxn modelId="{AAA748FC-876B-4A75-981E-56A5CB7BA002}" type="presOf" srcId="{73184726-E134-4FC8-8610-1C698284D09C}" destId="{1E4728BD-BB17-4ECC-9A48-D9288B26B068}" srcOrd="1" destOrd="0" presId="urn:microsoft.com/office/officeart/2005/8/layout/cycle8"/>
    <dgm:cxn modelId="{84EE4E5A-62CF-444F-B0F3-1C7B35B08714}" type="presParOf" srcId="{74643420-EC46-4ED7-85B1-523B85233B47}" destId="{8ECFCA3A-CEFB-4A2D-972F-16788AD2B10A}" srcOrd="0" destOrd="0" presId="urn:microsoft.com/office/officeart/2005/8/layout/cycle8"/>
    <dgm:cxn modelId="{E3A9D82A-7310-4712-94A0-539115A58AD9}" type="presParOf" srcId="{74643420-EC46-4ED7-85B1-523B85233B47}" destId="{9758AF75-D817-40CB-A656-123A5CB96523}" srcOrd="1" destOrd="0" presId="urn:microsoft.com/office/officeart/2005/8/layout/cycle8"/>
    <dgm:cxn modelId="{0B6871C2-599C-4C00-98BD-9D9E40F017FD}" type="presParOf" srcId="{74643420-EC46-4ED7-85B1-523B85233B47}" destId="{593EDE7B-2223-41E8-AFF3-0B16AA11ED7D}" srcOrd="2" destOrd="0" presId="urn:microsoft.com/office/officeart/2005/8/layout/cycle8"/>
    <dgm:cxn modelId="{939A4059-495B-4102-BD9E-55FA5745A23F}" type="presParOf" srcId="{74643420-EC46-4ED7-85B1-523B85233B47}" destId="{325237A8-D81B-460B-BCED-59090AF2AF77}" srcOrd="3" destOrd="0" presId="urn:microsoft.com/office/officeart/2005/8/layout/cycle8"/>
    <dgm:cxn modelId="{AC7F71E9-52FC-4939-9B78-2D61BD5265E5}" type="presParOf" srcId="{74643420-EC46-4ED7-85B1-523B85233B47}" destId="{D7F7AFAF-EBE6-469F-BBC9-396E78FB65EF}" srcOrd="4" destOrd="0" presId="urn:microsoft.com/office/officeart/2005/8/layout/cycle8"/>
    <dgm:cxn modelId="{54BEDBD1-7954-47C5-AFF4-4C1DCBF7A401}" type="presParOf" srcId="{74643420-EC46-4ED7-85B1-523B85233B47}" destId="{EA04C720-0301-4EB5-8DA7-72F0121043D0}" srcOrd="5" destOrd="0" presId="urn:microsoft.com/office/officeart/2005/8/layout/cycle8"/>
    <dgm:cxn modelId="{167AD032-B79E-4639-A30B-86E1DB938E7D}" type="presParOf" srcId="{74643420-EC46-4ED7-85B1-523B85233B47}" destId="{8A816B7D-F287-4255-9E1A-7E3897696FC6}" srcOrd="6" destOrd="0" presId="urn:microsoft.com/office/officeart/2005/8/layout/cycle8"/>
    <dgm:cxn modelId="{CC0887FC-6311-4DD9-A281-BFE7946D749D}" type="presParOf" srcId="{74643420-EC46-4ED7-85B1-523B85233B47}" destId="{67C51B5F-7C40-42FB-AC71-EC9505F366E5}" srcOrd="7" destOrd="0" presId="urn:microsoft.com/office/officeart/2005/8/layout/cycle8"/>
    <dgm:cxn modelId="{94C2EDD7-8EC9-4E53-B307-D5D59D18FA25}" type="presParOf" srcId="{74643420-EC46-4ED7-85B1-523B85233B47}" destId="{5F623461-CE46-4A7D-981B-6AF0572EF944}" srcOrd="8" destOrd="0" presId="urn:microsoft.com/office/officeart/2005/8/layout/cycle8"/>
    <dgm:cxn modelId="{8B210D32-64E6-4CEC-8873-05F05A774EC8}" type="presParOf" srcId="{74643420-EC46-4ED7-85B1-523B85233B47}" destId="{BB23AD05-78F9-40DD-B6BE-6EE6FA90A183}" srcOrd="9" destOrd="0" presId="urn:microsoft.com/office/officeart/2005/8/layout/cycle8"/>
    <dgm:cxn modelId="{C55B9C64-E12F-4D20-BBD7-7E7FE6C67AAB}" type="presParOf" srcId="{74643420-EC46-4ED7-85B1-523B85233B47}" destId="{D1BFF405-07C6-46FC-96A2-9426BD88166F}" srcOrd="10" destOrd="0" presId="urn:microsoft.com/office/officeart/2005/8/layout/cycle8"/>
    <dgm:cxn modelId="{A2DDCB71-C41D-4952-9818-353591F77AB6}" type="presParOf" srcId="{74643420-EC46-4ED7-85B1-523B85233B47}" destId="{1E4728BD-BB17-4ECC-9A48-D9288B26B068}" srcOrd="11" destOrd="0" presId="urn:microsoft.com/office/officeart/2005/8/layout/cycle8"/>
    <dgm:cxn modelId="{A05A53DF-51A6-4D6A-AFC8-AA0A315D852C}" type="presParOf" srcId="{74643420-EC46-4ED7-85B1-523B85233B47}" destId="{F84FAD00-4FB8-4A78-8DC8-DB6C349C0999}" srcOrd="12" destOrd="0" presId="urn:microsoft.com/office/officeart/2005/8/layout/cycle8"/>
    <dgm:cxn modelId="{7E95086A-450C-4E1B-9355-A6B64CD9561B}" type="presParOf" srcId="{74643420-EC46-4ED7-85B1-523B85233B47}" destId="{39619EC6-3F4D-4779-BF19-8EEC2A3C241E}" srcOrd="13" destOrd="0" presId="urn:microsoft.com/office/officeart/2005/8/layout/cycle8"/>
    <dgm:cxn modelId="{C5774385-4BFC-4452-AF0B-62F34BDF6828}" type="presParOf" srcId="{74643420-EC46-4ED7-85B1-523B85233B47}" destId="{D878B3A3-80AD-483C-8E4E-B2D38C25335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C577B8-FFD3-451C-AB5C-4C1E6C880E0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EDE1753-C812-452F-A28E-6C09EA65AA7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t-BR" sz="1200" dirty="0">
              <a:ln/>
              <a:latin typeface="EYInterstate Light" panose="02000506000000020004" pitchFamily="2" charset="0"/>
            </a:rPr>
            <a:t>Conexões entre divulgações fornecidas pela entidade sobre esses riscos e oportunidades dentro das divulgações de  sustentabilidade</a:t>
          </a:r>
        </a:p>
      </dgm:t>
    </dgm:pt>
    <dgm:pt modelId="{A664AE8E-B134-46C8-B2AA-99D590B78FEB}" type="parTrans" cxnId="{D83C49E4-7EAC-488F-A5E4-3B78C25766C4}">
      <dgm:prSet/>
      <dgm:spPr/>
      <dgm:t>
        <a:bodyPr/>
        <a:lstStyle/>
        <a:p>
          <a:endParaRPr lang="pt-BR"/>
        </a:p>
      </dgm:t>
    </dgm:pt>
    <dgm:pt modelId="{5523127A-2B04-4A09-9AFB-F716FBFC6D56}" type="sibTrans" cxnId="{D83C49E4-7EAC-488F-A5E4-3B78C25766C4}">
      <dgm:prSet/>
      <dgm:spPr/>
      <dgm:t>
        <a:bodyPr/>
        <a:lstStyle/>
        <a:p>
          <a:endParaRPr lang="pt-BR"/>
        </a:p>
      </dgm:t>
    </dgm:pt>
    <dgm:pt modelId="{830FC471-3E3C-400A-B102-1CAC280CC35A}">
      <dgm:prSet phldrT="[Text]" custT="1"/>
      <dgm:spPr/>
      <dgm:t>
        <a:bodyPr/>
        <a:lstStyle/>
        <a:p>
          <a:r>
            <a:rPr lang="pt-BR" sz="1200">
              <a:latin typeface="EYInterstate Light" panose="02000506000000020004" pitchFamily="2" charset="0"/>
            </a:rPr>
            <a:t>Conexões entre as informações fornecidas pela entidade sobre esses riscos e oportunidades em suas divulgações de sustentabilidade e outros relatórios financeiros </a:t>
          </a:r>
          <a:endParaRPr lang="pt-BR" sz="1200" dirty="0">
            <a:latin typeface="EYInterstate Light" panose="02000506000000020004" pitchFamily="2" charset="0"/>
          </a:endParaRPr>
        </a:p>
      </dgm:t>
    </dgm:pt>
    <dgm:pt modelId="{DEBE5DC7-447E-432A-AA16-502D40AED668}" type="parTrans" cxnId="{8D7FA614-0E16-4080-B0BA-DA5179F0E11F}">
      <dgm:prSet/>
      <dgm:spPr/>
      <dgm:t>
        <a:bodyPr/>
        <a:lstStyle/>
        <a:p>
          <a:endParaRPr lang="pt-BR"/>
        </a:p>
      </dgm:t>
    </dgm:pt>
    <dgm:pt modelId="{D9145410-7A13-4B5F-AE70-813D444E716D}" type="sibTrans" cxnId="{8D7FA614-0E16-4080-B0BA-DA5179F0E11F}">
      <dgm:prSet/>
      <dgm:spPr/>
      <dgm:t>
        <a:bodyPr/>
        <a:lstStyle/>
        <a:p>
          <a:endParaRPr lang="pt-BR"/>
        </a:p>
      </dgm:t>
    </dgm:pt>
    <dgm:pt modelId="{73184726-E134-4FC8-8610-1C698284D09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t-BR" sz="1200">
              <a:latin typeface="EYInterstate Light" panose="02000506000000020004" pitchFamily="2" charset="0"/>
            </a:rPr>
            <a:t>Conexões</a:t>
          </a:r>
        </a:p>
        <a:p>
          <a:pPr>
            <a:lnSpc>
              <a:spcPct val="100000"/>
            </a:lnSpc>
          </a:pPr>
          <a:r>
            <a:rPr lang="pt-BR" sz="1200">
              <a:latin typeface="EYInterstate Light" panose="02000506000000020004" pitchFamily="2" charset="0"/>
            </a:rPr>
            <a:t> entre vários riscos e oportunidades relacionados à sustentabilidade que poderiam afetar as perspectivas da entidade </a:t>
          </a:r>
          <a:endParaRPr lang="pt-BR" sz="1200" dirty="0">
            <a:latin typeface="EYInterstate Light" panose="02000506000000020004" pitchFamily="2" charset="0"/>
          </a:endParaRPr>
        </a:p>
      </dgm:t>
    </dgm:pt>
    <dgm:pt modelId="{35B3405D-A8B4-468A-83DE-88D2BD316AE2}" type="parTrans" cxnId="{D689AEEA-2188-4F28-817A-6BB2A162D78C}">
      <dgm:prSet/>
      <dgm:spPr/>
      <dgm:t>
        <a:bodyPr/>
        <a:lstStyle/>
        <a:p>
          <a:endParaRPr lang="pt-BR"/>
        </a:p>
      </dgm:t>
    </dgm:pt>
    <dgm:pt modelId="{0C16FC9F-99E7-4A80-AB5A-09681B8676FD}" type="sibTrans" cxnId="{D689AEEA-2188-4F28-817A-6BB2A162D78C}">
      <dgm:prSet/>
      <dgm:spPr/>
      <dgm:t>
        <a:bodyPr/>
        <a:lstStyle/>
        <a:p>
          <a:endParaRPr lang="pt-BR"/>
        </a:p>
      </dgm:t>
    </dgm:pt>
    <dgm:pt modelId="{74643420-EC46-4ED7-85B1-523B85233B47}" type="pres">
      <dgm:prSet presAssocID="{D0C577B8-FFD3-451C-AB5C-4C1E6C880E09}" presName="compositeShape" presStyleCnt="0">
        <dgm:presLayoutVars>
          <dgm:chMax val="7"/>
          <dgm:dir/>
          <dgm:resizeHandles val="exact"/>
        </dgm:presLayoutVars>
      </dgm:prSet>
      <dgm:spPr/>
    </dgm:pt>
    <dgm:pt modelId="{8ECFCA3A-CEFB-4A2D-972F-16788AD2B10A}" type="pres">
      <dgm:prSet presAssocID="{D0C577B8-FFD3-451C-AB5C-4C1E6C880E09}" presName="wedge1" presStyleLbl="node1" presStyleIdx="0" presStyleCnt="3"/>
      <dgm:spPr/>
    </dgm:pt>
    <dgm:pt modelId="{9758AF75-D817-40CB-A656-123A5CB96523}" type="pres">
      <dgm:prSet presAssocID="{D0C577B8-FFD3-451C-AB5C-4C1E6C880E09}" presName="dummy1a" presStyleCnt="0"/>
      <dgm:spPr/>
    </dgm:pt>
    <dgm:pt modelId="{593EDE7B-2223-41E8-AFF3-0B16AA11ED7D}" type="pres">
      <dgm:prSet presAssocID="{D0C577B8-FFD3-451C-AB5C-4C1E6C880E09}" presName="dummy1b" presStyleCnt="0"/>
      <dgm:spPr/>
    </dgm:pt>
    <dgm:pt modelId="{325237A8-D81B-460B-BCED-59090AF2AF77}" type="pres">
      <dgm:prSet presAssocID="{D0C577B8-FFD3-451C-AB5C-4C1E6C880E0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F7AFAF-EBE6-469F-BBC9-396E78FB65EF}" type="pres">
      <dgm:prSet presAssocID="{D0C577B8-FFD3-451C-AB5C-4C1E6C880E09}" presName="wedge2" presStyleLbl="node1" presStyleIdx="1" presStyleCnt="3"/>
      <dgm:spPr/>
    </dgm:pt>
    <dgm:pt modelId="{EA04C720-0301-4EB5-8DA7-72F0121043D0}" type="pres">
      <dgm:prSet presAssocID="{D0C577B8-FFD3-451C-AB5C-4C1E6C880E09}" presName="dummy2a" presStyleCnt="0"/>
      <dgm:spPr/>
    </dgm:pt>
    <dgm:pt modelId="{8A816B7D-F287-4255-9E1A-7E3897696FC6}" type="pres">
      <dgm:prSet presAssocID="{D0C577B8-FFD3-451C-AB5C-4C1E6C880E09}" presName="dummy2b" presStyleCnt="0"/>
      <dgm:spPr/>
    </dgm:pt>
    <dgm:pt modelId="{67C51B5F-7C40-42FB-AC71-EC9505F366E5}" type="pres">
      <dgm:prSet presAssocID="{D0C577B8-FFD3-451C-AB5C-4C1E6C880E0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F623461-CE46-4A7D-981B-6AF0572EF944}" type="pres">
      <dgm:prSet presAssocID="{D0C577B8-FFD3-451C-AB5C-4C1E6C880E09}" presName="wedge3" presStyleLbl="node1" presStyleIdx="2" presStyleCnt="3"/>
      <dgm:spPr/>
    </dgm:pt>
    <dgm:pt modelId="{BB23AD05-78F9-40DD-B6BE-6EE6FA90A183}" type="pres">
      <dgm:prSet presAssocID="{D0C577B8-FFD3-451C-AB5C-4C1E6C880E09}" presName="dummy3a" presStyleCnt="0"/>
      <dgm:spPr/>
    </dgm:pt>
    <dgm:pt modelId="{D1BFF405-07C6-46FC-96A2-9426BD88166F}" type="pres">
      <dgm:prSet presAssocID="{D0C577B8-FFD3-451C-AB5C-4C1E6C880E09}" presName="dummy3b" presStyleCnt="0"/>
      <dgm:spPr/>
    </dgm:pt>
    <dgm:pt modelId="{1E4728BD-BB17-4ECC-9A48-D9288B26B068}" type="pres">
      <dgm:prSet presAssocID="{D0C577B8-FFD3-451C-AB5C-4C1E6C880E0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84FAD00-4FB8-4A78-8DC8-DB6C349C0999}" type="pres">
      <dgm:prSet presAssocID="{5523127A-2B04-4A09-9AFB-F716FBFC6D56}" presName="arrowWedge1" presStyleLbl="fgSibTrans2D1" presStyleIdx="0" presStyleCnt="3"/>
      <dgm:spPr/>
    </dgm:pt>
    <dgm:pt modelId="{39619EC6-3F4D-4779-BF19-8EEC2A3C241E}" type="pres">
      <dgm:prSet presAssocID="{D9145410-7A13-4B5F-AE70-813D444E716D}" presName="arrowWedge2" presStyleLbl="fgSibTrans2D1" presStyleIdx="1" presStyleCnt="3"/>
      <dgm:spPr/>
    </dgm:pt>
    <dgm:pt modelId="{D878B3A3-80AD-483C-8E4E-B2D38C25335D}" type="pres">
      <dgm:prSet presAssocID="{0C16FC9F-99E7-4A80-AB5A-09681B8676FD}" presName="arrowWedge3" presStyleLbl="fgSibTrans2D1" presStyleIdx="2" presStyleCnt="3"/>
      <dgm:spPr/>
    </dgm:pt>
  </dgm:ptLst>
  <dgm:cxnLst>
    <dgm:cxn modelId="{8D7FA614-0E16-4080-B0BA-DA5179F0E11F}" srcId="{D0C577B8-FFD3-451C-AB5C-4C1E6C880E09}" destId="{830FC471-3E3C-400A-B102-1CAC280CC35A}" srcOrd="1" destOrd="0" parTransId="{DEBE5DC7-447E-432A-AA16-502D40AED668}" sibTransId="{D9145410-7A13-4B5F-AE70-813D444E716D}"/>
    <dgm:cxn modelId="{FD89F261-9C5C-411D-A265-C85A3F12D63C}" type="presOf" srcId="{73184726-E134-4FC8-8610-1C698284D09C}" destId="{5F623461-CE46-4A7D-981B-6AF0572EF944}" srcOrd="0" destOrd="0" presId="urn:microsoft.com/office/officeart/2005/8/layout/cycle8"/>
    <dgm:cxn modelId="{FDA6A24B-EAF8-47B7-946F-A033BA28CDC4}" type="presOf" srcId="{9EDE1753-C812-452F-A28E-6C09EA65AA72}" destId="{325237A8-D81B-460B-BCED-59090AF2AF77}" srcOrd="1" destOrd="0" presId="urn:microsoft.com/office/officeart/2005/8/layout/cycle8"/>
    <dgm:cxn modelId="{16972178-5C97-49F2-94C5-CEA77153F2B2}" type="presOf" srcId="{9EDE1753-C812-452F-A28E-6C09EA65AA72}" destId="{8ECFCA3A-CEFB-4A2D-972F-16788AD2B10A}" srcOrd="0" destOrd="0" presId="urn:microsoft.com/office/officeart/2005/8/layout/cycle8"/>
    <dgm:cxn modelId="{2E8011BA-C56C-4C7A-8C9C-99B15D99C2AF}" type="presOf" srcId="{830FC471-3E3C-400A-B102-1CAC280CC35A}" destId="{67C51B5F-7C40-42FB-AC71-EC9505F366E5}" srcOrd="1" destOrd="0" presId="urn:microsoft.com/office/officeart/2005/8/layout/cycle8"/>
    <dgm:cxn modelId="{2BFED1CF-F110-4FBF-8A86-9E6B64CCF8CA}" type="presOf" srcId="{830FC471-3E3C-400A-B102-1CAC280CC35A}" destId="{D7F7AFAF-EBE6-469F-BBC9-396E78FB65EF}" srcOrd="0" destOrd="0" presId="urn:microsoft.com/office/officeart/2005/8/layout/cycle8"/>
    <dgm:cxn modelId="{E8C785D5-4C7F-4770-AD64-1E4CEACF9C7E}" type="presOf" srcId="{D0C577B8-FFD3-451C-AB5C-4C1E6C880E09}" destId="{74643420-EC46-4ED7-85B1-523B85233B47}" srcOrd="0" destOrd="0" presId="urn:microsoft.com/office/officeart/2005/8/layout/cycle8"/>
    <dgm:cxn modelId="{D83C49E4-7EAC-488F-A5E4-3B78C25766C4}" srcId="{D0C577B8-FFD3-451C-AB5C-4C1E6C880E09}" destId="{9EDE1753-C812-452F-A28E-6C09EA65AA72}" srcOrd="0" destOrd="0" parTransId="{A664AE8E-B134-46C8-B2AA-99D590B78FEB}" sibTransId="{5523127A-2B04-4A09-9AFB-F716FBFC6D56}"/>
    <dgm:cxn modelId="{D689AEEA-2188-4F28-817A-6BB2A162D78C}" srcId="{D0C577B8-FFD3-451C-AB5C-4C1E6C880E09}" destId="{73184726-E134-4FC8-8610-1C698284D09C}" srcOrd="2" destOrd="0" parTransId="{35B3405D-A8B4-468A-83DE-88D2BD316AE2}" sibTransId="{0C16FC9F-99E7-4A80-AB5A-09681B8676FD}"/>
    <dgm:cxn modelId="{AAA748FC-876B-4A75-981E-56A5CB7BA002}" type="presOf" srcId="{73184726-E134-4FC8-8610-1C698284D09C}" destId="{1E4728BD-BB17-4ECC-9A48-D9288B26B068}" srcOrd="1" destOrd="0" presId="urn:microsoft.com/office/officeart/2005/8/layout/cycle8"/>
    <dgm:cxn modelId="{84EE4E5A-62CF-444F-B0F3-1C7B35B08714}" type="presParOf" srcId="{74643420-EC46-4ED7-85B1-523B85233B47}" destId="{8ECFCA3A-CEFB-4A2D-972F-16788AD2B10A}" srcOrd="0" destOrd="0" presId="urn:microsoft.com/office/officeart/2005/8/layout/cycle8"/>
    <dgm:cxn modelId="{E3A9D82A-7310-4712-94A0-539115A58AD9}" type="presParOf" srcId="{74643420-EC46-4ED7-85B1-523B85233B47}" destId="{9758AF75-D817-40CB-A656-123A5CB96523}" srcOrd="1" destOrd="0" presId="urn:microsoft.com/office/officeart/2005/8/layout/cycle8"/>
    <dgm:cxn modelId="{0B6871C2-599C-4C00-98BD-9D9E40F017FD}" type="presParOf" srcId="{74643420-EC46-4ED7-85B1-523B85233B47}" destId="{593EDE7B-2223-41E8-AFF3-0B16AA11ED7D}" srcOrd="2" destOrd="0" presId="urn:microsoft.com/office/officeart/2005/8/layout/cycle8"/>
    <dgm:cxn modelId="{939A4059-495B-4102-BD9E-55FA5745A23F}" type="presParOf" srcId="{74643420-EC46-4ED7-85B1-523B85233B47}" destId="{325237A8-D81B-460B-BCED-59090AF2AF77}" srcOrd="3" destOrd="0" presId="urn:microsoft.com/office/officeart/2005/8/layout/cycle8"/>
    <dgm:cxn modelId="{AC7F71E9-52FC-4939-9B78-2D61BD5265E5}" type="presParOf" srcId="{74643420-EC46-4ED7-85B1-523B85233B47}" destId="{D7F7AFAF-EBE6-469F-BBC9-396E78FB65EF}" srcOrd="4" destOrd="0" presId="urn:microsoft.com/office/officeart/2005/8/layout/cycle8"/>
    <dgm:cxn modelId="{54BEDBD1-7954-47C5-AFF4-4C1DCBF7A401}" type="presParOf" srcId="{74643420-EC46-4ED7-85B1-523B85233B47}" destId="{EA04C720-0301-4EB5-8DA7-72F0121043D0}" srcOrd="5" destOrd="0" presId="urn:microsoft.com/office/officeart/2005/8/layout/cycle8"/>
    <dgm:cxn modelId="{167AD032-B79E-4639-A30B-86E1DB938E7D}" type="presParOf" srcId="{74643420-EC46-4ED7-85B1-523B85233B47}" destId="{8A816B7D-F287-4255-9E1A-7E3897696FC6}" srcOrd="6" destOrd="0" presId="urn:microsoft.com/office/officeart/2005/8/layout/cycle8"/>
    <dgm:cxn modelId="{CC0887FC-6311-4DD9-A281-BFE7946D749D}" type="presParOf" srcId="{74643420-EC46-4ED7-85B1-523B85233B47}" destId="{67C51B5F-7C40-42FB-AC71-EC9505F366E5}" srcOrd="7" destOrd="0" presId="urn:microsoft.com/office/officeart/2005/8/layout/cycle8"/>
    <dgm:cxn modelId="{94C2EDD7-8EC9-4E53-B307-D5D59D18FA25}" type="presParOf" srcId="{74643420-EC46-4ED7-85B1-523B85233B47}" destId="{5F623461-CE46-4A7D-981B-6AF0572EF944}" srcOrd="8" destOrd="0" presId="urn:microsoft.com/office/officeart/2005/8/layout/cycle8"/>
    <dgm:cxn modelId="{8B210D32-64E6-4CEC-8873-05F05A774EC8}" type="presParOf" srcId="{74643420-EC46-4ED7-85B1-523B85233B47}" destId="{BB23AD05-78F9-40DD-B6BE-6EE6FA90A183}" srcOrd="9" destOrd="0" presId="urn:microsoft.com/office/officeart/2005/8/layout/cycle8"/>
    <dgm:cxn modelId="{C55B9C64-E12F-4D20-BBD7-7E7FE6C67AAB}" type="presParOf" srcId="{74643420-EC46-4ED7-85B1-523B85233B47}" destId="{D1BFF405-07C6-46FC-96A2-9426BD88166F}" srcOrd="10" destOrd="0" presId="urn:microsoft.com/office/officeart/2005/8/layout/cycle8"/>
    <dgm:cxn modelId="{A2DDCB71-C41D-4952-9818-353591F77AB6}" type="presParOf" srcId="{74643420-EC46-4ED7-85B1-523B85233B47}" destId="{1E4728BD-BB17-4ECC-9A48-D9288B26B068}" srcOrd="11" destOrd="0" presId="urn:microsoft.com/office/officeart/2005/8/layout/cycle8"/>
    <dgm:cxn modelId="{A05A53DF-51A6-4D6A-AFC8-AA0A315D852C}" type="presParOf" srcId="{74643420-EC46-4ED7-85B1-523B85233B47}" destId="{F84FAD00-4FB8-4A78-8DC8-DB6C349C0999}" srcOrd="12" destOrd="0" presId="urn:microsoft.com/office/officeart/2005/8/layout/cycle8"/>
    <dgm:cxn modelId="{7E95086A-450C-4E1B-9355-A6B64CD9561B}" type="presParOf" srcId="{74643420-EC46-4ED7-85B1-523B85233B47}" destId="{39619EC6-3F4D-4779-BF19-8EEC2A3C241E}" srcOrd="13" destOrd="0" presId="urn:microsoft.com/office/officeart/2005/8/layout/cycle8"/>
    <dgm:cxn modelId="{C5774385-4BFC-4452-AF0B-62F34BDF6828}" type="presParOf" srcId="{74643420-EC46-4ED7-85B1-523B85233B47}" destId="{D878B3A3-80AD-483C-8E4E-B2D38C25335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FCA3A-CEFB-4A2D-972F-16788AD2B10A}">
      <dsp:nvSpPr>
        <dsp:cNvPr id="0" name=""/>
        <dsp:cNvSpPr/>
      </dsp:nvSpPr>
      <dsp:spPr>
        <a:xfrm>
          <a:off x="1463458" y="380066"/>
          <a:ext cx="4911632" cy="491163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n/>
              <a:latin typeface="EYInterstate Light" panose="02000506000000020004" pitchFamily="2" charset="0"/>
            </a:rPr>
            <a:t>Conexões entre divulgações fornecidas pela entidade sobre esses riscos e oportunidades dentro das divulgações de  sustentabilidade</a:t>
          </a:r>
        </a:p>
      </dsp:txBody>
      <dsp:txXfrm>
        <a:off x="4052005" y="1420865"/>
        <a:ext cx="1754154" cy="1461795"/>
      </dsp:txXfrm>
    </dsp:sp>
    <dsp:sp modelId="{D7F7AFAF-EBE6-469F-BBC9-396E78FB65EF}">
      <dsp:nvSpPr>
        <dsp:cNvPr id="0" name=""/>
        <dsp:cNvSpPr/>
      </dsp:nvSpPr>
      <dsp:spPr>
        <a:xfrm>
          <a:off x="1362302" y="555482"/>
          <a:ext cx="4911632" cy="491163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latin typeface="EYInterstate Light" panose="02000506000000020004" pitchFamily="2" charset="0"/>
            </a:rPr>
            <a:t>Conexões entre as informações fornecidas pela entidade sobre esses riscos e oportunidades em suas divulgações de sustentabilidade e outros relatórios financeiros </a:t>
          </a:r>
          <a:endParaRPr lang="pt-BR" sz="1200" kern="1200" dirty="0">
            <a:latin typeface="EYInterstate Light" panose="02000506000000020004" pitchFamily="2" charset="0"/>
          </a:endParaRPr>
        </a:p>
      </dsp:txBody>
      <dsp:txXfrm>
        <a:off x="2531738" y="3742196"/>
        <a:ext cx="2631231" cy="1286380"/>
      </dsp:txXfrm>
    </dsp:sp>
    <dsp:sp modelId="{5F623461-CE46-4A7D-981B-6AF0572EF944}">
      <dsp:nvSpPr>
        <dsp:cNvPr id="0" name=""/>
        <dsp:cNvSpPr/>
      </dsp:nvSpPr>
      <dsp:spPr>
        <a:xfrm>
          <a:off x="1261145" y="380066"/>
          <a:ext cx="4911632" cy="491163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latin typeface="EYInterstate Light" panose="02000506000000020004" pitchFamily="2" charset="0"/>
            </a:rPr>
            <a:t>Conexões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latin typeface="EYInterstate Light" panose="02000506000000020004" pitchFamily="2" charset="0"/>
            </a:rPr>
            <a:t> entre vários riscos e oportunidades relacionados à sustentabilidade que poderiam afetar as perspectivas da entidade </a:t>
          </a:r>
          <a:endParaRPr lang="pt-BR" sz="1200" kern="1200" dirty="0">
            <a:latin typeface="EYInterstate Light" panose="02000506000000020004" pitchFamily="2" charset="0"/>
          </a:endParaRPr>
        </a:p>
      </dsp:txBody>
      <dsp:txXfrm>
        <a:off x="1830076" y="1420865"/>
        <a:ext cx="1754154" cy="1461795"/>
      </dsp:txXfrm>
    </dsp:sp>
    <dsp:sp modelId="{F84FAD00-4FB8-4A78-8DC8-DB6C349C0999}">
      <dsp:nvSpPr>
        <dsp:cNvPr id="0" name=""/>
        <dsp:cNvSpPr/>
      </dsp:nvSpPr>
      <dsp:spPr>
        <a:xfrm>
          <a:off x="1159810" y="76013"/>
          <a:ext cx="5519739" cy="551973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19EC6-3F4D-4779-BF19-8EEC2A3C241E}">
      <dsp:nvSpPr>
        <dsp:cNvPr id="0" name=""/>
        <dsp:cNvSpPr/>
      </dsp:nvSpPr>
      <dsp:spPr>
        <a:xfrm>
          <a:off x="1058248" y="251118"/>
          <a:ext cx="5519739" cy="551973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8B3A3-80AD-483C-8E4E-B2D38C25335D}">
      <dsp:nvSpPr>
        <dsp:cNvPr id="0" name=""/>
        <dsp:cNvSpPr/>
      </dsp:nvSpPr>
      <dsp:spPr>
        <a:xfrm>
          <a:off x="956686" y="76013"/>
          <a:ext cx="5519739" cy="551973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FCA3A-CEFB-4A2D-972F-16788AD2B10A}">
      <dsp:nvSpPr>
        <dsp:cNvPr id="0" name=""/>
        <dsp:cNvSpPr/>
      </dsp:nvSpPr>
      <dsp:spPr>
        <a:xfrm>
          <a:off x="1463458" y="380066"/>
          <a:ext cx="4911632" cy="491163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n/>
              <a:latin typeface="EYInterstate Light" panose="02000506000000020004" pitchFamily="2" charset="0"/>
            </a:rPr>
            <a:t>Conexões entre divulgações fornecidas pela entidade sobre esses riscos e oportunidades dentro das divulgações de  sustentabilidade</a:t>
          </a:r>
        </a:p>
      </dsp:txBody>
      <dsp:txXfrm>
        <a:off x="4052005" y="1420865"/>
        <a:ext cx="1754154" cy="1461795"/>
      </dsp:txXfrm>
    </dsp:sp>
    <dsp:sp modelId="{D7F7AFAF-EBE6-469F-BBC9-396E78FB65EF}">
      <dsp:nvSpPr>
        <dsp:cNvPr id="0" name=""/>
        <dsp:cNvSpPr/>
      </dsp:nvSpPr>
      <dsp:spPr>
        <a:xfrm>
          <a:off x="1362302" y="555482"/>
          <a:ext cx="4911632" cy="491163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latin typeface="EYInterstate Light" panose="02000506000000020004" pitchFamily="2" charset="0"/>
            </a:rPr>
            <a:t>Conexões entre as informações fornecidas pela entidade sobre esses riscos e oportunidades em suas divulgações de sustentabilidade e outros relatórios financeiros </a:t>
          </a:r>
          <a:endParaRPr lang="pt-BR" sz="1200" kern="1200" dirty="0">
            <a:latin typeface="EYInterstate Light" panose="02000506000000020004" pitchFamily="2" charset="0"/>
          </a:endParaRPr>
        </a:p>
      </dsp:txBody>
      <dsp:txXfrm>
        <a:off x="2531738" y="3742196"/>
        <a:ext cx="2631231" cy="1286380"/>
      </dsp:txXfrm>
    </dsp:sp>
    <dsp:sp modelId="{5F623461-CE46-4A7D-981B-6AF0572EF944}">
      <dsp:nvSpPr>
        <dsp:cNvPr id="0" name=""/>
        <dsp:cNvSpPr/>
      </dsp:nvSpPr>
      <dsp:spPr>
        <a:xfrm>
          <a:off x="1261145" y="380066"/>
          <a:ext cx="4911632" cy="491163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latin typeface="EYInterstate Light" panose="02000506000000020004" pitchFamily="2" charset="0"/>
            </a:rPr>
            <a:t>Conexões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latin typeface="EYInterstate Light" panose="02000506000000020004" pitchFamily="2" charset="0"/>
            </a:rPr>
            <a:t> entre vários riscos e oportunidades relacionados à sustentabilidade que poderiam afetar as perspectivas da entidade </a:t>
          </a:r>
          <a:endParaRPr lang="pt-BR" sz="1200" kern="1200" dirty="0">
            <a:latin typeface="EYInterstate Light" panose="02000506000000020004" pitchFamily="2" charset="0"/>
          </a:endParaRPr>
        </a:p>
      </dsp:txBody>
      <dsp:txXfrm>
        <a:off x="1830076" y="1420865"/>
        <a:ext cx="1754154" cy="1461795"/>
      </dsp:txXfrm>
    </dsp:sp>
    <dsp:sp modelId="{F84FAD00-4FB8-4A78-8DC8-DB6C349C0999}">
      <dsp:nvSpPr>
        <dsp:cNvPr id="0" name=""/>
        <dsp:cNvSpPr/>
      </dsp:nvSpPr>
      <dsp:spPr>
        <a:xfrm>
          <a:off x="1159810" y="76013"/>
          <a:ext cx="5519739" cy="551973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19EC6-3F4D-4779-BF19-8EEC2A3C241E}">
      <dsp:nvSpPr>
        <dsp:cNvPr id="0" name=""/>
        <dsp:cNvSpPr/>
      </dsp:nvSpPr>
      <dsp:spPr>
        <a:xfrm>
          <a:off x="1058248" y="251118"/>
          <a:ext cx="5519739" cy="551973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8B3A3-80AD-483C-8E4E-B2D38C25335D}">
      <dsp:nvSpPr>
        <dsp:cNvPr id="0" name=""/>
        <dsp:cNvSpPr/>
      </dsp:nvSpPr>
      <dsp:spPr>
        <a:xfrm>
          <a:off x="956686" y="76013"/>
          <a:ext cx="5519739" cy="551973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2BB9-B2F7-463C-BAB6-7FCAB888A5EF}" type="datetimeFigureOut">
              <a:rPr lang="pt-BR" smtClean="0"/>
              <a:t>20/08/2023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C9CAD-5C12-401A-AB8B-0AFB1DA75F4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03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10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762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82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63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61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50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43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387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430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965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18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62F94B-A754-054B-B9C9-AC53688FF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62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961A5A1A-ADC0-4B82-BC94-0DE6730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1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rox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amare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5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escu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6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 (rox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 (amare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0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rox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mar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4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83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4" r:id="rId4"/>
    <p:sldLayoutId id="2147483667" r:id="rId5"/>
    <p:sldLayoutId id="2147483651" r:id="rId6"/>
    <p:sldLayoutId id="2147483665" r:id="rId7"/>
    <p:sldLayoutId id="2147483663" r:id="rId8"/>
    <p:sldLayoutId id="2147483666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ylan33/50209926921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middleeastmonitor.com/20200813-iran-briefly-seizes-oil-tanker-near-strait-of-hormuz/" TargetMode="Externa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F336C8-0F93-47EA-9551-CF196011DA34}"/>
              </a:ext>
            </a:extLst>
          </p:cNvPr>
          <p:cNvSpPr txBox="1"/>
          <p:nvPr/>
        </p:nvSpPr>
        <p:spPr>
          <a:xfrm>
            <a:off x="447751" y="2699639"/>
            <a:ext cx="10186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Contexto da divulgação das informações de sustentabilidade e Conectividade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8C482E2-DB42-4D68-87AA-49651A608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3" y="935159"/>
            <a:ext cx="4512906" cy="1054799"/>
          </a:xfrm>
          <a:prstGeom prst="rect">
            <a:avLst/>
          </a:prstGeom>
        </p:spPr>
      </p:pic>
      <p:sp>
        <p:nvSpPr>
          <p:cNvPr id="5" name="Retângulo 5">
            <a:extLst>
              <a:ext uri="{FF2B5EF4-FFF2-40B4-BE49-F238E27FC236}">
                <a16:creationId xmlns:a16="http://schemas.microsoft.com/office/drawing/2014/main" id="{3441347D-CE3E-47F9-BE3E-14205F171B02}"/>
              </a:ext>
            </a:extLst>
          </p:cNvPr>
          <p:cNvSpPr/>
          <p:nvPr/>
        </p:nvSpPr>
        <p:spPr>
          <a:xfrm>
            <a:off x="533483" y="4229053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19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TRANSIÇÃO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6CBE0-7085-0D1F-65C9-35E7CD9549B9}"/>
              </a:ext>
            </a:extLst>
          </p:cNvPr>
          <p:cNvSpPr txBox="1"/>
          <p:nvPr/>
        </p:nvSpPr>
        <p:spPr>
          <a:xfrm>
            <a:off x="492190" y="1694967"/>
            <a:ext cx="4981654" cy="3289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2425" indent="-171450"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latin typeface="EYInterstate Light" panose="02000506000000020004" pitchFamily="2" charset="0"/>
              </a:rPr>
              <a:t>A entidade não é obrigada a divulgar informações financeiras comparativas relacionadas à sustentabilidade no primeiro período.</a:t>
            </a:r>
          </a:p>
          <a:p>
            <a:pPr marL="352425" indent="-171450"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latin typeface="EYInterstate Light" panose="02000506000000020004" pitchFamily="2" charset="0"/>
              </a:rPr>
              <a:t>Opção “clima em primeiro lugar” permite que a entidade reporte apenas riscos e oportunidades relacionados com o clima.</a:t>
            </a:r>
          </a:p>
          <a:p>
            <a:pPr marL="352425" indent="-171450"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latin typeface="EYInterstate Light" panose="02000506000000020004" pitchFamily="2" charset="0"/>
              </a:rPr>
              <a:t>No primeiro período de relato anual em que a entidade aplica a IFRS S1, é permitido relatar suas divulgações de sustentabilidade depois de ter publicado suas demonstrações financeiras.</a:t>
            </a:r>
            <a:endParaRPr lang="pt-BR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D6D7E-CB70-B509-EB01-6632E90FEC33}"/>
              </a:ext>
            </a:extLst>
          </p:cNvPr>
          <p:cNvSpPr txBox="1"/>
          <p:nvPr/>
        </p:nvSpPr>
        <p:spPr>
          <a:xfrm>
            <a:off x="6453903" y="1694967"/>
            <a:ext cx="4981654" cy="1997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2425" indent="-171450"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latin typeface="EYInterstate Light" panose="02000506000000020004" pitchFamily="2" charset="0"/>
              </a:rPr>
              <a:t>Continuar a usar um método de medição diferente do GHG </a:t>
            </a:r>
            <a:r>
              <a:rPr lang="pt-BR" sz="1400" dirty="0" err="1">
                <a:latin typeface="EYInterstate Light" panose="02000506000000020004" pitchFamily="2" charset="0"/>
              </a:rPr>
              <a:t>Protocol</a:t>
            </a:r>
            <a:r>
              <a:rPr lang="pt-BR" sz="1400" dirty="0">
                <a:latin typeface="EYInterstate Light" panose="02000506000000020004" pitchFamily="2" charset="0"/>
              </a:rPr>
              <a:t> </a:t>
            </a:r>
          </a:p>
          <a:p>
            <a:pPr marL="352425" indent="-171450"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latin typeface="EYInterstate Light" panose="02000506000000020004" pitchFamily="2" charset="0"/>
              </a:rPr>
              <a:t>Não divulgar suas emissões de GEE do Escopo 3, incluindo emissões financiadas (se a entidade participar de atividades de gestão de ativos, bancos comerciais ou seguros)</a:t>
            </a:r>
            <a:endParaRPr lang="pt-BR" sz="1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9793588-AACA-F713-1E36-7AB9E070D8D1}"/>
              </a:ext>
            </a:extLst>
          </p:cNvPr>
          <p:cNvSpPr txBox="1">
            <a:spLocks/>
          </p:cNvSpPr>
          <p:nvPr/>
        </p:nvSpPr>
        <p:spPr>
          <a:xfrm>
            <a:off x="756442" y="1171092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S</a:t>
            </a: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0E2922D-11D1-B2DC-0E43-8A79A744F101}"/>
              </a:ext>
            </a:extLst>
          </p:cNvPr>
          <p:cNvSpPr txBox="1">
            <a:spLocks/>
          </p:cNvSpPr>
          <p:nvPr/>
        </p:nvSpPr>
        <p:spPr>
          <a:xfrm>
            <a:off x="6591185" y="1171092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S2</a:t>
            </a:r>
          </a:p>
        </p:txBody>
      </p:sp>
    </p:spTree>
    <p:extLst>
      <p:ext uri="{BB962C8B-B14F-4D97-AF65-F5344CB8AC3E}">
        <p14:creationId xmlns:p14="http://schemas.microsoft.com/office/powerpoint/2010/main" val="1202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CONECTIVIDADE</a:t>
            </a:r>
            <a:endParaRPr lang="pt-BR" sz="2800" b="1" dirty="0">
              <a:solidFill>
                <a:srgbClr val="5C3183"/>
              </a:solidFill>
              <a:latin typeface="Montserrat ExtraBold" pitchFamily="2" charset="77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9B60A9C-D703-6DC2-FF0A-8AE601B8726D}"/>
              </a:ext>
            </a:extLst>
          </p:cNvPr>
          <p:cNvGraphicFramePr/>
          <p:nvPr/>
        </p:nvGraphicFramePr>
        <p:xfrm>
          <a:off x="2277881" y="798034"/>
          <a:ext cx="7636237" cy="584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86EBEBBF-2E11-DFCF-EDB5-FA3FF99318A5}"/>
              </a:ext>
            </a:extLst>
          </p:cNvPr>
          <p:cNvSpPr/>
          <p:nvPr/>
        </p:nvSpPr>
        <p:spPr>
          <a:xfrm>
            <a:off x="4476750" y="4257675"/>
            <a:ext cx="3286125" cy="1873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5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7295" y="537680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Conectividade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6CBE0-7085-0D1F-65C9-35E7CD9549B9}"/>
              </a:ext>
            </a:extLst>
          </p:cNvPr>
          <p:cNvSpPr txBox="1"/>
          <p:nvPr/>
        </p:nvSpPr>
        <p:spPr>
          <a:xfrm>
            <a:off x="492189" y="1694967"/>
            <a:ext cx="110372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Um </a:t>
            </a:r>
            <a:r>
              <a:rPr lang="en-US" sz="2000" dirty="0" err="1">
                <a:latin typeface="+mj-lt"/>
              </a:rPr>
              <a:t>entidade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anuncia</a:t>
            </a:r>
            <a:r>
              <a:rPr lang="en-US" sz="2000" dirty="0">
                <a:latin typeface="+mj-lt"/>
              </a:rPr>
              <a:t> que </a:t>
            </a:r>
            <a:r>
              <a:rPr lang="en-US" sz="2000" dirty="0" err="1">
                <a:latin typeface="+mj-lt"/>
              </a:rPr>
              <a:t>irá</a:t>
            </a:r>
            <a:r>
              <a:rPr lang="en-US" sz="2000" dirty="0">
                <a:latin typeface="+mj-lt"/>
              </a:rPr>
              <a:t> trocar a </a:t>
            </a:r>
            <a:r>
              <a:rPr lang="en-US" sz="2000" dirty="0" err="1">
                <a:latin typeface="+mj-lt"/>
              </a:rPr>
              <a:t>frota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caminhões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em</a:t>
            </a:r>
            <a:r>
              <a:rPr lang="en-US" sz="2000" dirty="0">
                <a:latin typeface="+mj-lt"/>
              </a:rPr>
              <a:t> 2 </a:t>
            </a:r>
            <a:r>
              <a:rPr lang="en-US" sz="2000" dirty="0" err="1">
                <a:latin typeface="+mj-lt"/>
              </a:rPr>
              <a:t>anos</a:t>
            </a:r>
            <a:r>
              <a:rPr lang="en-US" sz="2000" dirty="0">
                <a:latin typeface="+mj-lt"/>
              </a:rPr>
              <a:t> para </a:t>
            </a:r>
            <a:r>
              <a:rPr lang="en-US" sz="2000" dirty="0" err="1">
                <a:latin typeface="+mj-lt"/>
              </a:rPr>
              <a:t>caminhões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movidos</a:t>
            </a:r>
            <a:r>
              <a:rPr lang="en-US" sz="2000" dirty="0">
                <a:latin typeface="+mj-lt"/>
              </a:rPr>
              <a:t> à </a:t>
            </a:r>
            <a:r>
              <a:rPr lang="en-US" sz="2000" dirty="0" err="1">
                <a:latin typeface="+mj-lt"/>
              </a:rPr>
              <a:t>energias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poluentes</a:t>
            </a:r>
            <a:r>
              <a:rPr lang="en-US" sz="2000" dirty="0">
                <a:latin typeface="+mj-lt"/>
              </a:rPr>
              <a:t>. -&gt; ?</a:t>
            </a:r>
          </a:p>
          <a:p>
            <a:endParaRPr lang="en-US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Uma </a:t>
            </a:r>
            <a:r>
              <a:rPr lang="en-US" sz="2000" dirty="0" err="1">
                <a:latin typeface="+mj-lt"/>
              </a:rPr>
              <a:t>entidade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anuncia</a:t>
            </a:r>
            <a:r>
              <a:rPr lang="en-US" sz="2000" dirty="0">
                <a:latin typeface="+mj-lt"/>
              </a:rPr>
              <a:t> que </a:t>
            </a:r>
            <a:r>
              <a:rPr lang="en-US" sz="2000" dirty="0" err="1">
                <a:latin typeface="+mj-lt"/>
              </a:rPr>
              <a:t>não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irá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mais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ativos</a:t>
            </a:r>
            <a:r>
              <a:rPr lang="en-US" sz="2000" dirty="0">
                <a:latin typeface="+mj-lt"/>
              </a:rPr>
              <a:t> ( </a:t>
            </a:r>
            <a:r>
              <a:rPr lang="en-US" sz="2000" dirty="0" err="1">
                <a:latin typeface="+mj-lt"/>
              </a:rPr>
              <a:t>Investimentos</a:t>
            </a:r>
            <a:r>
              <a:rPr lang="en-US" sz="2000" dirty="0">
                <a:latin typeface="+mj-lt"/>
              </a:rPr>
              <a:t>) com </a:t>
            </a:r>
            <a:r>
              <a:rPr lang="en-US" sz="2000" dirty="0" err="1">
                <a:latin typeface="+mj-lt"/>
              </a:rPr>
              <a:t>alta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emissão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carbono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por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exemplo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termoéletricas</a:t>
            </a:r>
            <a:r>
              <a:rPr lang="en-US" sz="2000" dirty="0">
                <a:latin typeface="+mj-lt"/>
              </a:rPr>
              <a:t>. -&gt; ?</a:t>
            </a:r>
          </a:p>
          <a:p>
            <a:endParaRPr lang="en-US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Um </a:t>
            </a:r>
            <a:r>
              <a:rPr lang="en-US" sz="2000" dirty="0" err="1">
                <a:latin typeface="+mj-lt"/>
              </a:rPr>
              <a:t>entidade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anuncia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compromissos</a:t>
            </a:r>
            <a:r>
              <a:rPr lang="en-US" sz="2000" dirty="0">
                <a:latin typeface="+mj-lt"/>
              </a:rPr>
              <a:t> com </a:t>
            </a:r>
            <a:r>
              <a:rPr lang="en-US" sz="2000" dirty="0" err="1">
                <a:latin typeface="+mj-lt"/>
              </a:rPr>
              <a:t>descarbonização</a:t>
            </a:r>
            <a:r>
              <a:rPr lang="en-US" sz="2000" dirty="0">
                <a:latin typeface="+mj-lt"/>
              </a:rPr>
              <a:t> no </a:t>
            </a:r>
            <a:r>
              <a:rPr lang="en-US" sz="2000" dirty="0" err="1">
                <a:latin typeface="+mj-lt"/>
              </a:rPr>
              <a:t>curto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prazo</a:t>
            </a:r>
            <a:r>
              <a:rPr lang="en-US" sz="2000" dirty="0">
                <a:latin typeface="+mj-lt"/>
              </a:rPr>
              <a:t>, com </a:t>
            </a:r>
            <a:r>
              <a:rPr lang="en-US" sz="2000" dirty="0" err="1">
                <a:latin typeface="+mj-lt"/>
              </a:rPr>
              <a:t>possível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possibilidade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compra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créditos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carbono</a:t>
            </a:r>
            <a:r>
              <a:rPr lang="en-US" sz="2000" dirty="0">
                <a:latin typeface="+mj-lt"/>
              </a:rPr>
              <a:t>. -&gt; ?</a:t>
            </a:r>
          </a:p>
        </p:txBody>
      </p:sp>
    </p:spTree>
    <p:extLst>
      <p:ext uri="{BB962C8B-B14F-4D97-AF65-F5344CB8AC3E}">
        <p14:creationId xmlns:p14="http://schemas.microsoft.com/office/powerpoint/2010/main" val="8254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91C569-5F3A-D896-09FC-285F11487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62" y="3302000"/>
            <a:ext cx="8901176" cy="1897380"/>
          </a:xfrm>
          <a:prstGeom prst="rect">
            <a:avLst/>
          </a:prstGeom>
        </p:spPr>
      </p:pic>
      <p:pic>
        <p:nvPicPr>
          <p:cNvPr id="1026" name="Picture 2" descr="Image result for aviva insurance">
            <a:extLst>
              <a:ext uri="{FF2B5EF4-FFF2-40B4-BE49-F238E27FC236}">
                <a16:creationId xmlns:a16="http://schemas.microsoft.com/office/drawing/2014/main" id="{140E260D-B34F-A2AA-6113-F0EEEDC5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310" y="1893253"/>
            <a:ext cx="43053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505C5C2-D840-314E-CBAA-ABC655155EF7}"/>
              </a:ext>
            </a:extLst>
          </p:cNvPr>
          <p:cNvSpPr txBox="1">
            <a:spLocks/>
          </p:cNvSpPr>
          <p:nvPr/>
        </p:nvSpPr>
        <p:spPr>
          <a:xfrm>
            <a:off x="617295" y="537680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Exemplos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55C68-1EC8-56D6-0130-885CF35981F2}"/>
              </a:ext>
            </a:extLst>
          </p:cNvPr>
          <p:cNvSpPr/>
          <p:nvPr/>
        </p:nvSpPr>
        <p:spPr>
          <a:xfrm>
            <a:off x="1656080" y="4003040"/>
            <a:ext cx="138176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2D6370-1354-51EB-FC89-56B3ECE73340}"/>
              </a:ext>
            </a:extLst>
          </p:cNvPr>
          <p:cNvSpPr/>
          <p:nvPr/>
        </p:nvSpPr>
        <p:spPr>
          <a:xfrm>
            <a:off x="1744661" y="4682172"/>
            <a:ext cx="2303463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282385-B497-5C18-6511-C3CE323E6864}"/>
              </a:ext>
            </a:extLst>
          </p:cNvPr>
          <p:cNvSpPr/>
          <p:nvPr/>
        </p:nvSpPr>
        <p:spPr>
          <a:xfrm>
            <a:off x="6326186" y="3577272"/>
            <a:ext cx="4121152" cy="232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16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F66A17-7E0D-BB7A-B1E9-CD2757769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7"/>
          <a:stretch/>
        </p:blipFill>
        <p:spPr bwMode="auto">
          <a:xfrm>
            <a:off x="846455" y="1026161"/>
            <a:ext cx="5747622" cy="5349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Equinor ASA (EQNR) Dividends">
            <a:extLst>
              <a:ext uri="{FF2B5EF4-FFF2-40B4-BE49-F238E27FC236}">
                <a16:creationId xmlns:a16="http://schemas.microsoft.com/office/drawing/2014/main" id="{92CFF2BF-73D7-6F39-DDF2-8E040C6A5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6" r="-2" b="-2"/>
          <a:stretch/>
        </p:blipFill>
        <p:spPr bwMode="auto">
          <a:xfrm>
            <a:off x="8378702" y="3602405"/>
            <a:ext cx="2817618" cy="188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BDEBF72-6C6F-5503-53C8-934A48062FC6}"/>
              </a:ext>
            </a:extLst>
          </p:cNvPr>
          <p:cNvSpPr txBox="1">
            <a:spLocks/>
          </p:cNvSpPr>
          <p:nvPr/>
        </p:nvSpPr>
        <p:spPr>
          <a:xfrm>
            <a:off x="2874720" y="471410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Exemplos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C2FF5E-9082-2A6E-E24A-C0595D90796E}"/>
              </a:ext>
            </a:extLst>
          </p:cNvPr>
          <p:cNvSpPr/>
          <p:nvPr/>
        </p:nvSpPr>
        <p:spPr>
          <a:xfrm>
            <a:off x="3720266" y="1037641"/>
            <a:ext cx="2699584" cy="1238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88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ABF248-FFE2-99BC-81C3-FC9CFCFC3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9" y="2346961"/>
            <a:ext cx="7839249" cy="3454400"/>
          </a:xfrm>
          <a:prstGeom prst="rect">
            <a:avLst/>
          </a:prstGeom>
        </p:spPr>
      </p:pic>
      <p:pic>
        <p:nvPicPr>
          <p:cNvPr id="3074" name="Picture 2" descr="Heineken Logo, symbol, meaning, history, PNG">
            <a:extLst>
              <a:ext uri="{FF2B5EF4-FFF2-40B4-BE49-F238E27FC236}">
                <a16:creationId xmlns:a16="http://schemas.microsoft.com/office/drawing/2014/main" id="{0C9E3F22-F26F-BC94-6B70-147E2D3FC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080" y="2700020"/>
            <a:ext cx="3129280" cy="17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C83A7BE-6CAD-70F1-398B-BFB85267734A}"/>
              </a:ext>
            </a:extLst>
          </p:cNvPr>
          <p:cNvSpPr txBox="1">
            <a:spLocks/>
          </p:cNvSpPr>
          <p:nvPr/>
        </p:nvSpPr>
        <p:spPr>
          <a:xfrm>
            <a:off x="617295" y="537680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Exemplos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499EFE-91D3-4CD4-E2F5-8FC143F97DE8}"/>
              </a:ext>
            </a:extLst>
          </p:cNvPr>
          <p:cNvSpPr/>
          <p:nvPr/>
        </p:nvSpPr>
        <p:spPr>
          <a:xfrm>
            <a:off x="2113279" y="3262389"/>
            <a:ext cx="7839248" cy="1540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478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8E9834-4D14-B886-EF87-FB83A957D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785" y="1365971"/>
            <a:ext cx="7763295" cy="4126058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CE0122B-5746-2CAA-D869-609293B6BC87}"/>
              </a:ext>
            </a:extLst>
          </p:cNvPr>
          <p:cNvSpPr txBox="1">
            <a:spLocks/>
          </p:cNvSpPr>
          <p:nvPr/>
        </p:nvSpPr>
        <p:spPr>
          <a:xfrm>
            <a:off x="617295" y="537680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Exemplos</a:t>
            </a:r>
          </a:p>
        </p:txBody>
      </p:sp>
      <p:pic>
        <p:nvPicPr>
          <p:cNvPr id="5122" name="Picture 2" descr="Image result for easyJet Plc">
            <a:extLst>
              <a:ext uri="{FF2B5EF4-FFF2-40B4-BE49-F238E27FC236}">
                <a16:creationId xmlns:a16="http://schemas.microsoft.com/office/drawing/2014/main" id="{935EB411-D3E3-2748-EFD7-B80548D90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" y="2606040"/>
            <a:ext cx="2918749" cy="110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D2C895-5F77-CBAC-0CF4-C75395D0CFB1}"/>
              </a:ext>
            </a:extLst>
          </p:cNvPr>
          <p:cNvSpPr/>
          <p:nvPr/>
        </p:nvSpPr>
        <p:spPr>
          <a:xfrm>
            <a:off x="3976832" y="4999749"/>
            <a:ext cx="7839248" cy="492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911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81DEEF-4397-07DE-010A-9C22699D1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39" y="2107280"/>
            <a:ext cx="9311005" cy="4109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838D4B-E14D-83DD-8702-0F2DA9AEE6E3}"/>
              </a:ext>
            </a:extLst>
          </p:cNvPr>
          <p:cNvSpPr txBox="1"/>
          <p:nvPr/>
        </p:nvSpPr>
        <p:spPr>
          <a:xfrm>
            <a:off x="447039" y="1704734"/>
            <a:ext cx="6096000" cy="272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spc="-15" dirty="0">
                <a:solidFill>
                  <a:srgbClr val="000000"/>
                </a:solidFill>
                <a:effectLst/>
                <a:latin typeface="EYInterstate Light" panose="02000506000000020004" pitchFamily="2" charset="0"/>
                <a:ea typeface="MS Mincho" panose="02020609040205080304" pitchFamily="49" charset="-128"/>
                <a:cs typeface="EYInterstate Light" panose="02000506000000020004" pitchFamily="2" charset="0"/>
              </a:rPr>
              <a:t>20.4 CARBON-FREE INVESTMENTS</a:t>
            </a:r>
            <a:endParaRPr lang="pt-BR" sz="1800" spc="-15" dirty="0">
              <a:solidFill>
                <a:srgbClr val="000000"/>
              </a:solidFill>
              <a:effectLst/>
              <a:latin typeface="EYInterstate Light" panose="02000506000000020004" pitchFamily="2" charset="0"/>
              <a:ea typeface="MS Mincho" panose="02020609040205080304" pitchFamily="49" charset="-128"/>
              <a:cs typeface="EYInterstate Light" panose="02000506000000020004" pitchFamily="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32A1DDA-768F-FD0C-17CE-A4D035266FBB}"/>
              </a:ext>
            </a:extLst>
          </p:cNvPr>
          <p:cNvSpPr txBox="1">
            <a:spLocks/>
          </p:cNvSpPr>
          <p:nvPr/>
        </p:nvSpPr>
        <p:spPr>
          <a:xfrm>
            <a:off x="447039" y="608647"/>
            <a:ext cx="3885068" cy="5078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Exemplos</a:t>
            </a:r>
          </a:p>
        </p:txBody>
      </p:sp>
      <p:pic>
        <p:nvPicPr>
          <p:cNvPr id="6146" name="Picture 2" descr="logo EDF - DR-Technologie">
            <a:extLst>
              <a:ext uri="{FF2B5EF4-FFF2-40B4-BE49-F238E27FC236}">
                <a16:creationId xmlns:a16="http://schemas.microsoft.com/office/drawing/2014/main" id="{74879C16-DAF6-8238-8DAB-A4E6FCC17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5" y="3177957"/>
            <a:ext cx="1620755" cy="12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EE4B58-B3C1-7CC8-9FB9-4DC04628C915}"/>
              </a:ext>
            </a:extLst>
          </p:cNvPr>
          <p:cNvSpPr/>
          <p:nvPr/>
        </p:nvSpPr>
        <p:spPr>
          <a:xfrm>
            <a:off x="447039" y="2139491"/>
            <a:ext cx="4591686" cy="756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E39019-EBC1-ABE5-958A-04A8375A000D}"/>
              </a:ext>
            </a:extLst>
          </p:cNvPr>
          <p:cNvSpPr/>
          <p:nvPr/>
        </p:nvSpPr>
        <p:spPr>
          <a:xfrm>
            <a:off x="5038725" y="3580264"/>
            <a:ext cx="4591686" cy="2669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37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58BED3-3AE1-E7D4-67DF-E5E799F41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38" y="1700530"/>
            <a:ext cx="4317829" cy="2296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505A96-136B-941E-9D82-33558F4B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" y="3802063"/>
            <a:ext cx="4310124" cy="24663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E03106-5CF7-1A5A-FAC7-C4EED1F561A6}"/>
              </a:ext>
            </a:extLst>
          </p:cNvPr>
          <p:cNvSpPr/>
          <p:nvPr/>
        </p:nvSpPr>
        <p:spPr>
          <a:xfrm>
            <a:off x="701039" y="1781176"/>
            <a:ext cx="4591686" cy="666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632AF-3BBA-7A45-513B-B76B4EF54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55" y="1418590"/>
            <a:ext cx="2910840" cy="28194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589494B-5B68-1C3A-5DD4-0C4474E017E8}"/>
              </a:ext>
            </a:extLst>
          </p:cNvPr>
          <p:cNvSpPr txBox="1">
            <a:spLocks/>
          </p:cNvSpPr>
          <p:nvPr/>
        </p:nvSpPr>
        <p:spPr>
          <a:xfrm>
            <a:off x="447039" y="608647"/>
            <a:ext cx="3885068" cy="5078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Exemplos</a:t>
            </a:r>
          </a:p>
        </p:txBody>
      </p:sp>
      <p:pic>
        <p:nvPicPr>
          <p:cNvPr id="7170" name="Picture 2" descr="Image result for Enel SpA ">
            <a:extLst>
              <a:ext uri="{FF2B5EF4-FFF2-40B4-BE49-F238E27FC236}">
                <a16:creationId xmlns:a16="http://schemas.microsoft.com/office/drawing/2014/main" id="{5A55D2BA-FF45-072D-53B3-53B36D968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7" y="1418590"/>
            <a:ext cx="3450415" cy="42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708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D0DFA-3496-5781-F243-52AEECCF7741}"/>
              </a:ext>
            </a:extLst>
          </p:cNvPr>
          <p:cNvSpPr txBox="1">
            <a:spLocks/>
          </p:cNvSpPr>
          <p:nvPr/>
        </p:nvSpPr>
        <p:spPr>
          <a:xfrm>
            <a:off x="447039" y="608647"/>
            <a:ext cx="3885068" cy="5078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Exemplos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E327027-FA10-E6B4-CC68-28B0AE2D4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4" t="38222" r="27167" b="40000"/>
          <a:stretch/>
        </p:blipFill>
        <p:spPr>
          <a:xfrm>
            <a:off x="1014639" y="2351569"/>
            <a:ext cx="10370276" cy="2503170"/>
          </a:xfrm>
          <a:prstGeom prst="rect">
            <a:avLst/>
          </a:prstGeom>
        </p:spPr>
      </p:pic>
      <p:pic>
        <p:nvPicPr>
          <p:cNvPr id="9218" name="Picture 2" descr="Image result for Vale">
            <a:extLst>
              <a:ext uri="{FF2B5EF4-FFF2-40B4-BE49-F238E27FC236}">
                <a16:creationId xmlns:a16="http://schemas.microsoft.com/office/drawing/2014/main" id="{1A20B095-1184-A4E5-2E88-2CF1E6BBB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35" y="4854739"/>
            <a:ext cx="2773045" cy="113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81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ESCOPO</a:t>
            </a:r>
          </a:p>
        </p:txBody>
      </p:sp>
      <p:sp>
        <p:nvSpPr>
          <p:cNvPr id="9" name="Espaço Reservado para Conteúdo 6">
            <a:extLst>
              <a:ext uri="{FF2B5EF4-FFF2-40B4-BE49-F238E27FC236}">
                <a16:creationId xmlns:a16="http://schemas.microsoft.com/office/drawing/2014/main" id="{A2950490-6BA4-4214-B177-220E35A37A98}"/>
              </a:ext>
            </a:extLst>
          </p:cNvPr>
          <p:cNvSpPr txBox="1">
            <a:spLocks/>
          </p:cNvSpPr>
          <p:nvPr/>
        </p:nvSpPr>
        <p:spPr>
          <a:xfrm>
            <a:off x="756443" y="1800264"/>
            <a:ext cx="11163718" cy="4209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pt-B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IFRS S1: Requisitos gerais para divulgação de dados financeiros relacionados à sustentabilidade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Estabelece os principais conteúdos requeridos para um conjunto completo de divulgações financeiras relacionadas à sustentabilidade e exige que a entidade divulgue informações sobre todos os riscos e oportunidades relacionados à sustentabilidade que possam provavelmente ser esperados e possam afetar as perspectivas da entidade. Este efeito sobre as perspectivas da entidade refere-se ao seu fluxo de caixa, seu acesso a financiamento ou custo de capital no curto, médio ou longo prazo.</a:t>
            </a:r>
          </a:p>
          <a:p>
            <a:pPr marL="0" indent="0">
              <a:lnSpc>
                <a:spcPct val="200000"/>
              </a:lnSpc>
              <a:buNone/>
            </a:pPr>
            <a:endParaRPr lang="pt-BR" sz="13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pt-B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IFRS S2: Divulgações relacionadas a clima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Primeira norma baseada em tópicos do ISSB, exige que a entidade informe sua exposição a riscos e oportunidades relacionadas ao clima. </a:t>
            </a:r>
          </a:p>
        </p:txBody>
      </p:sp>
      <p:sp>
        <p:nvSpPr>
          <p:cNvPr id="10" name="Retângulo 5">
            <a:extLst>
              <a:ext uri="{FF2B5EF4-FFF2-40B4-BE49-F238E27FC236}">
                <a16:creationId xmlns:a16="http://schemas.microsoft.com/office/drawing/2014/main" id="{1B24DEEF-F2C0-E94A-B0FA-C6503C8467DD}"/>
              </a:ext>
            </a:extLst>
          </p:cNvPr>
          <p:cNvSpPr/>
          <p:nvPr/>
        </p:nvSpPr>
        <p:spPr>
          <a:xfrm>
            <a:off x="851251" y="1712423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0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F9612A-4383-D3C1-2FE2-479E2001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" y="1249680"/>
            <a:ext cx="7806740" cy="2711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6C64CC-A23D-E913-285B-59F55B7129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" r="-764"/>
          <a:stretch/>
        </p:blipFill>
        <p:spPr>
          <a:xfrm>
            <a:off x="397192" y="3960812"/>
            <a:ext cx="7806740" cy="2326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DCAD84-7894-10CD-9FAD-DDC9E8E29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" y="652039"/>
            <a:ext cx="7553126" cy="44873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F4C02C3-4F31-9750-018E-9898932F3EDC}"/>
              </a:ext>
            </a:extLst>
          </p:cNvPr>
          <p:cNvSpPr txBox="1">
            <a:spLocks/>
          </p:cNvSpPr>
          <p:nvPr/>
        </p:nvSpPr>
        <p:spPr>
          <a:xfrm>
            <a:off x="8788399" y="517207"/>
            <a:ext cx="3885068" cy="5078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Exemplos</a:t>
            </a:r>
          </a:p>
        </p:txBody>
      </p:sp>
      <p:pic>
        <p:nvPicPr>
          <p:cNvPr id="8194" name="Picture 2" descr="Image result for Segro Plc ">
            <a:extLst>
              <a:ext uri="{FF2B5EF4-FFF2-40B4-BE49-F238E27FC236}">
                <a16:creationId xmlns:a16="http://schemas.microsoft.com/office/drawing/2014/main" id="{8C296429-5005-87A1-211F-688200EDA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565" y="2143125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EDA301-DE7F-E550-06E9-0667F2F42DD2}"/>
              </a:ext>
            </a:extLst>
          </p:cNvPr>
          <p:cNvSpPr/>
          <p:nvPr/>
        </p:nvSpPr>
        <p:spPr>
          <a:xfrm>
            <a:off x="397192" y="1249679"/>
            <a:ext cx="7737158" cy="1522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410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3A96C3-503A-8363-4585-E5E3B9943232}"/>
              </a:ext>
            </a:extLst>
          </p:cNvPr>
          <p:cNvSpPr txBox="1"/>
          <p:nvPr/>
        </p:nvSpPr>
        <p:spPr>
          <a:xfrm>
            <a:off x="1279071" y="1618574"/>
            <a:ext cx="441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</a:rPr>
              <a:t>ESMA ref EECS/0123-07 – </a:t>
            </a:r>
            <a:r>
              <a:rPr lang="pt-BR" dirty="0">
                <a:latin typeface="Arial" panose="020B0604020202020204" pitchFamily="34" charset="0"/>
              </a:rPr>
              <a:t>Divulgações de riscos climáticos em testes de </a:t>
            </a:r>
            <a:r>
              <a:rPr lang="pt-BR" dirty="0" err="1">
                <a:latin typeface="Arial" panose="020B0604020202020204" pitchFamily="34" charset="0"/>
              </a:rPr>
              <a:t>impairment</a:t>
            </a:r>
            <a:endParaRPr lang="pt-B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9D055-6AF3-7A42-1FE1-3E09E7CB550F}"/>
              </a:ext>
            </a:extLst>
          </p:cNvPr>
          <p:cNvSpPr txBox="1"/>
          <p:nvPr/>
        </p:nvSpPr>
        <p:spPr>
          <a:xfrm>
            <a:off x="6096000" y="1618574"/>
            <a:ext cx="441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</a:rPr>
              <a:t>ESMA ref EECS/0123-08 – </a:t>
            </a:r>
            <a:r>
              <a:rPr lang="pt-BR" dirty="0">
                <a:latin typeface="Arial" panose="020B0604020202020204" pitchFamily="34" charset="0"/>
              </a:rPr>
              <a:t> Divulgações de riscos climáticos nas demonstrações financeiras</a:t>
            </a:r>
            <a:br>
              <a:rPr lang="en-US" sz="1800" dirty="0">
                <a:latin typeface="Arial" panose="020B0604020202020204" pitchFamily="34" charset="0"/>
              </a:rPr>
            </a:br>
            <a:endParaRPr lang="pt-BR" dirty="0"/>
          </a:p>
        </p:txBody>
      </p:sp>
      <p:pic>
        <p:nvPicPr>
          <p:cNvPr id="7" name="Picture 6" descr="An aerial view of an airport&#10;&#10;Description automatically generated">
            <a:extLst>
              <a:ext uri="{FF2B5EF4-FFF2-40B4-BE49-F238E27FC236}">
                <a16:creationId xmlns:a16="http://schemas.microsoft.com/office/drawing/2014/main" id="{E5163297-395C-5A96-40D9-6D95D0BBB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97428" y="3269658"/>
            <a:ext cx="4318907" cy="2606586"/>
          </a:xfrm>
          <a:prstGeom prst="rect">
            <a:avLst/>
          </a:prstGeom>
        </p:spPr>
      </p:pic>
      <p:pic>
        <p:nvPicPr>
          <p:cNvPr id="9" name="Picture 8" descr="A large ship in the ocean&#10;&#10;Description automatically generated">
            <a:extLst>
              <a:ext uri="{FF2B5EF4-FFF2-40B4-BE49-F238E27FC236}">
                <a16:creationId xmlns:a16="http://schemas.microsoft.com/office/drawing/2014/main" id="{A7388F80-2449-2328-2E93-07C46048F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96693" y="3269658"/>
            <a:ext cx="4318907" cy="260658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4517952B-CC23-1764-CF7B-8C7844336F29}"/>
              </a:ext>
            </a:extLst>
          </p:cNvPr>
          <p:cNvSpPr txBox="1">
            <a:spLocks/>
          </p:cNvSpPr>
          <p:nvPr/>
        </p:nvSpPr>
        <p:spPr>
          <a:xfrm>
            <a:off x="617295" y="537680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ESMA Março/23 </a:t>
            </a:r>
          </a:p>
        </p:txBody>
      </p:sp>
    </p:spTree>
    <p:extLst>
      <p:ext uri="{BB962C8B-B14F-4D97-AF65-F5344CB8AC3E}">
        <p14:creationId xmlns:p14="http://schemas.microsoft.com/office/powerpoint/2010/main" val="11562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ARQUITETURA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C39DE3-206A-1466-32CF-8B87FDF74453}"/>
              </a:ext>
            </a:extLst>
          </p:cNvPr>
          <p:cNvGrpSpPr/>
          <p:nvPr/>
        </p:nvGrpSpPr>
        <p:grpSpPr>
          <a:xfrm>
            <a:off x="4389340" y="2155565"/>
            <a:ext cx="2608848" cy="3067813"/>
            <a:chOff x="51714" y="2052451"/>
            <a:chExt cx="3162336" cy="3197934"/>
          </a:xfrm>
          <a:solidFill>
            <a:srgbClr val="FFFFFF">
              <a:lumMod val="65000"/>
            </a:srgbClr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3C8151-CED7-5F84-9292-6AA2096E807D}"/>
                </a:ext>
              </a:extLst>
            </p:cNvPr>
            <p:cNvSpPr/>
            <p:nvPr/>
          </p:nvSpPr>
          <p:spPr bwMode="auto">
            <a:xfrm>
              <a:off x="51714" y="2052451"/>
              <a:ext cx="3162336" cy="3192459"/>
            </a:xfrm>
            <a:prstGeom prst="ellipse">
              <a:avLst/>
            </a:prstGeom>
            <a:solidFill>
              <a:srgbClr val="C4C4CD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kern="0">
                <a:solidFill>
                  <a:schemeClr val="bg1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3DF8EB8-1345-3EEC-AB46-25F7C6EE8614}"/>
                </a:ext>
              </a:extLst>
            </p:cNvPr>
            <p:cNvSpPr/>
            <p:nvPr/>
          </p:nvSpPr>
          <p:spPr bwMode="auto">
            <a:xfrm>
              <a:off x="293413" y="2533688"/>
              <a:ext cx="2678937" cy="2704458"/>
            </a:xfrm>
            <a:prstGeom prst="ellipse">
              <a:avLst/>
            </a:prstGeom>
            <a:solidFill>
              <a:srgbClr val="C4C4CD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kern="0">
                <a:solidFill>
                  <a:schemeClr val="bg1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BE11FA-FA53-0B04-ECF4-EF5736FA6F27}"/>
                </a:ext>
              </a:extLst>
            </p:cNvPr>
            <p:cNvSpPr/>
            <p:nvPr/>
          </p:nvSpPr>
          <p:spPr bwMode="auto">
            <a:xfrm>
              <a:off x="598376" y="3132679"/>
              <a:ext cx="2092300" cy="2112230"/>
            </a:xfrm>
            <a:prstGeom prst="ellipse">
              <a:avLst/>
            </a:prstGeom>
            <a:solidFill>
              <a:srgbClr val="C4C4CD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kern="0">
                <a:solidFill>
                  <a:schemeClr val="bg1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077C38-0BA2-941C-51FD-5B7FFCEA8E45}"/>
                </a:ext>
              </a:extLst>
            </p:cNvPr>
            <p:cNvSpPr/>
            <p:nvPr/>
          </p:nvSpPr>
          <p:spPr bwMode="auto">
            <a:xfrm>
              <a:off x="928091" y="3840806"/>
              <a:ext cx="1409580" cy="1409579"/>
            </a:xfrm>
            <a:prstGeom prst="ellipse">
              <a:avLst/>
            </a:prstGeom>
            <a:solidFill>
              <a:srgbClr val="C4C4CD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kern="0">
                <a:solidFill>
                  <a:schemeClr val="bg1"/>
                </a:solidFill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E2C664-6642-F121-BFF5-A2434D764B3B}"/>
                </a:ext>
              </a:extLst>
            </p:cNvPr>
            <p:cNvSpPr txBox="1"/>
            <p:nvPr/>
          </p:nvSpPr>
          <p:spPr>
            <a:xfrm>
              <a:off x="720311" y="2140468"/>
              <a:ext cx="1825141" cy="32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kern="0" dirty="0">
                  <a:solidFill>
                    <a:schemeClr val="bg1"/>
                  </a:solidFill>
                  <a:sym typeface="Arial" charset="0"/>
                </a:rPr>
                <a:t>Governança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A4924B-B4F7-C98B-AA29-7F7B284583D0}"/>
                </a:ext>
              </a:extLst>
            </p:cNvPr>
            <p:cNvSpPr txBox="1"/>
            <p:nvPr/>
          </p:nvSpPr>
          <p:spPr>
            <a:xfrm>
              <a:off x="1017228" y="2657807"/>
              <a:ext cx="1231308" cy="32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kern="0" dirty="0">
                  <a:solidFill>
                    <a:schemeClr val="bg1"/>
                  </a:solidFill>
                  <a:sym typeface="Arial" charset="0"/>
                </a:rPr>
                <a:t>Estratégia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C71DA2-4E10-C8E3-9DCB-72197C7B90CB}"/>
                </a:ext>
              </a:extLst>
            </p:cNvPr>
            <p:cNvSpPr txBox="1"/>
            <p:nvPr/>
          </p:nvSpPr>
          <p:spPr>
            <a:xfrm>
              <a:off x="780832" y="3217817"/>
              <a:ext cx="1704100" cy="565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kern="0" dirty="0">
                  <a:solidFill>
                    <a:schemeClr val="bg1"/>
                  </a:solidFill>
                  <a:sym typeface="Arial" charset="0"/>
                </a:rPr>
                <a:t>Gestão de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kern="0" dirty="0">
                  <a:solidFill>
                    <a:schemeClr val="bg1"/>
                  </a:solidFill>
                  <a:sym typeface="Arial" charset="0"/>
                </a:rPr>
                <a:t>Riscos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B930F4-CC30-A2BA-2727-DB63BEA9CD5A}"/>
                </a:ext>
              </a:extLst>
            </p:cNvPr>
            <p:cNvSpPr txBox="1"/>
            <p:nvPr/>
          </p:nvSpPr>
          <p:spPr>
            <a:xfrm>
              <a:off x="997404" y="4258026"/>
              <a:ext cx="1270954" cy="5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kern="0" dirty="0">
                  <a:solidFill>
                    <a:schemeClr val="bg1"/>
                  </a:solidFill>
                  <a:sym typeface="Arial" charset="0"/>
                </a:rPr>
                <a:t>Metas 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kern="0" dirty="0">
                  <a:solidFill>
                    <a:schemeClr val="bg1"/>
                  </a:solidFill>
                  <a:sym typeface="Arial" charset="0"/>
                </a:rPr>
                <a:t>Métricas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EFC81B4-1646-5E5B-3C38-714CF582B1C9}"/>
              </a:ext>
            </a:extLst>
          </p:cNvPr>
          <p:cNvSpPr txBox="1"/>
          <p:nvPr/>
        </p:nvSpPr>
        <p:spPr>
          <a:xfrm>
            <a:off x="6282323" y="5302781"/>
            <a:ext cx="435526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chemeClr val="bg1"/>
                </a:solidFill>
                <a:sym typeface="Arial" charset="0"/>
              </a:rPr>
              <a:t>Four core elements are used across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chemeClr val="bg1"/>
                </a:solidFill>
                <a:sym typeface="Arial" charset="0"/>
              </a:rPr>
              <a:t>IFRS Sustainability Disclosure Standards</a:t>
            </a:r>
          </a:p>
        </p:txBody>
      </p:sp>
      <p:graphicFrame>
        <p:nvGraphicFramePr>
          <p:cNvPr id="34" name="Table 3">
            <a:extLst>
              <a:ext uri="{FF2B5EF4-FFF2-40B4-BE49-F238E27FC236}">
                <a16:creationId xmlns:a16="http://schemas.microsoft.com/office/drawing/2014/main" id="{8F3C7D6B-EF02-C372-1ACC-BD7F6D973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65442"/>
              </p:ext>
            </p:extLst>
          </p:nvPr>
        </p:nvGraphicFramePr>
        <p:xfrm>
          <a:off x="600394" y="1047390"/>
          <a:ext cx="3499333" cy="1876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333">
                  <a:extLst>
                    <a:ext uri="{9D8B030D-6E8A-4147-A177-3AD203B41FA5}">
                      <a16:colId xmlns:a16="http://schemas.microsoft.com/office/drawing/2014/main" val="210801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</a:rPr>
                        <a:t>GOVERNANÇA</a:t>
                      </a:r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0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000" dirty="0">
                          <a:latin typeface="EYInterstate Light" panose="02000506000000020004" pitchFamily="2" charset="0"/>
                        </a:rPr>
                        <a:t>A estrutura de governança (por exemplo, o conselho ou comitê encarregado da governança) ou indivíduo responsável pela supervisão de riscos e oportunidades relacionados à sustentabilidade </a:t>
                      </a:r>
                      <a:endParaRPr lang="pt-BR" sz="1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96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000" dirty="0">
                          <a:latin typeface="EYInterstate Light" panose="02000506000000020004" pitchFamily="2" charset="0"/>
                        </a:rPr>
                        <a:t>O papel da administração nos processos de controle, divulgação, monitoramento e gestão. </a:t>
                      </a:r>
                      <a:endParaRPr lang="pt-BR" sz="1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633444"/>
                  </a:ext>
                </a:extLst>
              </a:tr>
            </a:tbl>
          </a:graphicData>
        </a:graphic>
      </p:graphicFrame>
      <p:graphicFrame>
        <p:nvGraphicFramePr>
          <p:cNvPr id="35" name="Table 3">
            <a:extLst>
              <a:ext uri="{FF2B5EF4-FFF2-40B4-BE49-F238E27FC236}">
                <a16:creationId xmlns:a16="http://schemas.microsoft.com/office/drawing/2014/main" id="{78F9FCBC-15BE-F71C-9E4B-821886F27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839230"/>
              </p:ext>
            </p:extLst>
          </p:nvPr>
        </p:nvGraphicFramePr>
        <p:xfrm>
          <a:off x="7243495" y="266998"/>
          <a:ext cx="4452785" cy="306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785">
                  <a:extLst>
                    <a:ext uri="{9D8B030D-6E8A-4147-A177-3AD203B41FA5}">
                      <a16:colId xmlns:a16="http://schemas.microsoft.com/office/drawing/2014/main" val="210801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</a:rPr>
                        <a:t>ESTRATEGIA</a:t>
                      </a:r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0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000" dirty="0">
                          <a:latin typeface="EYInterstate Light" panose="02000506000000020004" pitchFamily="2" charset="0"/>
                        </a:rPr>
                        <a:t>Os riscos e oportunidades relacionados à sustentabilidade que poderiam afetar as perspectivas da entidade</a:t>
                      </a:r>
                      <a:endParaRPr lang="pt-BR" sz="1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96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000" dirty="0">
                          <a:latin typeface="EYInterstate Light" panose="02000506000000020004" pitchFamily="2" charset="0"/>
                        </a:rPr>
                        <a:t>Os efeitos atuais e previstos destes riscos e oportunidades relacionados à sustentabilidade no modelo de negócios e na cadeia de valor da entidade</a:t>
                      </a:r>
                      <a:endParaRPr lang="pt-BR" sz="1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63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000" dirty="0">
                          <a:latin typeface="EYInterstate Light" panose="02000506000000020004" pitchFamily="2" charset="0"/>
                        </a:rPr>
                        <a:t>Os efeitos dessas questões na estratégia de uma entidade e tomada de decisão</a:t>
                      </a:r>
                      <a:endParaRPr lang="pt-BR" sz="1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398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000" dirty="0">
                          <a:latin typeface="EYInterstate Light" panose="02000506000000020004" pitchFamily="2" charset="0"/>
                        </a:rPr>
                        <a:t>Os efeitos financeiros atuais e previstos desses riscos</a:t>
                      </a:r>
                      <a:endParaRPr lang="pt-BR" sz="1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20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000" dirty="0">
                          <a:latin typeface="EYInterstate Light" panose="02000506000000020004" pitchFamily="2" charset="0"/>
                        </a:rPr>
                        <a:t>A resiliência da estratégia da entidade e o modelo de negócios para aqueles relacionados à riscos de sustentabilidade. </a:t>
                      </a:r>
                      <a:endParaRPr lang="pt-BR" sz="1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596820"/>
                  </a:ext>
                </a:extLst>
              </a:tr>
            </a:tbl>
          </a:graphicData>
        </a:graphic>
      </p:graphicFrame>
      <p:graphicFrame>
        <p:nvGraphicFramePr>
          <p:cNvPr id="36" name="Table 3">
            <a:extLst>
              <a:ext uri="{FF2B5EF4-FFF2-40B4-BE49-F238E27FC236}">
                <a16:creationId xmlns:a16="http://schemas.microsoft.com/office/drawing/2014/main" id="{BDD30D3A-4003-DA29-BA6C-4E1535FFF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7545"/>
              </p:ext>
            </p:extLst>
          </p:nvPr>
        </p:nvGraphicFramePr>
        <p:xfrm>
          <a:off x="607186" y="3239074"/>
          <a:ext cx="3499333" cy="255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333">
                  <a:extLst>
                    <a:ext uri="{9D8B030D-6E8A-4147-A177-3AD203B41FA5}">
                      <a16:colId xmlns:a16="http://schemas.microsoft.com/office/drawing/2014/main" val="210801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</a:rPr>
                        <a:t>GERENCIAMENTO DE RISCOS</a:t>
                      </a:r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0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BR" sz="1000" dirty="0">
                          <a:latin typeface="EYInterstate Light" panose="02000506000000020004" pitchFamily="2" charset="0"/>
                        </a:rPr>
                        <a:t>Os processos que uma entidade usa para identificar, avaliar, priorizar e monitorar riscos relacionados a sustentabilidade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96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BR" sz="1000" dirty="0">
                          <a:latin typeface="EYInterstate Light" panose="02000506000000020004" pitchFamily="2" charset="0"/>
                        </a:rPr>
                        <a:t>Até que ponto e como esses processos estão integrados no processo de gestão de risco global da entidade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>
                          <a:latin typeface="EYInterstate Light" panose="02000506000000020004" pitchFamily="2" charset="0"/>
                        </a:rPr>
                        <a:t>Divulgações semelhantes são necessárias para o processo de gestão de sustentabilidade relacionado a oportunidades.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633444"/>
                  </a:ext>
                </a:extLst>
              </a:tr>
            </a:tbl>
          </a:graphicData>
        </a:graphic>
      </p:graphicFrame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68A41A9F-7C8A-811D-69F3-7227C964A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87918"/>
              </p:ext>
            </p:extLst>
          </p:nvPr>
        </p:nvGraphicFramePr>
        <p:xfrm>
          <a:off x="7243496" y="3686845"/>
          <a:ext cx="4452784" cy="205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784">
                  <a:extLst>
                    <a:ext uri="{9D8B030D-6E8A-4147-A177-3AD203B41FA5}">
                      <a16:colId xmlns:a16="http://schemas.microsoft.com/office/drawing/2014/main" val="2108016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latin typeface="EYInterstate Light" panose="02000506000000020004" pitchFamily="2" charset="0"/>
                        </a:rPr>
                        <a:t>METAS E METRICAS</a:t>
                      </a:r>
                      <a:endParaRPr lang="pt-B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0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BR" sz="1000" dirty="0">
                          <a:latin typeface="EYInterstate Light" panose="02000506000000020004" pitchFamily="2" charset="0"/>
                        </a:rPr>
                        <a:t>Métricas exigidas por uma norma IFRS aplicável (visão futura)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96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t-BR" sz="1000" dirty="0">
                          <a:latin typeface="EYInterstate Light" panose="02000506000000020004" pitchFamily="2" charset="0"/>
                        </a:rPr>
                        <a:t>Métricas desenvolvidas pela própria entidade e que incluam o progresso em direção a qualquer meta que a entidade definiu ou é obrigada a atender por regulamento ou legislação.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000" dirty="0">
                          <a:latin typeface="EYInterstate Light" panose="02000506000000020004" pitchFamily="2" charset="0"/>
                        </a:rPr>
                        <a:t>As métricas divulgadas devem incluir aspectos associados a modelos de negócios específicos, atividades e outras características comuns que caracterizam a participação em um setor.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633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13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ESCOPO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963F14D-78B1-B944-ABAC-3CE866516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33007"/>
              </p:ext>
            </p:extLst>
          </p:nvPr>
        </p:nvGraphicFramePr>
        <p:xfrm>
          <a:off x="1354932" y="2509628"/>
          <a:ext cx="8946064" cy="30980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46064">
                  <a:extLst>
                    <a:ext uri="{9D8B030D-6E8A-4147-A177-3AD203B41FA5}">
                      <a16:colId xmlns:a16="http://schemas.microsoft.com/office/drawing/2014/main" val="1811089122"/>
                    </a:ext>
                  </a:extLst>
                </a:gridCol>
              </a:tblGrid>
              <a:tr h="442241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EYInterstate Light" panose="02000506000000020004" pitchFamily="2" charset="0"/>
                        </a:rPr>
                        <a:t>Extrato da IFRS S1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153360"/>
                  </a:ext>
                </a:extLst>
              </a:tr>
              <a:tr h="2655828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i="1" dirty="0">
                          <a:latin typeface="EYInterstate Light" panose="02000506000000020004" pitchFamily="2" charset="0"/>
                        </a:rPr>
                        <a:t>As informações são materiais caso sua omissão ou distorção possam razoavelmente influenciar as decisões que os usuários tomam com base nesses relatórios, e que incluem demonstrações financeiras e de sustentabilidade que fornecem informações sobre uma entidade específica.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950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89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CONECTIVIDADE</a:t>
            </a:r>
            <a:endParaRPr lang="pt-BR" sz="2800" b="1" dirty="0">
              <a:solidFill>
                <a:srgbClr val="5C3183"/>
              </a:solidFill>
              <a:latin typeface="Montserrat ExtraBold" pitchFamily="2" charset="77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9B60A9C-D703-6DC2-FF0A-8AE601B87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409372"/>
              </p:ext>
            </p:extLst>
          </p:nvPr>
        </p:nvGraphicFramePr>
        <p:xfrm>
          <a:off x="2277881" y="798034"/>
          <a:ext cx="7636237" cy="584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886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ASPECTOS RELEVANTES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71440-3680-7B22-43BE-DB3D7DACC049}"/>
              </a:ext>
            </a:extLst>
          </p:cNvPr>
          <p:cNvSpPr txBox="1"/>
          <p:nvPr/>
        </p:nvSpPr>
        <p:spPr>
          <a:xfrm>
            <a:off x="572757" y="1147921"/>
            <a:ext cx="11224008" cy="5245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1500" dirty="0">
                <a:latin typeface="EYInterstate Light" panose="02000506000000020004" pitchFamily="2" charset="0"/>
              </a:rPr>
              <a:t>Divulgadas ao mesmo tempo e referente ao mesmo exercício das demonstrações financeiras. Informações comparativas do período anterior também devem </a:t>
            </a:r>
            <a:r>
              <a:rPr lang="pt-BR" sz="1500">
                <a:latin typeface="EYInterstate Light" panose="02000506000000020004" pitchFamily="2" charset="0"/>
              </a:rPr>
              <a:t>ser divulgadas.</a:t>
            </a:r>
            <a:endParaRPr lang="pt-BR" sz="1500" dirty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50000"/>
              </a:lnSpc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</a:pPr>
            <a:endParaRPr lang="pt-BR" sz="1500" dirty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50000"/>
              </a:lnSpc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1500" dirty="0">
                <a:latin typeface="EYInterstate Light" panose="02000506000000020004" pitchFamily="2" charset="0"/>
              </a:rPr>
              <a:t>Julgamentos e incertezas: A entidade deve divulgar informações sobre: </a:t>
            </a:r>
          </a:p>
          <a:p>
            <a:pPr marL="361950" lvl="4" indent="-171450" algn="just">
              <a:lnSpc>
                <a:spcPct val="150000"/>
              </a:lnSpc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1500" dirty="0">
                <a:latin typeface="EYInterstate Light" panose="02000506000000020004" pitchFamily="2" charset="0"/>
              </a:rPr>
              <a:t>Os julgamentos feitos que tenham efeito mais significativo sobre as informações incluídas em suas divulgações relacionadas à sustentabilidade; </a:t>
            </a:r>
          </a:p>
          <a:p>
            <a:pPr marL="361950" lvl="4" indent="-171450" algn="just">
              <a:lnSpc>
                <a:spcPct val="150000"/>
              </a:lnSpc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1500" dirty="0">
                <a:latin typeface="EYInterstate Light" panose="02000506000000020004" pitchFamily="2" charset="0"/>
              </a:rPr>
              <a:t>As incertezas mais significativas que afetam os valores relatados nessas divulgações.</a:t>
            </a:r>
          </a:p>
          <a:p>
            <a:pPr marL="190500" lvl="4" algn="just">
              <a:lnSpc>
                <a:spcPct val="150000"/>
              </a:lnSpc>
              <a:buClr>
                <a:srgbClr val="FFC000"/>
              </a:buClr>
              <a:buSzPct val="120000"/>
            </a:pPr>
            <a:endParaRPr lang="pt-BR" sz="1500" dirty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50000"/>
              </a:lnSpc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1500" dirty="0">
                <a:latin typeface="EYInterstate Light" panose="02000506000000020004" pitchFamily="2" charset="0"/>
              </a:rPr>
              <a:t>Erros de período anterior: Os  erros  materiais  do  período  anterior  devem  ser  corrigidos republicando  os   valores   comparativos   para   o(s)   período(s) anterior(es) divulgado(s), a menos que seja impraticável fazê-lo. </a:t>
            </a:r>
          </a:p>
          <a:p>
            <a:pPr marL="171450" indent="-171450" algn="just">
              <a:lnSpc>
                <a:spcPct val="150000"/>
              </a:lnSpc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</a:pPr>
            <a:endParaRPr lang="pt-BR" sz="1500" dirty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50000"/>
              </a:lnSpc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1500" dirty="0">
                <a:latin typeface="EYInterstate Light" panose="02000506000000020004" pitchFamily="2" charset="0"/>
              </a:rPr>
              <a:t>Dados e suposições consistentes: Na medida do possível, considerando os requisitos das normas contábeis relevantes, os dados e premissas usados na preparação das divulgações relacionadas à sustentabilidade devem ser consistentes com os dados e premissas correspondentes usados na preparação das demonstrações financeiras da entidade. </a:t>
            </a:r>
          </a:p>
          <a:p>
            <a:pPr marL="171450" indent="-171450" algn="just">
              <a:lnSpc>
                <a:spcPct val="150000"/>
              </a:lnSpc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</a:pPr>
            <a:endParaRPr lang="pt-BR" sz="1500"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1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S2 - ABORDAGEM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4EFE2A2-D4D6-2D36-F06E-0694DD673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9497" y="993720"/>
            <a:ext cx="7588309" cy="507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METRICAS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A1112-0451-A520-6014-128C8F925834}"/>
              </a:ext>
            </a:extLst>
          </p:cNvPr>
          <p:cNvSpPr txBox="1"/>
          <p:nvPr/>
        </p:nvSpPr>
        <p:spPr>
          <a:xfrm>
            <a:off x="956776" y="1552636"/>
            <a:ext cx="10659836" cy="4259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latin typeface="EYInterstate Light" panose="02000506000000020004" pitchFamily="2" charset="0"/>
              </a:rPr>
              <a:t>A quantidade e o percentual de ativos ou atividades empresariais que sejam: </a:t>
            </a:r>
          </a:p>
          <a:p>
            <a:pPr marL="355600" indent="-17145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latin typeface="EYInterstate Light" panose="02000506000000020004" pitchFamily="2" charset="0"/>
              </a:rPr>
              <a:t>vulneráveis aos riscos de transição relacionados com o clima </a:t>
            </a:r>
          </a:p>
          <a:p>
            <a:pPr marL="355600" indent="-17145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latin typeface="EYInterstate Light" panose="02000506000000020004" pitchFamily="2" charset="0"/>
              </a:rPr>
              <a:t>vulneráveis aos riscos físicos relacionados ao clima </a:t>
            </a:r>
          </a:p>
          <a:p>
            <a:pPr marL="355600" indent="-17145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latin typeface="EYInterstate Light" panose="02000506000000020004" pitchFamily="2" charset="0"/>
              </a:rPr>
              <a:t>alinhadas com oportunidades relacionadas ao clima </a:t>
            </a:r>
          </a:p>
          <a:p>
            <a:pPr marL="355600" indent="-17145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pt-BR" sz="1400" dirty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latin typeface="EYInterstate Light" panose="02000506000000020004" pitchFamily="2" charset="0"/>
              </a:rPr>
              <a:t> O montante das despesas de capital, financiamento ou investimento despendido para riscos e oportunidades relacionados com o clima </a:t>
            </a:r>
          </a:p>
          <a:p>
            <a:pPr marL="171450" indent="-171450"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pt-BR" sz="1400" dirty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latin typeface="EYInterstate Light" panose="02000506000000020004" pitchFamily="2" charset="0"/>
              </a:rPr>
              <a:t>O preço para cada tonelada métrica de emissões de GEE que a entidade usa para avaliar os custos de suas emissões de GEE (ou seja, seu preço interno de carbono) e como a entidade está aplicando um preço de carbono em sua tomada de decisão </a:t>
            </a:r>
          </a:p>
          <a:p>
            <a:pPr marL="171450" indent="-171450"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pt-BR" sz="1400" dirty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latin typeface="EYInterstate Light" panose="02000506000000020004" pitchFamily="2" charset="0"/>
              </a:rPr>
              <a:t>A percentagem da remuneração dos administradores executivos reconhecida no período corrente que está relacionada com o clima e a forma como essas considerações são tidas em conta na remuneração dos executivos.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8757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INVENTÁRIO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1843A4-556F-318A-8D4A-A14295809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532" y="1474838"/>
            <a:ext cx="8709308" cy="44736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76705C-3BE8-C193-5AF7-CB6F8336AB70}"/>
              </a:ext>
            </a:extLst>
          </p:cNvPr>
          <p:cNvSpPr txBox="1"/>
          <p:nvPr/>
        </p:nvSpPr>
        <p:spPr>
          <a:xfrm>
            <a:off x="417545" y="4103214"/>
            <a:ext cx="3986504" cy="1722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latin typeface="EYInterstate Light" panose="02000506000000020004" pitchFamily="2" charset="0"/>
              </a:rPr>
              <a:t>A abordagem usada para medir suas emissões de GEE (incluindo os fatores de emissões usados).</a:t>
            </a:r>
          </a:p>
          <a:p>
            <a:pPr algn="just">
              <a:lnSpc>
                <a:spcPct val="150000"/>
              </a:lnSpc>
              <a:buClr>
                <a:srgbClr val="FFC000"/>
              </a:buClr>
            </a:pPr>
            <a:endParaRPr lang="pt-BR" sz="1200" dirty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latin typeface="EYInterstate Light" panose="02000506000000020004" pitchFamily="2" charset="0"/>
              </a:rPr>
              <a:t>As suas «emissões financiadas» se for a entidade que tenha atividades com gestão de ativos, bancos comerciais ou seguros.</a:t>
            </a:r>
          </a:p>
        </p:txBody>
      </p:sp>
    </p:spTree>
    <p:extLst>
      <p:ext uri="{BB962C8B-B14F-4D97-AF65-F5344CB8AC3E}">
        <p14:creationId xmlns:p14="http://schemas.microsoft.com/office/powerpoint/2010/main" val="214926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535A664ED9064395B62D91E881DB1D" ma:contentTypeVersion="16" ma:contentTypeDescription="Crie um novo documento." ma:contentTypeScope="" ma:versionID="a59fb4ad09d686bf29436cc44ffcd22f">
  <xsd:schema xmlns:xsd="http://www.w3.org/2001/XMLSchema" xmlns:xs="http://www.w3.org/2001/XMLSchema" xmlns:p="http://schemas.microsoft.com/office/2006/metadata/properties" xmlns:ns2="db073b95-b6fc-494e-bf0d-581a7160f43f" xmlns:ns3="33782a77-8619-41a9-8aad-6eabc288c09f" targetNamespace="http://schemas.microsoft.com/office/2006/metadata/properties" ma:root="true" ma:fieldsID="4246b72b869c6e27eae59839df2f707a" ns2:_="" ns3:_="">
    <xsd:import namespace="db073b95-b6fc-494e-bf0d-581a7160f43f"/>
    <xsd:import namespace="33782a77-8619-41a9-8aad-6eabc288c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73b95-b6fc-494e-bf0d-581a7160f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d90e9308-31d9-4ab1-941d-2ce607168d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82a77-8619-41a9-8aad-6eabc288c0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5205fe-d7e0-4421-b77f-9c1e40018458}" ma:internalName="TaxCatchAll" ma:showField="CatchAllData" ma:web="33782a77-8619-41a9-8aad-6eabc288c0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782a77-8619-41a9-8aad-6eabc288c09f" xsi:nil="true"/>
    <lcf76f155ced4ddcb4097134ff3c332f xmlns="db073b95-b6fc-494e-bf0d-581a7160f43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45D160-32D2-4C57-A36D-439E81E77718}"/>
</file>

<file path=customXml/itemProps2.xml><?xml version="1.0" encoding="utf-8"?>
<ds:datastoreItem xmlns:ds="http://schemas.openxmlformats.org/officeDocument/2006/customXml" ds:itemID="{46579238-379F-401B-9504-D436904B0249}"/>
</file>

<file path=customXml/itemProps3.xml><?xml version="1.0" encoding="utf-8"?>
<ds:datastoreItem xmlns:ds="http://schemas.openxmlformats.org/officeDocument/2006/customXml" ds:itemID="{E4F01354-E719-4714-B9AD-06974A162C04}"/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3262325</vt:lpwstr>
  </property>
  <property fmtid="{D5CDD505-2E9C-101B-9397-08002B2CF9AE}" pid="4" name="OptimizationTime">
    <vt:lpwstr>20230821_0836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5846</TotalTime>
  <Words>1178</Words>
  <Application>Microsoft Office PowerPoint</Application>
  <PresentationFormat>Widescreen</PresentationFormat>
  <Paragraphs>121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EYInterstate Light</vt:lpstr>
      <vt:lpstr>Montserrat</vt:lpstr>
      <vt:lpstr>Montserrat ExtraBold</vt:lpstr>
      <vt:lpstr>Wingdings</vt:lpstr>
      <vt:lpstr>Tema do Office</vt:lpstr>
      <vt:lpstr>PowerPoint Presentation</vt:lpstr>
      <vt:lpstr>ESCOPO</vt:lpstr>
      <vt:lpstr>ARQUITETURA</vt:lpstr>
      <vt:lpstr>ESCOPO</vt:lpstr>
      <vt:lpstr>CONECTIVIDADE</vt:lpstr>
      <vt:lpstr>ASPECTOS RELEVANTES</vt:lpstr>
      <vt:lpstr>S2 - ABORDAGEM</vt:lpstr>
      <vt:lpstr>METRICAS</vt:lpstr>
      <vt:lpstr>INVENTÁRIO</vt:lpstr>
      <vt:lpstr> TRANSIÇÃO </vt:lpstr>
      <vt:lpstr>CONECTIVIDADE</vt:lpstr>
      <vt:lpstr> Conectividade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Maués</dc:creator>
  <cp:lastModifiedBy>Renati Suzuki</cp:lastModifiedBy>
  <cp:revision>114</cp:revision>
  <dcterms:created xsi:type="dcterms:W3CDTF">2021-03-16T00:15:57Z</dcterms:created>
  <dcterms:modified xsi:type="dcterms:W3CDTF">2023-08-21T10:15:37Z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0x0101004A535A664ED9064395B62D91E881DB1D</vt:lpwstr>
  </property>
</Properties>
</file>