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0" r:id="rId2"/>
    <p:sldId id="301" r:id="rId3"/>
    <p:sldId id="300" r:id="rId4"/>
    <p:sldId id="304" r:id="rId5"/>
    <p:sldId id="277" r:id="rId6"/>
    <p:sldId id="312" r:id="rId7"/>
    <p:sldId id="498" r:id="rId8"/>
    <p:sldId id="494" r:id="rId9"/>
    <p:sldId id="495" r:id="rId10"/>
    <p:sldId id="496" r:id="rId11"/>
    <p:sldId id="497" r:id="rId12"/>
    <p:sldId id="499" r:id="rId13"/>
    <p:sldId id="311" r:id="rId14"/>
    <p:sldId id="501" r:id="rId15"/>
    <p:sldId id="334" r:id="rId16"/>
    <p:sldId id="320" r:id="rId17"/>
    <p:sldId id="313" r:id="rId18"/>
    <p:sldId id="466" r:id="rId19"/>
    <p:sldId id="336" r:id="rId20"/>
    <p:sldId id="302" r:id="rId21"/>
  </p:sldIdLst>
  <p:sldSz cx="12192000" cy="6858000"/>
  <p:notesSz cx="6858000" cy="9144000"/>
  <p:custDataLst>
    <p:tags r:id="rId23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301"/>
            <p14:sldId id="300"/>
            <p14:sldId id="304"/>
            <p14:sldId id="277"/>
            <p14:sldId id="312"/>
            <p14:sldId id="498"/>
            <p14:sldId id="494"/>
            <p14:sldId id="495"/>
            <p14:sldId id="496"/>
            <p14:sldId id="497"/>
            <p14:sldId id="499"/>
            <p14:sldId id="311"/>
            <p14:sldId id="501"/>
            <p14:sldId id="334"/>
            <p14:sldId id="320"/>
            <p14:sldId id="313"/>
            <p14:sldId id="466"/>
            <p14:sldId id="336"/>
            <p14:sldId id="302"/>
          </p14:sldIdLst>
        </p14:section>
        <p14:section name="Gráficos e Tabelas" id="{E2B22DD2-7824-47FF-B09B-0A4F0DDA0D62}">
          <p14:sldIdLst/>
        </p14:section>
        <p14:section name="Ícones" id="{B041362B-559D-4541-8259-4F20905AAD82}">
          <p14:sldIdLst/>
        </p14:section>
        <p14:section name="Logos" id="{03D3428E-50D6-AF4A-8AD7-0CC8A354D22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183"/>
    <a:srgbClr val="F9ED93"/>
    <a:srgbClr val="F9C032"/>
    <a:srgbClr val="912C83"/>
    <a:srgbClr val="CA2C83"/>
    <a:srgbClr val="004B1C"/>
    <a:srgbClr val="003300"/>
    <a:srgbClr val="336600"/>
    <a:srgbClr val="FE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 autoAdjust="0"/>
    <p:restoredTop sz="92976" autoAdjust="0"/>
  </p:normalViewPr>
  <p:slideViewPr>
    <p:cSldViewPr snapToGrid="0">
      <p:cViewPr varScale="1">
        <p:scale>
          <a:sx n="59" d="100"/>
          <a:sy n="59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5A548-2E43-4827-9AF9-C8CDF0F3F3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76B147-CE8D-44B5-8DF3-69B356666C72}">
      <dgm:prSet phldrT="[Texto]"/>
      <dgm:spPr/>
      <dgm:t>
        <a:bodyPr/>
        <a:lstStyle/>
        <a:p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Maior </a:t>
          </a:r>
          <a:r>
            <a:rPr lang="pt-BR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padronização</a:t>
          </a:r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e </a:t>
          </a:r>
          <a:r>
            <a:rPr lang="pt-BR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confiabilidade</a:t>
          </a:r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na geração das informações não financeiras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4902A1B-1A35-482C-9F7F-06A10D504BF3}" type="parTrans" cxnId="{EE176B2E-8922-4F82-8C00-1CF144E1F19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FE2717-F788-4B13-BF1F-B4B25C3DC69B}" type="sibTrans" cxnId="{EE176B2E-8922-4F82-8C00-1CF144E1F19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9E0325-86F5-4BC4-9572-259EAF65FD1E}">
      <dgm:prSet phldrT="[Texto]"/>
      <dgm:spPr/>
      <dgm:t>
        <a:bodyPr/>
        <a:lstStyle/>
        <a:p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Migração de </a:t>
          </a:r>
          <a:r>
            <a:rPr lang="pt-BR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asseguração limitada </a:t>
          </a:r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para </a:t>
          </a:r>
          <a:r>
            <a:rPr lang="pt-BR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asseguração razoável</a:t>
          </a:r>
          <a:r>
            <a:rPr lang="pt-BR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(maior nível de confiança)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585800D-EF5D-4D68-A4B4-6DD62BDE3FA8}" type="parTrans" cxnId="{FB42CE94-7920-4D16-81A9-C78A4A9591A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AC3BED-2055-4EC6-8BEA-0C82F0B0D4C7}" type="sibTrans" cxnId="{FB42CE94-7920-4D16-81A9-C78A4A9591A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893B33-BAA4-4CA4-9120-C44C9110258B}">
      <dgm:prSet phldrT="[Texto]"/>
      <dgm:spPr/>
      <dgm:t>
        <a:bodyPr/>
        <a:lstStyle/>
        <a:p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Desafio para </a:t>
          </a:r>
          <a:r>
            <a:rPr lang="pt-BR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 mensuração e divulgação </a:t>
          </a: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dos impactos de </a:t>
          </a:r>
          <a:r>
            <a:rPr lang="pt-BR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temas de sustentabilidade </a:t>
          </a: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nas </a:t>
          </a:r>
          <a:r>
            <a:rPr lang="pt-BR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demonstrações financeiras 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F268142-B4E7-4469-A9B0-74E2147073A6}" type="parTrans" cxnId="{685E0525-0E4A-4ABE-B7E6-85002FFAE0E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91EA78-08E0-452C-A7AD-3BA6FE4F2EBF}" type="sibTrans" cxnId="{685E0525-0E4A-4ABE-B7E6-85002FFAE0E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F8F4A2-2F2B-4BEC-B80F-277CCF0EB89A}">
      <dgm:prSet phldrT="[Texto]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Incorporação dos </a:t>
          </a:r>
          <a:r>
            <a:rPr lang="pt-BR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riscos socioambientais </a:t>
          </a: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nos processo de gestão de riscos corporativos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7C6855-0E45-426E-BC4A-0FD60EB3A0D2}" type="parTrans" cxnId="{95D638F5-E3CF-4DC0-92FC-371ACED96B6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B52B68-E251-4D3B-B847-D7A3C0694ADB}" type="sibTrans" cxnId="{95D638F5-E3CF-4DC0-92FC-371ACED96B6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E09F08-0F05-4139-B7CA-B03E26860AAC}">
      <dgm:prSet phldrT="[Texto]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Qualidade dos </a:t>
          </a:r>
          <a:r>
            <a:rPr lang="pt-BR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compromissos, metas intermediárias e planos de ação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7DE209B-FFDC-4343-8500-85307737E0AF}" type="parTrans" cxnId="{82E9153A-72ED-478D-8893-334451D3C36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EF67F3-0562-4511-8004-0A33DE0913EC}" type="sibTrans" cxnId="{82E9153A-72ED-478D-8893-334451D3C36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547564A-FB0A-4303-9E1F-BCBAA72A3DAE}">
      <dgm:prSet phldrT="[Texto]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pt-BR" b="1" i="1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Gap analysis </a:t>
          </a:r>
          <a:r>
            <a:rPr lang="pt-BR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entre as práticas atuais e os futuros requerimentos 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77D5364-6C11-4800-9AFB-ECF2E56591C9}" type="parTrans" cxnId="{6600927E-045C-4F37-9EC7-8CADD653E7F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95659EB-4080-4C37-8775-6C22467D790E}" type="sibTrans" cxnId="{6600927E-045C-4F37-9EC7-8CADD653E7F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3B5CB27-08C9-4C34-8994-FCDEEF76A4B9}" type="pres">
      <dgm:prSet presAssocID="{4665A548-2E43-4827-9AF9-C8CDF0F3F37B}" presName="vert0" presStyleCnt="0">
        <dgm:presLayoutVars>
          <dgm:dir/>
          <dgm:animOne val="branch"/>
          <dgm:animLvl val="lvl"/>
        </dgm:presLayoutVars>
      </dgm:prSet>
      <dgm:spPr/>
    </dgm:pt>
    <dgm:pt modelId="{E4B0BAEC-98AE-4358-B11E-18C1C6BF0064}" type="pres">
      <dgm:prSet presAssocID="{E876B147-CE8D-44B5-8DF3-69B356666C72}" presName="thickLine" presStyleLbl="alignNode1" presStyleIdx="0" presStyleCnt="6"/>
      <dgm:spPr/>
    </dgm:pt>
    <dgm:pt modelId="{034696AC-2F04-493A-AA33-6A0C1FCA306C}" type="pres">
      <dgm:prSet presAssocID="{E876B147-CE8D-44B5-8DF3-69B356666C72}" presName="horz1" presStyleCnt="0"/>
      <dgm:spPr/>
    </dgm:pt>
    <dgm:pt modelId="{270028C1-0EE4-42FC-B53D-325B9CABF55E}" type="pres">
      <dgm:prSet presAssocID="{E876B147-CE8D-44B5-8DF3-69B356666C72}" presName="tx1" presStyleLbl="revTx" presStyleIdx="0" presStyleCnt="6"/>
      <dgm:spPr/>
    </dgm:pt>
    <dgm:pt modelId="{298C5EC9-95D7-4FE0-9C3E-E057639BC300}" type="pres">
      <dgm:prSet presAssocID="{E876B147-CE8D-44B5-8DF3-69B356666C72}" presName="vert1" presStyleCnt="0"/>
      <dgm:spPr/>
    </dgm:pt>
    <dgm:pt modelId="{7172E8CB-6D82-42D3-BACC-F12C188721F2}" type="pres">
      <dgm:prSet presAssocID="{039E0325-86F5-4BC4-9572-259EAF65FD1E}" presName="thickLine" presStyleLbl="alignNode1" presStyleIdx="1" presStyleCnt="6"/>
      <dgm:spPr/>
    </dgm:pt>
    <dgm:pt modelId="{30111689-9703-4E72-B2E5-63C7BFFA399E}" type="pres">
      <dgm:prSet presAssocID="{039E0325-86F5-4BC4-9572-259EAF65FD1E}" presName="horz1" presStyleCnt="0"/>
      <dgm:spPr/>
    </dgm:pt>
    <dgm:pt modelId="{7A5105A4-0421-4CDA-B1DB-3C34F2FF71C8}" type="pres">
      <dgm:prSet presAssocID="{039E0325-86F5-4BC4-9572-259EAF65FD1E}" presName="tx1" presStyleLbl="revTx" presStyleIdx="1" presStyleCnt="6"/>
      <dgm:spPr/>
    </dgm:pt>
    <dgm:pt modelId="{EE251135-A1AB-42B6-9C59-5C12B863032A}" type="pres">
      <dgm:prSet presAssocID="{039E0325-86F5-4BC4-9572-259EAF65FD1E}" presName="vert1" presStyleCnt="0"/>
      <dgm:spPr/>
    </dgm:pt>
    <dgm:pt modelId="{97C37166-585A-43CC-B7A1-EA9DDED868FB}" type="pres">
      <dgm:prSet presAssocID="{C5893B33-BAA4-4CA4-9120-C44C9110258B}" presName="thickLine" presStyleLbl="alignNode1" presStyleIdx="2" presStyleCnt="6"/>
      <dgm:spPr/>
    </dgm:pt>
    <dgm:pt modelId="{C37FB32E-E790-45AE-9497-136CDAB56DC7}" type="pres">
      <dgm:prSet presAssocID="{C5893B33-BAA4-4CA4-9120-C44C9110258B}" presName="horz1" presStyleCnt="0"/>
      <dgm:spPr/>
    </dgm:pt>
    <dgm:pt modelId="{83224AD8-8298-4697-BF9C-7D3E21FBC5B6}" type="pres">
      <dgm:prSet presAssocID="{C5893B33-BAA4-4CA4-9120-C44C9110258B}" presName="tx1" presStyleLbl="revTx" presStyleIdx="2" presStyleCnt="6"/>
      <dgm:spPr/>
    </dgm:pt>
    <dgm:pt modelId="{92C00BA7-D149-44D2-85FA-D3569E98B0C6}" type="pres">
      <dgm:prSet presAssocID="{C5893B33-BAA4-4CA4-9120-C44C9110258B}" presName="vert1" presStyleCnt="0"/>
      <dgm:spPr/>
    </dgm:pt>
    <dgm:pt modelId="{5E0BA4AC-C41D-4182-8256-DABBEDE838CB}" type="pres">
      <dgm:prSet presAssocID="{70F8F4A2-2F2B-4BEC-B80F-277CCF0EB89A}" presName="thickLine" presStyleLbl="alignNode1" presStyleIdx="3" presStyleCnt="6"/>
      <dgm:spPr/>
    </dgm:pt>
    <dgm:pt modelId="{4B1D7546-05B8-46B3-9678-E32B7BBCA631}" type="pres">
      <dgm:prSet presAssocID="{70F8F4A2-2F2B-4BEC-B80F-277CCF0EB89A}" presName="horz1" presStyleCnt="0"/>
      <dgm:spPr/>
    </dgm:pt>
    <dgm:pt modelId="{CF845572-D5FF-43B4-A864-EDBF71E32A10}" type="pres">
      <dgm:prSet presAssocID="{70F8F4A2-2F2B-4BEC-B80F-277CCF0EB89A}" presName="tx1" presStyleLbl="revTx" presStyleIdx="3" presStyleCnt="6"/>
      <dgm:spPr/>
    </dgm:pt>
    <dgm:pt modelId="{325643A8-FB32-43F8-9F2F-8E36510DD770}" type="pres">
      <dgm:prSet presAssocID="{70F8F4A2-2F2B-4BEC-B80F-277CCF0EB89A}" presName="vert1" presStyleCnt="0"/>
      <dgm:spPr/>
    </dgm:pt>
    <dgm:pt modelId="{F28B9E35-6757-46BE-8AEE-AA83CB12ED8F}" type="pres">
      <dgm:prSet presAssocID="{65E09F08-0F05-4139-B7CA-B03E26860AAC}" presName="thickLine" presStyleLbl="alignNode1" presStyleIdx="4" presStyleCnt="6"/>
      <dgm:spPr/>
    </dgm:pt>
    <dgm:pt modelId="{BD3905B0-3D5F-4495-A5F3-AADB419B592A}" type="pres">
      <dgm:prSet presAssocID="{65E09F08-0F05-4139-B7CA-B03E26860AAC}" presName="horz1" presStyleCnt="0"/>
      <dgm:spPr/>
    </dgm:pt>
    <dgm:pt modelId="{2B7D9C60-0DBB-4EF7-8DCB-76B31F83E651}" type="pres">
      <dgm:prSet presAssocID="{65E09F08-0F05-4139-B7CA-B03E26860AAC}" presName="tx1" presStyleLbl="revTx" presStyleIdx="4" presStyleCnt="6"/>
      <dgm:spPr/>
    </dgm:pt>
    <dgm:pt modelId="{EC85715E-452A-421A-9DEB-0DF91FD3D2BD}" type="pres">
      <dgm:prSet presAssocID="{65E09F08-0F05-4139-B7CA-B03E26860AAC}" presName="vert1" presStyleCnt="0"/>
      <dgm:spPr/>
    </dgm:pt>
    <dgm:pt modelId="{187BCD2A-A458-49F8-B4C3-FB83715B1B8F}" type="pres">
      <dgm:prSet presAssocID="{2547564A-FB0A-4303-9E1F-BCBAA72A3DAE}" presName="thickLine" presStyleLbl="alignNode1" presStyleIdx="5" presStyleCnt="6"/>
      <dgm:spPr/>
    </dgm:pt>
    <dgm:pt modelId="{288C8D62-FDD8-44A0-B299-74D97A629455}" type="pres">
      <dgm:prSet presAssocID="{2547564A-FB0A-4303-9E1F-BCBAA72A3DAE}" presName="horz1" presStyleCnt="0"/>
      <dgm:spPr/>
    </dgm:pt>
    <dgm:pt modelId="{ED540466-E12A-475E-81F7-693E7213129F}" type="pres">
      <dgm:prSet presAssocID="{2547564A-FB0A-4303-9E1F-BCBAA72A3DAE}" presName="tx1" presStyleLbl="revTx" presStyleIdx="5" presStyleCnt="6"/>
      <dgm:spPr/>
    </dgm:pt>
    <dgm:pt modelId="{B91C84F7-6F28-4593-A0F8-2E9D1E56E005}" type="pres">
      <dgm:prSet presAssocID="{2547564A-FB0A-4303-9E1F-BCBAA72A3DAE}" presName="vert1" presStyleCnt="0"/>
      <dgm:spPr/>
    </dgm:pt>
  </dgm:ptLst>
  <dgm:cxnLst>
    <dgm:cxn modelId="{685E0525-0E4A-4ABE-B7E6-85002FFAE0ED}" srcId="{4665A548-2E43-4827-9AF9-C8CDF0F3F37B}" destId="{C5893B33-BAA4-4CA4-9120-C44C9110258B}" srcOrd="2" destOrd="0" parTransId="{AF268142-B4E7-4469-A9B0-74E2147073A6}" sibTransId="{C591EA78-08E0-452C-A7AD-3BA6FE4F2EBF}"/>
    <dgm:cxn modelId="{EE176B2E-8922-4F82-8C00-1CF144E1F191}" srcId="{4665A548-2E43-4827-9AF9-C8CDF0F3F37B}" destId="{E876B147-CE8D-44B5-8DF3-69B356666C72}" srcOrd="0" destOrd="0" parTransId="{24902A1B-1A35-482C-9F7F-06A10D504BF3}" sibTransId="{AEFE2717-F788-4B13-BF1F-B4B25C3DC69B}"/>
    <dgm:cxn modelId="{82E9153A-72ED-478D-8893-334451D3C36E}" srcId="{4665A548-2E43-4827-9AF9-C8CDF0F3F37B}" destId="{65E09F08-0F05-4139-B7CA-B03E26860AAC}" srcOrd="4" destOrd="0" parTransId="{C7DE209B-FFDC-4343-8500-85307737E0AF}" sibTransId="{56EF67F3-0562-4511-8004-0A33DE0913EC}"/>
    <dgm:cxn modelId="{F1DCEA67-4913-4830-8D7B-7BF922BA912F}" type="presOf" srcId="{E876B147-CE8D-44B5-8DF3-69B356666C72}" destId="{270028C1-0EE4-42FC-B53D-325B9CABF55E}" srcOrd="0" destOrd="0" presId="urn:microsoft.com/office/officeart/2008/layout/LinedList"/>
    <dgm:cxn modelId="{CF1C6548-703D-4965-86C8-BB80DDD045FB}" type="presOf" srcId="{4665A548-2E43-4827-9AF9-C8CDF0F3F37B}" destId="{33B5CB27-08C9-4C34-8994-FCDEEF76A4B9}" srcOrd="0" destOrd="0" presId="urn:microsoft.com/office/officeart/2008/layout/LinedList"/>
    <dgm:cxn modelId="{2170E47C-6115-4ABB-9E9D-2A3A41023AE4}" type="presOf" srcId="{C5893B33-BAA4-4CA4-9120-C44C9110258B}" destId="{83224AD8-8298-4697-BF9C-7D3E21FBC5B6}" srcOrd="0" destOrd="0" presId="urn:microsoft.com/office/officeart/2008/layout/LinedList"/>
    <dgm:cxn modelId="{6600927E-045C-4F37-9EC7-8CADD653E7F6}" srcId="{4665A548-2E43-4827-9AF9-C8CDF0F3F37B}" destId="{2547564A-FB0A-4303-9E1F-BCBAA72A3DAE}" srcOrd="5" destOrd="0" parTransId="{777D5364-6C11-4800-9AFB-ECF2E56591C9}" sibTransId="{095659EB-4080-4C37-8775-6C22467D790E}"/>
    <dgm:cxn modelId="{FB42CE94-7920-4D16-81A9-C78A4A9591AD}" srcId="{4665A548-2E43-4827-9AF9-C8CDF0F3F37B}" destId="{039E0325-86F5-4BC4-9572-259EAF65FD1E}" srcOrd="1" destOrd="0" parTransId="{F585800D-EF5D-4D68-A4B4-6DD62BDE3FA8}" sibTransId="{DAAC3BED-2055-4EC6-8BEA-0C82F0B0D4C7}"/>
    <dgm:cxn modelId="{100C5A9F-E7CC-4725-A1E8-3112DC1A6727}" type="presOf" srcId="{039E0325-86F5-4BC4-9572-259EAF65FD1E}" destId="{7A5105A4-0421-4CDA-B1DB-3C34F2FF71C8}" srcOrd="0" destOrd="0" presId="urn:microsoft.com/office/officeart/2008/layout/LinedList"/>
    <dgm:cxn modelId="{AF2502D5-992F-4DCE-A3FA-FE9DE02DC85A}" type="presOf" srcId="{65E09F08-0F05-4139-B7CA-B03E26860AAC}" destId="{2B7D9C60-0DBB-4EF7-8DCB-76B31F83E651}" srcOrd="0" destOrd="0" presId="urn:microsoft.com/office/officeart/2008/layout/LinedList"/>
    <dgm:cxn modelId="{D1F2EADA-7EEA-4997-85A0-8CEB9D0E5E24}" type="presOf" srcId="{70F8F4A2-2F2B-4BEC-B80F-277CCF0EB89A}" destId="{CF845572-D5FF-43B4-A864-EDBF71E32A10}" srcOrd="0" destOrd="0" presId="urn:microsoft.com/office/officeart/2008/layout/LinedList"/>
    <dgm:cxn modelId="{95D638F5-E3CF-4DC0-92FC-371ACED96B6E}" srcId="{4665A548-2E43-4827-9AF9-C8CDF0F3F37B}" destId="{70F8F4A2-2F2B-4BEC-B80F-277CCF0EB89A}" srcOrd="3" destOrd="0" parTransId="{4C7C6855-0E45-426E-BC4A-0FD60EB3A0D2}" sibTransId="{01B52B68-E251-4D3B-B847-D7A3C0694ADB}"/>
    <dgm:cxn modelId="{BD5BA2FD-5F47-4342-A55C-242FFDEA7E4C}" type="presOf" srcId="{2547564A-FB0A-4303-9E1F-BCBAA72A3DAE}" destId="{ED540466-E12A-475E-81F7-693E7213129F}" srcOrd="0" destOrd="0" presId="urn:microsoft.com/office/officeart/2008/layout/LinedList"/>
    <dgm:cxn modelId="{DF7C48DF-2078-437F-B295-C233B0E50E5B}" type="presParOf" srcId="{33B5CB27-08C9-4C34-8994-FCDEEF76A4B9}" destId="{E4B0BAEC-98AE-4358-B11E-18C1C6BF0064}" srcOrd="0" destOrd="0" presId="urn:microsoft.com/office/officeart/2008/layout/LinedList"/>
    <dgm:cxn modelId="{8E5C21EF-92ED-4D6F-9F75-A8CB09DEF4B2}" type="presParOf" srcId="{33B5CB27-08C9-4C34-8994-FCDEEF76A4B9}" destId="{034696AC-2F04-493A-AA33-6A0C1FCA306C}" srcOrd="1" destOrd="0" presId="urn:microsoft.com/office/officeart/2008/layout/LinedList"/>
    <dgm:cxn modelId="{F61E1F96-1402-4AA9-B8E6-8DEA151C156A}" type="presParOf" srcId="{034696AC-2F04-493A-AA33-6A0C1FCA306C}" destId="{270028C1-0EE4-42FC-B53D-325B9CABF55E}" srcOrd="0" destOrd="0" presId="urn:microsoft.com/office/officeart/2008/layout/LinedList"/>
    <dgm:cxn modelId="{90305C90-1065-449A-BCE9-3F89A92F0637}" type="presParOf" srcId="{034696AC-2F04-493A-AA33-6A0C1FCA306C}" destId="{298C5EC9-95D7-4FE0-9C3E-E057639BC300}" srcOrd="1" destOrd="0" presId="urn:microsoft.com/office/officeart/2008/layout/LinedList"/>
    <dgm:cxn modelId="{D3B3BA52-0F68-469D-A075-33F57B363FE6}" type="presParOf" srcId="{33B5CB27-08C9-4C34-8994-FCDEEF76A4B9}" destId="{7172E8CB-6D82-42D3-BACC-F12C188721F2}" srcOrd="2" destOrd="0" presId="urn:microsoft.com/office/officeart/2008/layout/LinedList"/>
    <dgm:cxn modelId="{DEA74EA8-AAFF-4C1B-B239-9EE3BFC777C6}" type="presParOf" srcId="{33B5CB27-08C9-4C34-8994-FCDEEF76A4B9}" destId="{30111689-9703-4E72-B2E5-63C7BFFA399E}" srcOrd="3" destOrd="0" presId="urn:microsoft.com/office/officeart/2008/layout/LinedList"/>
    <dgm:cxn modelId="{AED6685E-2C10-42D2-A816-434266983661}" type="presParOf" srcId="{30111689-9703-4E72-B2E5-63C7BFFA399E}" destId="{7A5105A4-0421-4CDA-B1DB-3C34F2FF71C8}" srcOrd="0" destOrd="0" presId="urn:microsoft.com/office/officeart/2008/layout/LinedList"/>
    <dgm:cxn modelId="{9CD1FC66-CA6C-4C84-ABDC-FC0236B60453}" type="presParOf" srcId="{30111689-9703-4E72-B2E5-63C7BFFA399E}" destId="{EE251135-A1AB-42B6-9C59-5C12B863032A}" srcOrd="1" destOrd="0" presId="urn:microsoft.com/office/officeart/2008/layout/LinedList"/>
    <dgm:cxn modelId="{12424104-5902-4882-B30F-8B8B2AB3BD89}" type="presParOf" srcId="{33B5CB27-08C9-4C34-8994-FCDEEF76A4B9}" destId="{97C37166-585A-43CC-B7A1-EA9DDED868FB}" srcOrd="4" destOrd="0" presId="urn:microsoft.com/office/officeart/2008/layout/LinedList"/>
    <dgm:cxn modelId="{4947B21C-118F-4D28-93F6-D9C42360BFCD}" type="presParOf" srcId="{33B5CB27-08C9-4C34-8994-FCDEEF76A4B9}" destId="{C37FB32E-E790-45AE-9497-136CDAB56DC7}" srcOrd="5" destOrd="0" presId="urn:microsoft.com/office/officeart/2008/layout/LinedList"/>
    <dgm:cxn modelId="{7CE83E20-C5E4-41CD-B1C9-6841F3F06CFE}" type="presParOf" srcId="{C37FB32E-E790-45AE-9497-136CDAB56DC7}" destId="{83224AD8-8298-4697-BF9C-7D3E21FBC5B6}" srcOrd="0" destOrd="0" presId="urn:microsoft.com/office/officeart/2008/layout/LinedList"/>
    <dgm:cxn modelId="{B4FABE54-8800-4E47-97EC-14BBB5101CC7}" type="presParOf" srcId="{C37FB32E-E790-45AE-9497-136CDAB56DC7}" destId="{92C00BA7-D149-44D2-85FA-D3569E98B0C6}" srcOrd="1" destOrd="0" presId="urn:microsoft.com/office/officeart/2008/layout/LinedList"/>
    <dgm:cxn modelId="{605E5602-9B94-4828-9FA9-CBAB5D5F55A1}" type="presParOf" srcId="{33B5CB27-08C9-4C34-8994-FCDEEF76A4B9}" destId="{5E0BA4AC-C41D-4182-8256-DABBEDE838CB}" srcOrd="6" destOrd="0" presId="urn:microsoft.com/office/officeart/2008/layout/LinedList"/>
    <dgm:cxn modelId="{5A2399B6-9DAB-4EEA-ADE1-CD51F39B25D9}" type="presParOf" srcId="{33B5CB27-08C9-4C34-8994-FCDEEF76A4B9}" destId="{4B1D7546-05B8-46B3-9678-E32B7BBCA631}" srcOrd="7" destOrd="0" presId="urn:microsoft.com/office/officeart/2008/layout/LinedList"/>
    <dgm:cxn modelId="{EBFAABBD-BD20-466C-9216-902EA48D9454}" type="presParOf" srcId="{4B1D7546-05B8-46B3-9678-E32B7BBCA631}" destId="{CF845572-D5FF-43B4-A864-EDBF71E32A10}" srcOrd="0" destOrd="0" presId="urn:microsoft.com/office/officeart/2008/layout/LinedList"/>
    <dgm:cxn modelId="{2037F552-3E51-48E6-940E-D5EACF9A9282}" type="presParOf" srcId="{4B1D7546-05B8-46B3-9678-E32B7BBCA631}" destId="{325643A8-FB32-43F8-9F2F-8E36510DD770}" srcOrd="1" destOrd="0" presId="urn:microsoft.com/office/officeart/2008/layout/LinedList"/>
    <dgm:cxn modelId="{84AD4A81-B984-4012-97AB-F7F262160573}" type="presParOf" srcId="{33B5CB27-08C9-4C34-8994-FCDEEF76A4B9}" destId="{F28B9E35-6757-46BE-8AEE-AA83CB12ED8F}" srcOrd="8" destOrd="0" presId="urn:microsoft.com/office/officeart/2008/layout/LinedList"/>
    <dgm:cxn modelId="{22EBD26B-8666-4A4F-8242-01986C4B1820}" type="presParOf" srcId="{33B5CB27-08C9-4C34-8994-FCDEEF76A4B9}" destId="{BD3905B0-3D5F-4495-A5F3-AADB419B592A}" srcOrd="9" destOrd="0" presId="urn:microsoft.com/office/officeart/2008/layout/LinedList"/>
    <dgm:cxn modelId="{1CA112DA-FD96-46E1-83B2-FE81B3CD070B}" type="presParOf" srcId="{BD3905B0-3D5F-4495-A5F3-AADB419B592A}" destId="{2B7D9C60-0DBB-4EF7-8DCB-76B31F83E651}" srcOrd="0" destOrd="0" presId="urn:microsoft.com/office/officeart/2008/layout/LinedList"/>
    <dgm:cxn modelId="{42F3A812-1E64-4758-AB46-0E5ECBEF27F4}" type="presParOf" srcId="{BD3905B0-3D5F-4495-A5F3-AADB419B592A}" destId="{EC85715E-452A-421A-9DEB-0DF91FD3D2BD}" srcOrd="1" destOrd="0" presId="urn:microsoft.com/office/officeart/2008/layout/LinedList"/>
    <dgm:cxn modelId="{AAB95367-1B8D-4BD3-8511-8B74A7ECF3D1}" type="presParOf" srcId="{33B5CB27-08C9-4C34-8994-FCDEEF76A4B9}" destId="{187BCD2A-A458-49F8-B4C3-FB83715B1B8F}" srcOrd="10" destOrd="0" presId="urn:microsoft.com/office/officeart/2008/layout/LinedList"/>
    <dgm:cxn modelId="{31FF7128-2F49-4419-9ACD-894B2C702A26}" type="presParOf" srcId="{33B5CB27-08C9-4C34-8994-FCDEEF76A4B9}" destId="{288C8D62-FDD8-44A0-B299-74D97A629455}" srcOrd="11" destOrd="0" presId="urn:microsoft.com/office/officeart/2008/layout/LinedList"/>
    <dgm:cxn modelId="{D5DAF0A2-BFF1-4ED9-A6F2-12116270FDE8}" type="presParOf" srcId="{288C8D62-FDD8-44A0-B299-74D97A629455}" destId="{ED540466-E12A-475E-81F7-693E7213129F}" srcOrd="0" destOrd="0" presId="urn:microsoft.com/office/officeart/2008/layout/LinedList"/>
    <dgm:cxn modelId="{85E06847-78C1-4F33-A405-312FE7B4C907}" type="presParOf" srcId="{288C8D62-FDD8-44A0-B299-74D97A629455}" destId="{B91C84F7-6F28-4593-A0F8-2E9D1E56E005}" srcOrd="1" destOrd="0" presId="urn:microsoft.com/office/officeart/2008/layout/LinedList"/>
  </dgm:cxnLst>
  <dgm:bg/>
  <dgm:whole>
    <a:ln>
      <a:solidFill>
        <a:srgbClr val="CA2C8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0BAEC-98AE-4358-B11E-18C1C6BF0064}">
      <dsp:nvSpPr>
        <dsp:cNvPr id="0" name=""/>
        <dsp:cNvSpPr/>
      </dsp:nvSpPr>
      <dsp:spPr>
        <a:xfrm>
          <a:off x="0" y="2259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028C1-0EE4-42FC-B53D-325B9CABF55E}">
      <dsp:nvSpPr>
        <dsp:cNvPr id="0" name=""/>
        <dsp:cNvSpPr/>
      </dsp:nvSpPr>
      <dsp:spPr>
        <a:xfrm>
          <a:off x="0" y="2259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Maior </a:t>
          </a:r>
          <a:r>
            <a:rPr lang="pt-BR" sz="2100" b="1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padronização</a:t>
          </a: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e </a:t>
          </a:r>
          <a:r>
            <a:rPr lang="pt-BR" sz="2100" b="1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confiabilidade</a:t>
          </a: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na geração das informações não financeiras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259"/>
        <a:ext cx="10516982" cy="770606"/>
      </dsp:txXfrm>
    </dsp:sp>
    <dsp:sp modelId="{7172E8CB-6D82-42D3-BACC-F12C188721F2}">
      <dsp:nvSpPr>
        <dsp:cNvPr id="0" name=""/>
        <dsp:cNvSpPr/>
      </dsp:nvSpPr>
      <dsp:spPr>
        <a:xfrm>
          <a:off x="0" y="772866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05A4-0421-4CDA-B1DB-3C34F2FF71C8}">
      <dsp:nvSpPr>
        <dsp:cNvPr id="0" name=""/>
        <dsp:cNvSpPr/>
      </dsp:nvSpPr>
      <dsp:spPr>
        <a:xfrm>
          <a:off x="0" y="772866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Migração de </a:t>
          </a:r>
          <a:r>
            <a:rPr lang="pt-BR" sz="2100" b="1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asseguração limitada </a:t>
          </a: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para </a:t>
          </a:r>
          <a:r>
            <a:rPr lang="pt-BR" sz="2100" b="1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asseguração razoável</a:t>
          </a:r>
          <a:r>
            <a:rPr lang="pt-BR" sz="2100" b="0" i="0" u="none" strike="noStrike" kern="1200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 (maior nível de confiança)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772866"/>
        <a:ext cx="10516982" cy="770606"/>
      </dsp:txXfrm>
    </dsp:sp>
    <dsp:sp modelId="{97C37166-585A-43CC-B7A1-EA9DDED868FB}">
      <dsp:nvSpPr>
        <dsp:cNvPr id="0" name=""/>
        <dsp:cNvSpPr/>
      </dsp:nvSpPr>
      <dsp:spPr>
        <a:xfrm>
          <a:off x="0" y="1543472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24AD8-8298-4697-BF9C-7D3E21FBC5B6}">
      <dsp:nvSpPr>
        <dsp:cNvPr id="0" name=""/>
        <dsp:cNvSpPr/>
      </dsp:nvSpPr>
      <dsp:spPr>
        <a:xfrm>
          <a:off x="0" y="1543472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Desafio para </a:t>
          </a:r>
          <a:r>
            <a:rPr lang="pt-BR" sz="2100" b="1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a mensuração e divulgação </a:t>
          </a: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dos impactos de </a:t>
          </a:r>
          <a:r>
            <a:rPr lang="pt-BR" sz="2100" b="1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temas de sustentabilidade </a:t>
          </a: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nas </a:t>
          </a:r>
          <a:r>
            <a:rPr lang="pt-BR" sz="2100" b="1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demonstrações financeiras 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543472"/>
        <a:ext cx="10516982" cy="770606"/>
      </dsp:txXfrm>
    </dsp:sp>
    <dsp:sp modelId="{5E0BA4AC-C41D-4182-8256-DABBEDE838CB}">
      <dsp:nvSpPr>
        <dsp:cNvPr id="0" name=""/>
        <dsp:cNvSpPr/>
      </dsp:nvSpPr>
      <dsp:spPr>
        <a:xfrm>
          <a:off x="0" y="2314079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45572-D5FF-43B4-A864-EDBF71E32A10}">
      <dsp:nvSpPr>
        <dsp:cNvPr id="0" name=""/>
        <dsp:cNvSpPr/>
      </dsp:nvSpPr>
      <dsp:spPr>
        <a:xfrm>
          <a:off x="0" y="2314079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Incorporação dos </a:t>
          </a:r>
          <a:r>
            <a:rPr lang="pt-BR" sz="2100" b="1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riscos socioambientais </a:t>
          </a: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nos processo de gestão de riscos corporativos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314079"/>
        <a:ext cx="10516982" cy="770606"/>
      </dsp:txXfrm>
    </dsp:sp>
    <dsp:sp modelId="{F28B9E35-6757-46BE-8AEE-AA83CB12ED8F}">
      <dsp:nvSpPr>
        <dsp:cNvPr id="0" name=""/>
        <dsp:cNvSpPr/>
      </dsp:nvSpPr>
      <dsp:spPr>
        <a:xfrm>
          <a:off x="0" y="3084685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D9C60-0DBB-4EF7-8DCB-76B31F83E651}">
      <dsp:nvSpPr>
        <dsp:cNvPr id="0" name=""/>
        <dsp:cNvSpPr/>
      </dsp:nvSpPr>
      <dsp:spPr>
        <a:xfrm>
          <a:off x="0" y="3084685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Qualidade dos </a:t>
          </a:r>
          <a:r>
            <a:rPr lang="pt-BR" sz="2100" b="1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compromissos, metas intermediárias e planos de ação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084685"/>
        <a:ext cx="10516982" cy="770606"/>
      </dsp:txXfrm>
    </dsp:sp>
    <dsp:sp modelId="{187BCD2A-A458-49F8-B4C3-FB83715B1B8F}">
      <dsp:nvSpPr>
        <dsp:cNvPr id="0" name=""/>
        <dsp:cNvSpPr/>
      </dsp:nvSpPr>
      <dsp:spPr>
        <a:xfrm>
          <a:off x="0" y="3855291"/>
          <a:ext cx="10516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40466-E12A-475E-81F7-693E7213129F}">
      <dsp:nvSpPr>
        <dsp:cNvPr id="0" name=""/>
        <dsp:cNvSpPr/>
      </dsp:nvSpPr>
      <dsp:spPr>
        <a:xfrm>
          <a:off x="0" y="3855291"/>
          <a:ext cx="10516982" cy="7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pt-BR" sz="2100" b="1" i="1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Gap analysis </a:t>
          </a:r>
          <a:r>
            <a:rPr lang="pt-BR" sz="2100" b="0" i="0" u="none" strike="noStrike" kern="1200" cap="none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entre as práticas atuais e os futuros requerimentos </a:t>
          </a:r>
          <a:endParaRPr lang="pt-BR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855291"/>
        <a:ext cx="10516982" cy="77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5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0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1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34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7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60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91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3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9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8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B55B5F-EAF5-DA21-E971-7A2D7BBF951D}"/>
              </a:ext>
            </a:extLst>
          </p:cNvPr>
          <p:cNvSpPr/>
          <p:nvPr userDrawn="1"/>
        </p:nvSpPr>
        <p:spPr>
          <a:xfrm>
            <a:off x="11501121" y="6427486"/>
            <a:ext cx="399573" cy="430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t-BR" sz="16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[Slide title]</a:t>
            </a:r>
            <a:endParaRPr lang="pt-B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pt-BR"/>
              <a:t>[Optional slide subtitle]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/>
              <a:t>Click to edit Master text styles</a:t>
            </a:r>
          </a:p>
          <a:p>
            <a:pPr lvl="1"/>
            <a:r>
              <a:rPr lang="pt-BR" dirty="0"/>
              <a:t>Second level</a:t>
            </a:r>
          </a:p>
          <a:p>
            <a:pPr lvl="2"/>
            <a:r>
              <a:rPr lang="pt-BR" dirty="0"/>
              <a:t>Third level</a:t>
            </a:r>
          </a:p>
          <a:p>
            <a:pPr lvl="3"/>
            <a:r>
              <a:rPr lang="pt-BR" dirty="0"/>
              <a:t>Fourth level</a:t>
            </a:r>
          </a:p>
          <a:p>
            <a:pPr lvl="4"/>
            <a:r>
              <a:rPr lang="pt-BR" dirty="0"/>
              <a:t>Fifth level</a:t>
            </a:r>
          </a:p>
          <a:p>
            <a:pPr lvl="5"/>
            <a:r>
              <a:rPr lang="pt-BR" dirty="0"/>
              <a:t>Sixth level</a:t>
            </a:r>
          </a:p>
          <a:p>
            <a:pPr lvl="6"/>
            <a:r>
              <a:rPr lang="pt-BR" dirty="0"/>
              <a:t>Seventh level</a:t>
            </a:r>
          </a:p>
          <a:p>
            <a:pPr lvl="7"/>
            <a:r>
              <a:rPr lang="pt-BR" dirty="0"/>
              <a:t>Eighth level</a:t>
            </a:r>
          </a:p>
          <a:p>
            <a:pPr lvl="8"/>
            <a:r>
              <a:rPr lang="pt-BR" dirty="0"/>
              <a:t>Ninth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F021578-6C5A-C1C4-DD88-A52E11AC4EF7}"/>
              </a:ext>
            </a:extLst>
          </p:cNvPr>
          <p:cNvSpPr txBox="1">
            <a:spLocks/>
          </p:cNvSpPr>
          <p:nvPr userDrawn="1"/>
        </p:nvSpPr>
        <p:spPr>
          <a:xfrm>
            <a:off x="9091321" y="6492240"/>
            <a:ext cx="2301486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tx2"/>
                </a:solidFill>
              </a:rPr>
              <a:t>PwC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ACBA94-C494-3FAD-DBCB-D816D50F1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1120" y="6492239"/>
            <a:ext cx="399573" cy="2602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t-BR" sz="750" smtClean="0"/>
              <a:pPr/>
              <a:t>‹#›</a:t>
            </a:fld>
            <a:endParaRPr lang="pt-BR" sz="750" dirty="0"/>
          </a:p>
        </p:txBody>
      </p:sp>
    </p:spTree>
    <p:extLst>
      <p:ext uri="{BB962C8B-B14F-4D97-AF65-F5344CB8AC3E}">
        <p14:creationId xmlns:p14="http://schemas.microsoft.com/office/powerpoint/2010/main" val="20929396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18121" y="2699639"/>
            <a:ext cx="1018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Sustentabilidade – Contexto Regulatório Brasil, Europa e Estados Unidos.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8A326-9808-4A7C-BF57-F73B74B8B255}"/>
              </a:ext>
            </a:extLst>
          </p:cNvPr>
          <p:cNvSpPr txBox="1"/>
          <p:nvPr/>
        </p:nvSpPr>
        <p:spPr>
          <a:xfrm>
            <a:off x="418121" y="3561413"/>
            <a:ext cx="533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ESG week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CSRD (União Européia)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60678" y="10242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A9E30336-CFC4-1E61-1A56-2624DBA2B77A}"/>
              </a:ext>
            </a:extLst>
          </p:cNvPr>
          <p:cNvSpPr/>
          <p:nvPr/>
        </p:nvSpPr>
        <p:spPr>
          <a:xfrm>
            <a:off x="860678" y="1664885"/>
            <a:ext cx="5107655" cy="383995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pt-BR" sz="1600" b="0" i="0" dirty="0">
                <a:solidFill>
                  <a:srgbClr val="222222"/>
                </a:solidFill>
                <a:effectLst/>
              </a:rPr>
              <a:t>A Diretiva de Relatórios de Sustentabilidade Corporativa (CSRD) da UE determina que determinadas empresas </a:t>
            </a:r>
            <a:r>
              <a:rPr lang="pt-BR" sz="1600" dirty="0">
                <a:solidFill>
                  <a:srgbClr val="222222"/>
                </a:solidFill>
              </a:rPr>
              <a:t>domiciliadas na União Europeia (inclui empresas </a:t>
            </a:r>
            <a:r>
              <a:rPr lang="pt-BR" sz="1600" b="0" i="0" dirty="0">
                <a:solidFill>
                  <a:srgbClr val="222222"/>
                </a:solidFill>
                <a:effectLst/>
              </a:rPr>
              <a:t>brasileiras com subsidiária ou filial na Europa) devem reportar  informações de sustentabilidade</a:t>
            </a:r>
          </a:p>
          <a:p>
            <a:pPr algn="l"/>
            <a:endParaRPr lang="pt-BR" sz="1600" b="0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pt-BR" sz="1600" b="1" i="0" dirty="0">
                <a:solidFill>
                  <a:srgbClr val="222222"/>
                </a:solidFill>
                <a:effectLst/>
              </a:rPr>
              <a:t>“Grandes” empresas da UE que não estão listadas</a:t>
            </a:r>
            <a:br>
              <a:rPr lang="pt-BR" sz="1600" b="0" i="0" dirty="0">
                <a:solidFill>
                  <a:srgbClr val="222222"/>
                </a:solidFill>
                <a:effectLst/>
              </a:rPr>
            </a:br>
            <a:r>
              <a:rPr lang="pt-BR" sz="1600" b="0" i="0" dirty="0">
                <a:solidFill>
                  <a:srgbClr val="222222"/>
                </a:solidFill>
                <a:effectLst/>
              </a:rPr>
              <a:t>Uma entidade da UE (incluindo uma subsidiária da UE de uma empresa sediada fora da UE) será obrigada a relatar se for considerada uma “grande empresa”. Entende-se por “grande empresa” aquelas que apresentam números superiores a pelo menos duas das três métricas abaixo, em duas datas de balanço anual consecutivas:</a:t>
            </a:r>
            <a:br>
              <a:rPr lang="pt-BR" sz="1600" b="0" i="0" dirty="0">
                <a:solidFill>
                  <a:srgbClr val="222222"/>
                </a:solidFill>
                <a:effectLst/>
              </a:rPr>
            </a:br>
            <a:r>
              <a:rPr lang="pt-BR" sz="1600" b="0" i="0" dirty="0">
                <a:solidFill>
                  <a:srgbClr val="222222"/>
                </a:solidFill>
                <a:effectLst/>
              </a:rPr>
              <a:t>- Ativos totais de € 20 milhões</a:t>
            </a:r>
            <a:br>
              <a:rPr lang="pt-BR" sz="1600" b="0" i="0" dirty="0">
                <a:solidFill>
                  <a:srgbClr val="222222"/>
                </a:solidFill>
                <a:effectLst/>
              </a:rPr>
            </a:br>
            <a:r>
              <a:rPr lang="pt-BR" sz="1600" b="0" i="0" dirty="0">
                <a:solidFill>
                  <a:srgbClr val="222222"/>
                </a:solidFill>
                <a:effectLst/>
              </a:rPr>
              <a:t>- Volume de receita líquida de € 40 milhões</a:t>
            </a:r>
            <a:br>
              <a:rPr lang="pt-BR" sz="1600" b="0" i="0" dirty="0">
                <a:solidFill>
                  <a:srgbClr val="222222"/>
                </a:solidFill>
                <a:effectLst/>
              </a:rPr>
            </a:br>
            <a:r>
              <a:rPr lang="pt-BR" sz="1600" b="0" i="0" dirty="0">
                <a:solidFill>
                  <a:srgbClr val="222222"/>
                </a:solidFill>
                <a:effectLst/>
              </a:rPr>
              <a:t>- Média de 250 funcionários</a:t>
            </a:r>
          </a:p>
          <a:p>
            <a:pPr algn="l"/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As primeiras empresas terão que aplicar as novas regras pela primeira vez no exercício de 2024, para relatórios publicados em 2025</a:t>
            </a:r>
            <a:r>
              <a:rPr lang="pt-BR" sz="1600" dirty="0">
                <a:solidFill>
                  <a:srgbClr val="404040"/>
                </a:solidFill>
              </a:rPr>
              <a:t>.</a:t>
            </a:r>
            <a:r>
              <a:rPr lang="pt-BR" sz="1600" dirty="0">
                <a:solidFill>
                  <a:srgbClr val="404040"/>
                </a:solidFill>
                <a:latin typeface="arial" panose="020B0604020202020204" pitchFamily="34" charset="0"/>
              </a:rPr>
              <a:t>
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200" kern="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200" kern="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46F581B8-9E1C-796E-8A56-4CB82AC0AD10}"/>
              </a:ext>
            </a:extLst>
          </p:cNvPr>
          <p:cNvSpPr/>
          <p:nvPr/>
        </p:nvSpPr>
        <p:spPr>
          <a:xfrm>
            <a:off x="7125139" y="1112107"/>
            <a:ext cx="5066861" cy="31788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pt-BR" b="1" dirty="0">
                <a:solidFill>
                  <a:schemeClr val="tx1"/>
                </a:solidFill>
              </a:rPr>
              <a:t>Pronunciamentos emitidos</a:t>
            </a:r>
          </a:p>
          <a:p>
            <a:endParaRPr lang="pt-BR" sz="1600" b="1" dirty="0">
              <a:solidFill>
                <a:schemeClr val="tx1"/>
              </a:solidFill>
            </a:endParaRPr>
          </a:p>
          <a:p>
            <a:r>
              <a:rPr lang="pt-BR" sz="1600" b="1" dirty="0">
                <a:solidFill>
                  <a:schemeClr val="tx1"/>
                </a:solidFill>
              </a:rPr>
              <a:t>1. Questões transversais
</a:t>
            </a:r>
            <a:r>
              <a:rPr lang="pt-BR" sz="1600" dirty="0">
                <a:solidFill>
                  <a:schemeClr val="tx1"/>
                </a:solidFill>
              </a:rPr>
              <a:t>ESRS 1 – Princípios gerais
ESRS 2 – Requisitos de apresentação de relatórios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
2. Questões Ambientais
</a:t>
            </a:r>
            <a:r>
              <a:rPr lang="pt-BR" sz="1600" dirty="0">
                <a:solidFill>
                  <a:schemeClr val="tx1"/>
                </a:solidFill>
              </a:rPr>
              <a:t>ESRS E1 – Mudanças Climáticas
ESRS E2 – Poluição
ESRS E3 – Água e recursos marinhos
ESRS E4 – Biodiversidade e ecossistemas
ESRS E5 – Utilização de recursos e economia circular</a:t>
            </a:r>
            <a:r>
              <a:rPr lang="pt-BR" sz="1600" b="1" dirty="0">
                <a:solidFill>
                  <a:schemeClr val="tx1"/>
                </a:solidFill>
              </a:rPr>
              <a:t>
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3. Questões sociais
</a:t>
            </a:r>
            <a:r>
              <a:rPr lang="pt-BR" sz="1600" dirty="0">
                <a:solidFill>
                  <a:schemeClr val="tx1"/>
                </a:solidFill>
              </a:rPr>
              <a:t>ESRS S1 – Força de trabalho interna
ESRS S2 – Trabalhadores na cadeia de valor
ESRS S3 – Comunidades afetadas
ESRS S4 – Consumidores e usuários finais</a:t>
            </a:r>
            <a:r>
              <a:rPr lang="pt-BR" sz="1600" b="1" dirty="0">
                <a:solidFill>
                  <a:schemeClr val="tx1"/>
                </a:solidFill>
              </a:rPr>
              <a:t>
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4. Questões de Governança
</a:t>
            </a:r>
            <a:r>
              <a:rPr lang="pt-BR" sz="1600" dirty="0">
                <a:solidFill>
                  <a:schemeClr val="tx1"/>
                </a:solidFill>
              </a:rPr>
              <a:t>ESRS G1 – Conduta empresarial</a:t>
            </a:r>
            <a:endParaRPr lang="pt-BR" sz="1600" kern="0" dirty="0">
              <a:solidFill>
                <a:srgbClr val="464646"/>
              </a:solidFill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27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Considerações sobre ISSB e CSRD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60678" y="10242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9">
            <a:extLst>
              <a:ext uri="{FF2B5EF4-FFF2-40B4-BE49-F238E27FC236}">
                <a16:creationId xmlns:a16="http://schemas.microsoft.com/office/drawing/2014/main" id="{ED348311-B049-B7A2-C9D6-FB5D47750B4F}"/>
              </a:ext>
            </a:extLst>
          </p:cNvPr>
          <p:cNvSpPr/>
          <p:nvPr/>
        </p:nvSpPr>
        <p:spPr>
          <a:xfrm>
            <a:off x="1429856" y="1366838"/>
            <a:ext cx="9656066" cy="374077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000000"/>
              </a:buClr>
              <a:buSzPts val="1000"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a) </a:t>
            </a:r>
            <a:r>
              <a:rPr kumimoji="0" lang="pt-BR" sz="16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Framework</a:t>
            </a: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 principal – As duas iniciativas</a:t>
            </a:r>
            <a:r>
              <a:rPr lang="pt-BR" sz="1600" kern="0" noProof="1">
                <a:solidFill>
                  <a:schemeClr val="tx1"/>
                </a:solidFill>
                <a:cs typeface="Arial"/>
                <a:sym typeface="+mn-lt"/>
              </a:rPr>
              <a:t> incorporam as recomendações do TCFD – Task Force on Climate-related Financial Disclosures.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(b) Abordagem de materialidade: (i) ISSB: materialidade financeira, (ii) CSRD: dupla materialidade (financeira e de impacto).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(c) </a:t>
            </a:r>
            <a:r>
              <a:rPr lang="pt-BR" sz="1600" kern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Avaliação de materialidade: (i) ISSB: totalmente dependente da identificação de temas materiais, (ii) CSRD: lista de tópicos e indicadores obrigatórios (mais prescritivo, inclusive com templates)</a:t>
            </a: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(d) Geografia de divulgação</a:t>
            </a:r>
            <a:r>
              <a:rPr lang="pt-BR" sz="1600" kern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: (i) ISSB: maior liberdade para a tomada de decisão de onde as informações devem ser divulgadas, (ii) CSRD: estrutura específica de como divulgar é pré-determinada.</a:t>
            </a: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pt-B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(e) Alcance dos temas: (i) ISSB iniciou com mudanças climáticas, (ii) CSRD: lista completa de pronunciamentos cobrindo os tópicos principais.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lang="pt-BR" sz="1600" kern="0" dirty="0">
              <a:solidFill>
                <a:schemeClr val="tx1"/>
              </a:solidFill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(f) Adoção: (i) ISSB: dependerá de cada jurisdição determinar a obrigatoriedade, (ii) CSRD: adoção obrigatória para determinadas empresas da UE.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lang="pt-BR" sz="1600" b="0" kern="0" dirty="0">
              <a:solidFill>
                <a:schemeClr val="tx1"/>
              </a:solidFill>
              <a:ea typeface="Helvetica Neue"/>
              <a:cs typeface="Helvetica Neue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(g) Asseguração: (i) ISSB: de acordo com cada jurisdição, (ii) CSRD: asseguração limitada obrigatória, e posteriormente razoável. 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lphaLcParenR"/>
              <a:tabLst/>
              <a:defRPr/>
            </a:pPr>
            <a:endParaRPr kumimoji="0" lang="pt-BR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Introdução às normas da SEC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60678" y="10242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E8BC2042-2E03-5092-A668-0B92EA7C9634}"/>
              </a:ext>
            </a:extLst>
          </p:cNvPr>
          <p:cNvSpPr/>
          <p:nvPr/>
        </p:nvSpPr>
        <p:spPr>
          <a:xfrm>
            <a:off x="4058988" y="2210173"/>
            <a:ext cx="3039611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Aft>
                <a:spcPts val="2400"/>
              </a:spcAft>
              <a:buClr>
                <a:srgbClr val="000000"/>
              </a:buClr>
              <a:buSzPts val="1000"/>
              <a:defRPr/>
            </a:pPr>
            <a:r>
              <a:rPr lang="pt-BR" sz="1400" kern="0" dirty="0">
                <a:solidFill>
                  <a:srgbClr val="7030A0"/>
                </a:solidFill>
                <a:latin typeface="Arial"/>
                <a:ea typeface="Helvetica Neue"/>
                <a:cs typeface="Helvetica Neue"/>
                <a:sym typeface="Helvetica Neue"/>
              </a:rPr>
              <a:t>Em 21 de março de 2022, a Comissão de Valores Mobiliários dos EUA propôs mudanças nas regras que exigem que as empresas divulguem certas informações relacionadas ao clima, que incluem: informações abrangemntes sobre emissões de gases de efeito estufa, riscos climáticos esperados e planos de transição</a:t>
            </a:r>
          </a:p>
          <a:p>
            <a:pPr lvl="0">
              <a:spcAft>
                <a:spcPts val="2400"/>
              </a:spcAft>
              <a:buClr>
                <a:srgbClr val="000000"/>
              </a:buClr>
              <a:buSzPts val="1000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emissão do pronunciamento final foi adiada algumas vezes, mas é esperado que seja publicado até o final de 2023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3308;p498">
            <a:extLst>
              <a:ext uri="{FF2B5EF4-FFF2-40B4-BE49-F238E27FC236}">
                <a16:creationId xmlns:a16="http://schemas.microsoft.com/office/drawing/2014/main" id="{18AE12CD-8DC4-A479-47EE-D40A8FA63DA4}"/>
              </a:ext>
            </a:extLst>
          </p:cNvPr>
          <p:cNvSpPr/>
          <p:nvPr/>
        </p:nvSpPr>
        <p:spPr>
          <a:xfrm>
            <a:off x="3394027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BD93A-906F-679D-CC42-8054C50D69AF}"/>
              </a:ext>
            </a:extLst>
          </p:cNvPr>
          <p:cNvSpPr txBox="1"/>
          <p:nvPr/>
        </p:nvSpPr>
        <p:spPr>
          <a:xfrm>
            <a:off x="4126033" y="1313989"/>
            <a:ext cx="146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Histórico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73C511-5C16-6BBE-A478-C49034CFDAEF}"/>
              </a:ext>
            </a:extLst>
          </p:cNvPr>
          <p:cNvSpPr>
            <a:spLocks noChangeAspect="1"/>
          </p:cNvSpPr>
          <p:nvPr/>
        </p:nvSpPr>
        <p:spPr>
          <a:xfrm>
            <a:off x="3589245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39CD7F-F184-FCA4-BAC0-5A6A11D2ADF0}"/>
              </a:ext>
            </a:extLst>
          </p:cNvPr>
          <p:cNvSpPr>
            <a:spLocks noChangeAspect="1"/>
          </p:cNvSpPr>
          <p:nvPr/>
        </p:nvSpPr>
        <p:spPr>
          <a:xfrm>
            <a:off x="3589245" y="467854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tângulo 9">
            <a:extLst>
              <a:ext uri="{FF2B5EF4-FFF2-40B4-BE49-F238E27FC236}">
                <a16:creationId xmlns:a16="http://schemas.microsoft.com/office/drawing/2014/main" id="{2F79E95B-75F6-F61E-3B89-7E11CB9A0B07}"/>
              </a:ext>
            </a:extLst>
          </p:cNvPr>
          <p:cNvSpPr/>
          <p:nvPr/>
        </p:nvSpPr>
        <p:spPr>
          <a:xfrm>
            <a:off x="8373812" y="2210173"/>
            <a:ext cx="3120793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Foco exclusivo em temas climáticos, diferentemente do ISSB e do CSRD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Para os temas climáticos, requerimentos semelhantes ao IFRS S2 e ESRS E1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
</a:t>
            </a:r>
            <a:endParaRPr lang="pt-BR" sz="1400" kern="0" dirty="0">
              <a:solidFill>
                <a:srgbClr val="7030A0"/>
              </a:solidFill>
              <a:latin typeface="Arial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Expectativa de requerimentos de divulgação mais granulares e específicos (caracterísitca das normas da SEC), assim como maior detalhamento sobre a geografia das divulgações. </a:t>
            </a:r>
          </a:p>
        </p:txBody>
      </p:sp>
      <p:sp>
        <p:nvSpPr>
          <p:cNvPr id="32" name="Google Shape;3308;p498">
            <a:extLst>
              <a:ext uri="{FF2B5EF4-FFF2-40B4-BE49-F238E27FC236}">
                <a16:creationId xmlns:a16="http://schemas.microsoft.com/office/drawing/2014/main" id="{389C1670-C5D9-D506-910E-536C6D770154}"/>
              </a:ext>
            </a:extLst>
          </p:cNvPr>
          <p:cNvSpPr/>
          <p:nvPr/>
        </p:nvSpPr>
        <p:spPr>
          <a:xfrm>
            <a:off x="7708852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305C79-201A-33B9-EE7E-27295D128853}"/>
              </a:ext>
            </a:extLst>
          </p:cNvPr>
          <p:cNvSpPr txBox="1"/>
          <p:nvPr/>
        </p:nvSpPr>
        <p:spPr>
          <a:xfrm>
            <a:off x="8506845" y="1142174"/>
            <a:ext cx="2503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Considerações iniciais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0946F6-AF36-8D61-4E54-6FCAA28F8290}"/>
              </a:ext>
            </a:extLst>
          </p:cNvPr>
          <p:cNvSpPr>
            <a:spLocks noChangeAspect="1"/>
          </p:cNvSpPr>
          <p:nvPr/>
        </p:nvSpPr>
        <p:spPr>
          <a:xfrm>
            <a:off x="7904070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0CABE4-DBB3-C9F2-B613-BAD81F5E93D6}"/>
              </a:ext>
            </a:extLst>
          </p:cNvPr>
          <p:cNvSpPr>
            <a:spLocks noChangeAspect="1"/>
          </p:cNvSpPr>
          <p:nvPr/>
        </p:nvSpPr>
        <p:spPr>
          <a:xfrm>
            <a:off x="7912252" y="3101072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072BB2-2517-B2F8-0B81-837437E7673F}"/>
              </a:ext>
            </a:extLst>
          </p:cNvPr>
          <p:cNvSpPr>
            <a:spLocks noChangeAspect="1"/>
          </p:cNvSpPr>
          <p:nvPr/>
        </p:nvSpPr>
        <p:spPr>
          <a:xfrm>
            <a:off x="7912252" y="4090417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5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949891" y="4388093"/>
            <a:ext cx="71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Aspectos regulatórios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152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57190" y="1338834"/>
            <a:ext cx="5137528" cy="47243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14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Instrução CVM Nº 14 </a:t>
            </a:r>
          </a:p>
          <a:p>
            <a:pPr marL="0" lvl="2">
              <a:spcAft>
                <a:spcPts val="600"/>
              </a:spcAft>
              <a:buClr>
                <a:srgbClr val="000000"/>
              </a:buClr>
              <a:buSzPts val="1500"/>
            </a:pP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Instrução CVM Nº 14 (12/2020): </a:t>
            </a:r>
          </a:p>
          <a:p>
            <a:pPr marL="285750" lvl="2" indent="-285750"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Aprovou o OCPC 09 e determinou que as companhias abertas que optarem pela preparação do Relato Integrado (RI) devem seguir a Orientação. </a:t>
            </a:r>
          </a:p>
          <a:p>
            <a:pPr marL="285750" lvl="2" indent="-285750"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O relato</a:t>
            </a: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 deve ser objeto de asseguração por auditor independente, em conformidade com as normas do CFC. Esta Resolução entrou em vigor em 1º de janeiro de 2021.</a:t>
            </a:r>
          </a:p>
          <a:p>
            <a:pPr marL="0" lvl="2">
              <a:spcAft>
                <a:spcPts val="600"/>
              </a:spcAft>
              <a:buClr>
                <a:srgbClr val="000000"/>
              </a:buClr>
              <a:buSzPts val="1500"/>
            </a:pPr>
            <a:r>
              <a:rPr lang="pt-BR" sz="14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Resolução CVM Nº 59</a:t>
            </a:r>
          </a:p>
          <a:p>
            <a:pPr marL="0" lvl="2">
              <a:spcAft>
                <a:spcPts val="600"/>
              </a:spcAft>
              <a:buClr>
                <a:srgbClr val="000000"/>
              </a:buClr>
              <a:buSzPts val="1500"/>
            </a:pPr>
            <a:r>
              <a:rPr lang="pt-BR" sz="1400" dirty="0">
                <a:latin typeface="Montserrat" panose="00000500000000000000" pitchFamily="2" charset="0"/>
                <a:cs typeface="Arial"/>
              </a:rPr>
              <a:t>Formulário de Referência (12/2021):</a:t>
            </a:r>
          </a:p>
          <a:p>
            <a:pPr marL="285750" marR="0" lvl="2" indent="-285750" rtl="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Requer informações sobre políticas socioambientais (</a:t>
            </a:r>
            <a:r>
              <a:rPr lang="pt-BR" sz="1400" b="1" i="0" u="none" strike="noStrike" cap="none" dirty="0">
                <a:solidFill>
                  <a:srgbClr val="7030A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item 7.8</a:t>
            </a: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 - indicar se são divulgadas as informações, metodologia e se foram objeto de asseguração independente).</a:t>
            </a:r>
          </a:p>
          <a:p>
            <a:pPr marL="285750" marR="0" lvl="2" indent="-285750" rtl="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A partir de 2023 são exigidas explicações quando não adotar nenhuma prática e/ou não divulgar informações ESG.</a:t>
            </a:r>
            <a:endParaRPr lang="pt-BR"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232630" y="1406507"/>
            <a:ext cx="5756171" cy="4455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Res CVM Nº59 (continuação)</a:t>
            </a:r>
          </a:p>
          <a:p>
            <a:pPr marL="285750" marR="0" lvl="2" indent="-285750" rtl="0"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7030A0"/>
                </a:solidFill>
                <a:latin typeface="Montserrat" panose="00000500000000000000" pitchFamily="2" charset="0"/>
                <a:cs typeface="Arial"/>
                <a:sym typeface="Arial"/>
              </a:rPr>
              <a:t>Item 1.9</a:t>
            </a:r>
            <a:r>
              <a:rPr lang="pt-BR" sz="1400" dirty="0">
                <a:latin typeface="Montserrat" panose="00000500000000000000" pitchFamily="2" charset="0"/>
                <a:cs typeface="Arial"/>
                <a:sym typeface="Arial"/>
              </a:rPr>
              <a:t> – Divulgações requeridas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A metodologia seguida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Se utilizou a matriz de materialidade e de desempenho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Se considerou “ODSs” da ONU e recomendações TCFD (outros)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Se o reporte foi objeto de asseguração independente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 Se são realizados inventários de emissão de GEE.</a:t>
            </a:r>
          </a:p>
          <a:p>
            <a:pPr marL="360363" marR="0" lvl="2" indent="-92075" rtl="0">
              <a:spcBef>
                <a:spcPts val="0"/>
              </a:spcBef>
              <a:buClr>
                <a:srgbClr val="F9C032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Páginas da internet onde se encontram as informações.</a:t>
            </a:r>
          </a:p>
          <a:p>
            <a:pPr marL="0" marR="0" lvl="2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endParaRPr lang="pt-BR" sz="135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285750" marR="0" lvl="2" indent="-285750" rtl="0"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1" i="0" u="none" strike="noStrike" cap="none" dirty="0">
                <a:solidFill>
                  <a:srgbClr val="7030A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Item 2.1</a:t>
            </a: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 – Comentários sobre o plano de negócios do emissor:</a:t>
            </a:r>
          </a:p>
          <a:p>
            <a:pPr marL="360363" marR="0" lvl="2" indent="-92075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d. oportunidades </a:t>
            </a:r>
            <a:r>
              <a:rPr lang="pt-BR" sz="140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no plano de negócios relacionadas a ESG</a:t>
            </a:r>
          </a:p>
          <a:p>
            <a:pPr marL="0" marR="0" lvl="2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endParaRPr lang="pt-BR" sz="135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285750" marR="0" lvl="2" indent="-285750" rtl="0"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1" i="0" u="none" strike="noStrike" cap="none" dirty="0">
                <a:solidFill>
                  <a:srgbClr val="7030A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Item 4.1</a:t>
            </a: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 – Riscos</a:t>
            </a:r>
          </a:p>
          <a:p>
            <a:pPr marL="360363" marR="0" lvl="2" indent="-92075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j. Questões sociais / k. Questões ambientais / </a:t>
            </a:r>
          </a:p>
          <a:p>
            <a:pPr marL="360363" marR="0" lvl="2" indent="-92075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l. Questões climáticas, incluindo riscos físicos e de transição</a:t>
            </a:r>
          </a:p>
          <a:p>
            <a:pPr marL="0" marR="0" lvl="2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endParaRPr lang="pt-BR" sz="1350" b="0" i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285750" marR="0" lvl="2" indent="-285750" rtl="0"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350" b="1" i="0" u="none" strike="noStrike" cap="none" dirty="0">
                <a:solidFill>
                  <a:srgbClr val="7030A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Item 4.2</a:t>
            </a:r>
          </a:p>
          <a:p>
            <a:pPr marL="268288" marR="0" lvl="2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pt-BR" sz="1350" b="0" i="0" u="none" strike="noStrike" cap="none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Indicar os 5 (cinco) principais fatores de risco, dentre aqueles enumerados no campo 4.1, independentemente da categoria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Aspectos regulatórios - CVM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8;p95">
            <a:extLst>
              <a:ext uri="{FF2B5EF4-FFF2-40B4-BE49-F238E27FC236}">
                <a16:creationId xmlns:a16="http://schemas.microsoft.com/office/drawing/2014/main" id="{AFD7D029-07C4-420C-8639-36E569263952}"/>
              </a:ext>
            </a:extLst>
          </p:cNvPr>
          <p:cNvSpPr/>
          <p:nvPr/>
        </p:nvSpPr>
        <p:spPr>
          <a:xfrm>
            <a:off x="6964201" y="-408943"/>
            <a:ext cx="217657" cy="94382"/>
          </a:xfrm>
          <a:custGeom>
            <a:avLst/>
            <a:gdLst/>
            <a:ahLst/>
            <a:cxnLst/>
            <a:rect l="l" t="t" r="r" b="b"/>
            <a:pathLst>
              <a:path w="679" h="295" extrusionOk="0">
                <a:moveTo>
                  <a:pt x="308" y="278"/>
                </a:moveTo>
                <a:lnTo>
                  <a:pt x="308" y="278"/>
                </a:lnTo>
                <a:lnTo>
                  <a:pt x="308" y="278"/>
                </a:lnTo>
                <a:lnTo>
                  <a:pt x="323" y="286"/>
                </a:lnTo>
                <a:lnTo>
                  <a:pt x="339" y="290"/>
                </a:lnTo>
                <a:lnTo>
                  <a:pt x="355" y="293"/>
                </a:lnTo>
                <a:lnTo>
                  <a:pt x="373" y="295"/>
                </a:lnTo>
                <a:lnTo>
                  <a:pt x="373" y="295"/>
                </a:lnTo>
                <a:lnTo>
                  <a:pt x="386" y="295"/>
                </a:lnTo>
                <a:lnTo>
                  <a:pt x="398" y="293"/>
                </a:lnTo>
                <a:lnTo>
                  <a:pt x="411" y="290"/>
                </a:lnTo>
                <a:lnTo>
                  <a:pt x="424" y="287"/>
                </a:lnTo>
                <a:lnTo>
                  <a:pt x="451" y="277"/>
                </a:lnTo>
                <a:lnTo>
                  <a:pt x="477" y="264"/>
                </a:lnTo>
                <a:lnTo>
                  <a:pt x="477" y="264"/>
                </a:lnTo>
                <a:lnTo>
                  <a:pt x="495" y="253"/>
                </a:lnTo>
                <a:lnTo>
                  <a:pt x="511" y="242"/>
                </a:lnTo>
                <a:lnTo>
                  <a:pt x="526" y="228"/>
                </a:lnTo>
                <a:lnTo>
                  <a:pt x="542" y="215"/>
                </a:lnTo>
                <a:lnTo>
                  <a:pt x="557" y="200"/>
                </a:lnTo>
                <a:lnTo>
                  <a:pt x="571" y="186"/>
                </a:lnTo>
                <a:lnTo>
                  <a:pt x="585" y="169"/>
                </a:lnTo>
                <a:lnTo>
                  <a:pt x="598" y="152"/>
                </a:lnTo>
                <a:lnTo>
                  <a:pt x="611" y="134"/>
                </a:lnTo>
                <a:lnTo>
                  <a:pt x="623" y="116"/>
                </a:lnTo>
                <a:lnTo>
                  <a:pt x="645" y="78"/>
                </a:lnTo>
                <a:lnTo>
                  <a:pt x="655" y="59"/>
                </a:lnTo>
                <a:lnTo>
                  <a:pt x="664" y="40"/>
                </a:lnTo>
                <a:lnTo>
                  <a:pt x="672" y="19"/>
                </a:lnTo>
                <a:lnTo>
                  <a:pt x="679" y="0"/>
                </a:lnTo>
                <a:lnTo>
                  <a:pt x="636" y="0"/>
                </a:lnTo>
                <a:lnTo>
                  <a:pt x="636" y="0"/>
                </a:lnTo>
                <a:lnTo>
                  <a:pt x="621" y="34"/>
                </a:lnTo>
                <a:lnTo>
                  <a:pt x="604" y="68"/>
                </a:lnTo>
                <a:lnTo>
                  <a:pt x="585" y="100"/>
                </a:lnTo>
                <a:lnTo>
                  <a:pt x="563" y="131"/>
                </a:lnTo>
                <a:lnTo>
                  <a:pt x="539" y="161"/>
                </a:lnTo>
                <a:lnTo>
                  <a:pt x="513" y="186"/>
                </a:lnTo>
                <a:lnTo>
                  <a:pt x="499" y="197"/>
                </a:lnTo>
                <a:lnTo>
                  <a:pt x="486" y="209"/>
                </a:lnTo>
                <a:lnTo>
                  <a:pt x="471" y="218"/>
                </a:lnTo>
                <a:lnTo>
                  <a:pt x="457" y="227"/>
                </a:lnTo>
                <a:lnTo>
                  <a:pt x="457" y="227"/>
                </a:lnTo>
                <a:lnTo>
                  <a:pt x="439" y="237"/>
                </a:lnTo>
                <a:lnTo>
                  <a:pt x="421" y="244"/>
                </a:lnTo>
                <a:lnTo>
                  <a:pt x="404" y="250"/>
                </a:lnTo>
                <a:lnTo>
                  <a:pt x="387" y="253"/>
                </a:lnTo>
                <a:lnTo>
                  <a:pt x="371" y="253"/>
                </a:lnTo>
                <a:lnTo>
                  <a:pt x="355" y="252"/>
                </a:lnTo>
                <a:lnTo>
                  <a:pt x="342" y="249"/>
                </a:lnTo>
                <a:lnTo>
                  <a:pt x="328" y="242"/>
                </a:lnTo>
                <a:lnTo>
                  <a:pt x="328" y="242"/>
                </a:lnTo>
                <a:lnTo>
                  <a:pt x="324" y="239"/>
                </a:lnTo>
                <a:lnTo>
                  <a:pt x="324" y="239"/>
                </a:lnTo>
                <a:lnTo>
                  <a:pt x="323" y="239"/>
                </a:lnTo>
                <a:lnTo>
                  <a:pt x="323" y="239"/>
                </a:lnTo>
                <a:lnTo>
                  <a:pt x="317" y="234"/>
                </a:lnTo>
                <a:lnTo>
                  <a:pt x="317" y="234"/>
                </a:lnTo>
                <a:lnTo>
                  <a:pt x="317" y="234"/>
                </a:lnTo>
                <a:lnTo>
                  <a:pt x="317" y="234"/>
                </a:lnTo>
                <a:lnTo>
                  <a:pt x="312" y="230"/>
                </a:lnTo>
                <a:lnTo>
                  <a:pt x="312" y="230"/>
                </a:lnTo>
                <a:lnTo>
                  <a:pt x="311" y="228"/>
                </a:lnTo>
                <a:lnTo>
                  <a:pt x="311" y="228"/>
                </a:lnTo>
                <a:lnTo>
                  <a:pt x="306" y="224"/>
                </a:lnTo>
                <a:lnTo>
                  <a:pt x="306" y="224"/>
                </a:lnTo>
                <a:lnTo>
                  <a:pt x="306" y="224"/>
                </a:lnTo>
                <a:lnTo>
                  <a:pt x="306" y="224"/>
                </a:lnTo>
                <a:lnTo>
                  <a:pt x="302" y="218"/>
                </a:lnTo>
                <a:lnTo>
                  <a:pt x="302" y="218"/>
                </a:lnTo>
                <a:lnTo>
                  <a:pt x="302" y="218"/>
                </a:lnTo>
                <a:lnTo>
                  <a:pt x="302" y="218"/>
                </a:lnTo>
                <a:lnTo>
                  <a:pt x="297" y="212"/>
                </a:lnTo>
                <a:lnTo>
                  <a:pt x="297" y="212"/>
                </a:lnTo>
                <a:lnTo>
                  <a:pt x="297" y="211"/>
                </a:lnTo>
                <a:lnTo>
                  <a:pt x="297" y="211"/>
                </a:lnTo>
                <a:lnTo>
                  <a:pt x="295" y="205"/>
                </a:lnTo>
                <a:lnTo>
                  <a:pt x="295" y="205"/>
                </a:lnTo>
                <a:lnTo>
                  <a:pt x="293" y="205"/>
                </a:lnTo>
                <a:lnTo>
                  <a:pt x="293" y="205"/>
                </a:lnTo>
                <a:lnTo>
                  <a:pt x="290" y="197"/>
                </a:lnTo>
                <a:lnTo>
                  <a:pt x="290" y="197"/>
                </a:lnTo>
                <a:lnTo>
                  <a:pt x="290" y="197"/>
                </a:lnTo>
                <a:lnTo>
                  <a:pt x="290" y="197"/>
                </a:lnTo>
                <a:lnTo>
                  <a:pt x="287" y="190"/>
                </a:lnTo>
                <a:lnTo>
                  <a:pt x="287" y="190"/>
                </a:lnTo>
                <a:lnTo>
                  <a:pt x="287" y="189"/>
                </a:lnTo>
                <a:lnTo>
                  <a:pt x="287" y="189"/>
                </a:lnTo>
                <a:lnTo>
                  <a:pt x="284" y="183"/>
                </a:lnTo>
                <a:lnTo>
                  <a:pt x="284" y="183"/>
                </a:lnTo>
                <a:lnTo>
                  <a:pt x="284" y="181"/>
                </a:lnTo>
                <a:lnTo>
                  <a:pt x="284" y="181"/>
                </a:lnTo>
                <a:lnTo>
                  <a:pt x="283" y="174"/>
                </a:lnTo>
                <a:lnTo>
                  <a:pt x="283" y="174"/>
                </a:lnTo>
                <a:lnTo>
                  <a:pt x="283" y="172"/>
                </a:lnTo>
                <a:lnTo>
                  <a:pt x="283" y="172"/>
                </a:lnTo>
                <a:lnTo>
                  <a:pt x="281" y="166"/>
                </a:lnTo>
                <a:lnTo>
                  <a:pt x="281" y="166"/>
                </a:lnTo>
                <a:lnTo>
                  <a:pt x="280" y="163"/>
                </a:lnTo>
                <a:lnTo>
                  <a:pt x="280" y="163"/>
                </a:lnTo>
                <a:lnTo>
                  <a:pt x="280" y="158"/>
                </a:lnTo>
                <a:lnTo>
                  <a:pt x="280" y="158"/>
                </a:lnTo>
                <a:lnTo>
                  <a:pt x="278" y="153"/>
                </a:lnTo>
                <a:lnTo>
                  <a:pt x="278" y="153"/>
                </a:lnTo>
                <a:lnTo>
                  <a:pt x="278" y="147"/>
                </a:lnTo>
                <a:lnTo>
                  <a:pt x="278" y="147"/>
                </a:lnTo>
                <a:lnTo>
                  <a:pt x="278" y="144"/>
                </a:lnTo>
                <a:lnTo>
                  <a:pt x="278" y="144"/>
                </a:lnTo>
                <a:lnTo>
                  <a:pt x="277" y="137"/>
                </a:lnTo>
                <a:lnTo>
                  <a:pt x="277" y="137"/>
                </a:lnTo>
                <a:lnTo>
                  <a:pt x="277" y="134"/>
                </a:lnTo>
                <a:lnTo>
                  <a:pt x="277" y="134"/>
                </a:lnTo>
                <a:lnTo>
                  <a:pt x="277" y="125"/>
                </a:lnTo>
                <a:lnTo>
                  <a:pt x="277" y="125"/>
                </a:lnTo>
                <a:lnTo>
                  <a:pt x="277" y="124"/>
                </a:lnTo>
                <a:lnTo>
                  <a:pt x="277" y="124"/>
                </a:lnTo>
                <a:lnTo>
                  <a:pt x="277" y="106"/>
                </a:lnTo>
                <a:lnTo>
                  <a:pt x="278" y="90"/>
                </a:lnTo>
                <a:lnTo>
                  <a:pt x="284" y="56"/>
                </a:lnTo>
                <a:lnTo>
                  <a:pt x="284" y="56"/>
                </a:lnTo>
                <a:lnTo>
                  <a:pt x="292" y="28"/>
                </a:lnTo>
                <a:lnTo>
                  <a:pt x="300" y="0"/>
                </a:lnTo>
                <a:lnTo>
                  <a:pt x="258" y="0"/>
                </a:lnTo>
                <a:lnTo>
                  <a:pt x="258" y="0"/>
                </a:lnTo>
                <a:lnTo>
                  <a:pt x="250" y="24"/>
                </a:lnTo>
                <a:lnTo>
                  <a:pt x="244" y="49"/>
                </a:lnTo>
                <a:lnTo>
                  <a:pt x="244" y="49"/>
                </a:lnTo>
                <a:lnTo>
                  <a:pt x="240" y="68"/>
                </a:lnTo>
                <a:lnTo>
                  <a:pt x="237" y="85"/>
                </a:lnTo>
                <a:lnTo>
                  <a:pt x="236" y="105"/>
                </a:lnTo>
                <a:lnTo>
                  <a:pt x="236" y="124"/>
                </a:lnTo>
                <a:lnTo>
                  <a:pt x="236" y="124"/>
                </a:lnTo>
                <a:lnTo>
                  <a:pt x="236" y="124"/>
                </a:lnTo>
                <a:lnTo>
                  <a:pt x="236" y="124"/>
                </a:lnTo>
                <a:lnTo>
                  <a:pt x="236" y="140"/>
                </a:lnTo>
                <a:lnTo>
                  <a:pt x="236" y="140"/>
                </a:lnTo>
                <a:lnTo>
                  <a:pt x="237" y="144"/>
                </a:lnTo>
                <a:lnTo>
                  <a:pt x="237" y="144"/>
                </a:lnTo>
                <a:lnTo>
                  <a:pt x="237" y="159"/>
                </a:lnTo>
                <a:lnTo>
                  <a:pt x="237" y="159"/>
                </a:lnTo>
                <a:lnTo>
                  <a:pt x="239" y="161"/>
                </a:lnTo>
                <a:lnTo>
                  <a:pt x="239" y="161"/>
                </a:lnTo>
                <a:lnTo>
                  <a:pt x="240" y="177"/>
                </a:lnTo>
                <a:lnTo>
                  <a:pt x="240" y="177"/>
                </a:lnTo>
                <a:lnTo>
                  <a:pt x="242" y="180"/>
                </a:lnTo>
                <a:lnTo>
                  <a:pt x="242" y="180"/>
                </a:lnTo>
                <a:lnTo>
                  <a:pt x="244" y="191"/>
                </a:lnTo>
                <a:lnTo>
                  <a:pt x="244" y="191"/>
                </a:lnTo>
                <a:lnTo>
                  <a:pt x="246" y="194"/>
                </a:lnTo>
                <a:lnTo>
                  <a:pt x="0" y="53"/>
                </a:lnTo>
                <a:lnTo>
                  <a:pt x="0" y="100"/>
                </a:lnTo>
                <a:lnTo>
                  <a:pt x="308" y="278"/>
                </a:lnTo>
                <a:lnTo>
                  <a:pt x="308" y="278"/>
                </a:lnTo>
                <a:lnTo>
                  <a:pt x="308" y="278"/>
                </a:lnTo>
                <a:lnTo>
                  <a:pt x="308" y="27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351;p95">
            <a:extLst>
              <a:ext uri="{FF2B5EF4-FFF2-40B4-BE49-F238E27FC236}">
                <a16:creationId xmlns:a16="http://schemas.microsoft.com/office/drawing/2014/main" id="{D88F929A-8289-4DCA-8C1D-E37245CFD454}"/>
              </a:ext>
            </a:extLst>
          </p:cNvPr>
          <p:cNvSpPr/>
          <p:nvPr/>
        </p:nvSpPr>
        <p:spPr>
          <a:xfrm>
            <a:off x="2179494" y="3607388"/>
            <a:ext cx="7320900" cy="594300"/>
          </a:xfrm>
          <a:prstGeom prst="rect">
            <a:avLst/>
          </a:prstGeom>
          <a:solidFill>
            <a:srgbClr val="CA2C83"/>
          </a:solidFill>
          <a:ln>
            <a:noFill/>
          </a:ln>
        </p:spPr>
        <p:txBody>
          <a:bodyPr spcFirstLastPara="1" wrap="square" lIns="70225" tIns="70225" rIns="30750" bIns="70225" anchor="ctr" anchorCtr="0">
            <a:noAutofit/>
          </a:bodyPr>
          <a:lstStyle/>
          <a:p>
            <a:pPr marL="93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Banco Central do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Brasil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- BCB</a:t>
            </a:r>
            <a:endParaRPr sz="2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52;p95">
            <a:extLst>
              <a:ext uri="{FF2B5EF4-FFF2-40B4-BE49-F238E27FC236}">
                <a16:creationId xmlns:a16="http://schemas.microsoft.com/office/drawing/2014/main" id="{501227D1-CE71-4C6A-9518-4B4DD2C08C87}"/>
              </a:ext>
            </a:extLst>
          </p:cNvPr>
          <p:cNvSpPr/>
          <p:nvPr/>
        </p:nvSpPr>
        <p:spPr>
          <a:xfrm>
            <a:off x="2089070" y="2452745"/>
            <a:ext cx="7346700" cy="9479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0225" tIns="70225" rIns="30750" bIns="70225" anchor="ctr" anchorCtr="0">
            <a:noAutofit/>
          </a:bodyPr>
          <a:lstStyle/>
          <a:p>
            <a:pPr marL="87313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Res. CVM 59 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(22/12/21):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vigência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partir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02/01/2023.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87313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Anexo C -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Conteúdo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do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Formulário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Referência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</a:t>
            </a:r>
            <a:endParaRPr lang="pt-BR"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87313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[itens 1.9 ;2.10; 4.1 e 4.2]</a:t>
            </a:r>
          </a:p>
        </p:txBody>
      </p:sp>
      <p:sp>
        <p:nvSpPr>
          <p:cNvPr id="12" name="Google Shape;3354;p95">
            <a:extLst>
              <a:ext uri="{FF2B5EF4-FFF2-40B4-BE49-F238E27FC236}">
                <a16:creationId xmlns:a16="http://schemas.microsoft.com/office/drawing/2014/main" id="{86E32A09-806B-4A54-82CA-9E4003C14D7A}"/>
              </a:ext>
            </a:extLst>
          </p:cNvPr>
          <p:cNvSpPr/>
          <p:nvPr/>
        </p:nvSpPr>
        <p:spPr>
          <a:xfrm>
            <a:off x="2304968" y="3675522"/>
            <a:ext cx="437637" cy="437637"/>
          </a:xfrm>
          <a:custGeom>
            <a:avLst/>
            <a:gdLst/>
            <a:ahLst/>
            <a:cxnLst/>
            <a:rect l="l" t="t" r="r" b="b"/>
            <a:pathLst>
              <a:path w="192" h="192" extrusionOk="0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0"/>
                  <a:pt x="192" y="0"/>
                  <a:pt x="192" y="0"/>
                </a:cubicBezTo>
                <a:lnTo>
                  <a:pt x="0" y="0"/>
                </a:lnTo>
                <a:close/>
                <a:moveTo>
                  <a:pt x="142" y="58"/>
                </a:moveTo>
                <a:cubicBezTo>
                  <a:pt x="139" y="58"/>
                  <a:pt x="137" y="57"/>
                  <a:pt x="135" y="55"/>
                </a:cubicBezTo>
                <a:cubicBezTo>
                  <a:pt x="133" y="53"/>
                  <a:pt x="131" y="50"/>
                  <a:pt x="131" y="47"/>
                </a:cubicBezTo>
                <a:cubicBezTo>
                  <a:pt x="131" y="44"/>
                  <a:pt x="133" y="42"/>
                  <a:pt x="135" y="40"/>
                </a:cubicBezTo>
                <a:cubicBezTo>
                  <a:pt x="137" y="38"/>
                  <a:pt x="139" y="36"/>
                  <a:pt x="142" y="36"/>
                </a:cubicBezTo>
                <a:cubicBezTo>
                  <a:pt x="145" y="36"/>
                  <a:pt x="148" y="38"/>
                  <a:pt x="150" y="40"/>
                </a:cubicBezTo>
                <a:cubicBezTo>
                  <a:pt x="152" y="42"/>
                  <a:pt x="153" y="44"/>
                  <a:pt x="153" y="47"/>
                </a:cubicBezTo>
                <a:cubicBezTo>
                  <a:pt x="153" y="50"/>
                  <a:pt x="152" y="53"/>
                  <a:pt x="150" y="55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48" y="57"/>
                  <a:pt x="145" y="58"/>
                  <a:pt x="142" y="58"/>
                </a:cubicBezTo>
                <a:close/>
                <a:moveTo>
                  <a:pt x="138" y="29"/>
                </a:moveTo>
                <a:cubicBezTo>
                  <a:pt x="135" y="29"/>
                  <a:pt x="131" y="31"/>
                  <a:pt x="129" y="34"/>
                </a:cubicBezTo>
                <a:cubicBezTo>
                  <a:pt x="125" y="37"/>
                  <a:pt x="123" y="42"/>
                  <a:pt x="123" y="47"/>
                </a:cubicBezTo>
                <a:cubicBezTo>
                  <a:pt x="123" y="52"/>
                  <a:pt x="125" y="57"/>
                  <a:pt x="129" y="61"/>
                </a:cubicBezTo>
                <a:cubicBezTo>
                  <a:pt x="131" y="63"/>
                  <a:pt x="135" y="65"/>
                  <a:pt x="138" y="66"/>
                </a:cubicBezTo>
                <a:cubicBezTo>
                  <a:pt x="138" y="183"/>
                  <a:pt x="138" y="183"/>
                  <a:pt x="138" y="183"/>
                </a:cubicBezTo>
                <a:cubicBezTo>
                  <a:pt x="100" y="183"/>
                  <a:pt x="100" y="183"/>
                  <a:pt x="100" y="183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104" y="157"/>
                  <a:pt x="107" y="155"/>
                  <a:pt x="110" y="152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3" y="149"/>
                  <a:pt x="115" y="144"/>
                  <a:pt x="115" y="139"/>
                </a:cubicBezTo>
                <a:cubicBezTo>
                  <a:pt x="115" y="134"/>
                  <a:pt x="113" y="129"/>
                  <a:pt x="110" y="125"/>
                </a:cubicBezTo>
                <a:cubicBezTo>
                  <a:pt x="107" y="123"/>
                  <a:pt x="104" y="121"/>
                  <a:pt x="100" y="120"/>
                </a:cubicBezTo>
                <a:cubicBezTo>
                  <a:pt x="100" y="8"/>
                  <a:pt x="100" y="8"/>
                  <a:pt x="100" y="8"/>
                </a:cubicBezTo>
                <a:cubicBezTo>
                  <a:pt x="138" y="8"/>
                  <a:pt x="138" y="8"/>
                  <a:pt x="138" y="8"/>
                </a:cubicBezTo>
                <a:lnTo>
                  <a:pt x="138" y="29"/>
                </a:lnTo>
                <a:close/>
                <a:moveTo>
                  <a:pt x="51" y="86"/>
                </a:moveTo>
                <a:cubicBezTo>
                  <a:pt x="54" y="86"/>
                  <a:pt x="56" y="87"/>
                  <a:pt x="58" y="89"/>
                </a:cubicBezTo>
                <a:cubicBezTo>
                  <a:pt x="60" y="91"/>
                  <a:pt x="61" y="94"/>
                  <a:pt x="61" y="97"/>
                </a:cubicBezTo>
                <a:cubicBezTo>
                  <a:pt x="61" y="100"/>
                  <a:pt x="60" y="102"/>
                  <a:pt x="58" y="104"/>
                </a:cubicBezTo>
                <a:cubicBezTo>
                  <a:pt x="56" y="106"/>
                  <a:pt x="54" y="107"/>
                  <a:pt x="51" y="107"/>
                </a:cubicBezTo>
                <a:cubicBezTo>
                  <a:pt x="48" y="107"/>
                  <a:pt x="45" y="106"/>
                  <a:pt x="43" y="104"/>
                </a:cubicBezTo>
                <a:cubicBezTo>
                  <a:pt x="41" y="102"/>
                  <a:pt x="40" y="100"/>
                  <a:pt x="40" y="97"/>
                </a:cubicBezTo>
                <a:cubicBezTo>
                  <a:pt x="40" y="94"/>
                  <a:pt x="41" y="91"/>
                  <a:pt x="43" y="89"/>
                </a:cubicBezTo>
                <a:cubicBezTo>
                  <a:pt x="45" y="87"/>
                  <a:pt x="48" y="86"/>
                  <a:pt x="51" y="86"/>
                </a:cubicBezTo>
                <a:close/>
                <a:moveTo>
                  <a:pt x="55" y="115"/>
                </a:moveTo>
                <a:cubicBezTo>
                  <a:pt x="58" y="114"/>
                  <a:pt x="61" y="113"/>
                  <a:pt x="64" y="110"/>
                </a:cubicBezTo>
                <a:cubicBezTo>
                  <a:pt x="68" y="106"/>
                  <a:pt x="70" y="102"/>
                  <a:pt x="70" y="97"/>
                </a:cubicBezTo>
                <a:cubicBezTo>
                  <a:pt x="70" y="92"/>
                  <a:pt x="68" y="87"/>
                  <a:pt x="64" y="83"/>
                </a:cubicBezTo>
                <a:cubicBezTo>
                  <a:pt x="61" y="81"/>
                  <a:pt x="58" y="79"/>
                  <a:pt x="55" y="78"/>
                </a:cubicBezTo>
                <a:cubicBezTo>
                  <a:pt x="55" y="8"/>
                  <a:pt x="55" y="8"/>
                  <a:pt x="55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89" y="121"/>
                  <a:pt x="85" y="123"/>
                  <a:pt x="83" y="125"/>
                </a:cubicBezTo>
                <a:cubicBezTo>
                  <a:pt x="79" y="129"/>
                  <a:pt x="77" y="134"/>
                  <a:pt x="77" y="139"/>
                </a:cubicBezTo>
                <a:cubicBezTo>
                  <a:pt x="77" y="144"/>
                  <a:pt x="79" y="149"/>
                  <a:pt x="83" y="152"/>
                </a:cubicBezTo>
                <a:cubicBezTo>
                  <a:pt x="85" y="155"/>
                  <a:pt x="89" y="157"/>
                  <a:pt x="92" y="157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55" y="183"/>
                  <a:pt x="55" y="183"/>
                  <a:pt x="55" y="183"/>
                </a:cubicBezTo>
                <a:lnTo>
                  <a:pt x="55" y="115"/>
                </a:lnTo>
                <a:close/>
                <a:moveTo>
                  <a:pt x="96" y="150"/>
                </a:moveTo>
                <a:cubicBezTo>
                  <a:pt x="93" y="150"/>
                  <a:pt x="91" y="148"/>
                  <a:pt x="89" y="146"/>
                </a:cubicBezTo>
                <a:cubicBezTo>
                  <a:pt x="87" y="144"/>
                  <a:pt x="86" y="142"/>
                  <a:pt x="86" y="139"/>
                </a:cubicBezTo>
                <a:cubicBezTo>
                  <a:pt x="86" y="136"/>
                  <a:pt x="87" y="133"/>
                  <a:pt x="89" y="131"/>
                </a:cubicBezTo>
                <a:cubicBezTo>
                  <a:pt x="91" y="129"/>
                  <a:pt x="93" y="128"/>
                  <a:pt x="96" y="128"/>
                </a:cubicBezTo>
                <a:cubicBezTo>
                  <a:pt x="99" y="128"/>
                  <a:pt x="102" y="129"/>
                  <a:pt x="104" y="131"/>
                </a:cubicBezTo>
                <a:cubicBezTo>
                  <a:pt x="106" y="133"/>
                  <a:pt x="107" y="136"/>
                  <a:pt x="107" y="139"/>
                </a:cubicBezTo>
                <a:cubicBezTo>
                  <a:pt x="107" y="142"/>
                  <a:pt x="106" y="144"/>
                  <a:pt x="104" y="146"/>
                </a:cubicBezTo>
                <a:cubicBezTo>
                  <a:pt x="102" y="148"/>
                  <a:pt x="99" y="150"/>
                  <a:pt x="96" y="150"/>
                </a:cubicBezTo>
                <a:close/>
                <a:moveTo>
                  <a:pt x="9" y="8"/>
                </a:moveTo>
                <a:cubicBezTo>
                  <a:pt x="46" y="8"/>
                  <a:pt x="46" y="8"/>
                  <a:pt x="46" y="8"/>
                </a:cubicBezTo>
                <a:cubicBezTo>
                  <a:pt x="46" y="78"/>
                  <a:pt x="46" y="78"/>
                  <a:pt x="46" y="78"/>
                </a:cubicBezTo>
                <a:cubicBezTo>
                  <a:pt x="43" y="79"/>
                  <a:pt x="40" y="81"/>
                  <a:pt x="37" y="83"/>
                </a:cubicBezTo>
                <a:cubicBezTo>
                  <a:pt x="34" y="87"/>
                  <a:pt x="32" y="92"/>
                  <a:pt x="32" y="97"/>
                </a:cubicBezTo>
                <a:cubicBezTo>
                  <a:pt x="32" y="102"/>
                  <a:pt x="34" y="106"/>
                  <a:pt x="37" y="110"/>
                </a:cubicBezTo>
                <a:cubicBezTo>
                  <a:pt x="40" y="113"/>
                  <a:pt x="43" y="114"/>
                  <a:pt x="46" y="115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9" y="183"/>
                  <a:pt x="9" y="183"/>
                  <a:pt x="9" y="183"/>
                </a:cubicBezTo>
                <a:lnTo>
                  <a:pt x="9" y="8"/>
                </a:lnTo>
                <a:close/>
                <a:moveTo>
                  <a:pt x="184" y="183"/>
                </a:moveTo>
                <a:cubicBezTo>
                  <a:pt x="146" y="183"/>
                  <a:pt x="146" y="183"/>
                  <a:pt x="146" y="183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50" y="65"/>
                  <a:pt x="153" y="63"/>
                  <a:pt x="156" y="61"/>
                </a:cubicBezTo>
                <a:cubicBezTo>
                  <a:pt x="159" y="57"/>
                  <a:pt x="161" y="52"/>
                  <a:pt x="161" y="47"/>
                </a:cubicBezTo>
                <a:cubicBezTo>
                  <a:pt x="161" y="42"/>
                  <a:pt x="159" y="37"/>
                  <a:pt x="156" y="34"/>
                </a:cubicBezTo>
                <a:cubicBezTo>
                  <a:pt x="153" y="31"/>
                  <a:pt x="150" y="30"/>
                  <a:pt x="146" y="29"/>
                </a:cubicBezTo>
                <a:cubicBezTo>
                  <a:pt x="146" y="8"/>
                  <a:pt x="146" y="8"/>
                  <a:pt x="146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55;p95">
            <a:extLst>
              <a:ext uri="{FF2B5EF4-FFF2-40B4-BE49-F238E27FC236}">
                <a16:creationId xmlns:a16="http://schemas.microsoft.com/office/drawing/2014/main" id="{E10919E8-21FC-4B66-BD90-8990AE1C7694}"/>
              </a:ext>
            </a:extLst>
          </p:cNvPr>
          <p:cNvSpPr/>
          <p:nvPr/>
        </p:nvSpPr>
        <p:spPr>
          <a:xfrm>
            <a:off x="2179494" y="1746161"/>
            <a:ext cx="7346700" cy="649200"/>
          </a:xfrm>
          <a:prstGeom prst="rect">
            <a:avLst/>
          </a:prstGeom>
          <a:solidFill>
            <a:srgbClr val="912C83"/>
          </a:solidFill>
          <a:ln>
            <a:noFill/>
          </a:ln>
        </p:spPr>
        <p:txBody>
          <a:bodyPr spcFirstLastPara="1" wrap="square" lIns="70225" tIns="70225" rIns="30750" bIns="70225" anchor="ctr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CVM</a:t>
            </a:r>
            <a:endParaRPr sz="2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356;p95">
            <a:extLst>
              <a:ext uri="{FF2B5EF4-FFF2-40B4-BE49-F238E27FC236}">
                <a16:creationId xmlns:a16="http://schemas.microsoft.com/office/drawing/2014/main" id="{C66D16F2-E50B-4B50-9E46-C5709D965CCF}"/>
              </a:ext>
            </a:extLst>
          </p:cNvPr>
          <p:cNvGrpSpPr/>
          <p:nvPr/>
        </p:nvGrpSpPr>
        <p:grpSpPr>
          <a:xfrm>
            <a:off x="2270014" y="1796788"/>
            <a:ext cx="506280" cy="506248"/>
            <a:chOff x="7094673" y="3443260"/>
            <a:chExt cx="677694" cy="650700"/>
          </a:xfrm>
        </p:grpSpPr>
        <p:sp>
          <p:nvSpPr>
            <p:cNvPr id="17" name="Google Shape;3357;p95">
              <a:extLst>
                <a:ext uri="{FF2B5EF4-FFF2-40B4-BE49-F238E27FC236}">
                  <a16:creationId xmlns:a16="http://schemas.microsoft.com/office/drawing/2014/main" id="{E9DCAFBE-0777-413F-9E16-B65277CF39E7}"/>
                </a:ext>
              </a:extLst>
            </p:cNvPr>
            <p:cNvSpPr/>
            <p:nvPr/>
          </p:nvSpPr>
          <p:spPr>
            <a:xfrm>
              <a:off x="7120742" y="3526683"/>
              <a:ext cx="582125" cy="550593"/>
            </a:xfrm>
            <a:custGeom>
              <a:avLst/>
              <a:gdLst/>
              <a:ahLst/>
              <a:cxnLst/>
              <a:rect l="l" t="t" r="r" b="b"/>
              <a:pathLst>
                <a:path w="67" h="66" extrusionOk="0">
                  <a:moveTo>
                    <a:pt x="55" y="25"/>
                  </a:moveTo>
                  <a:lnTo>
                    <a:pt x="62" y="19"/>
                  </a:lnTo>
                  <a:lnTo>
                    <a:pt x="67" y="14"/>
                  </a:lnTo>
                  <a:lnTo>
                    <a:pt x="53" y="0"/>
                  </a:lnTo>
                  <a:lnTo>
                    <a:pt x="48" y="5"/>
                  </a:lnTo>
                  <a:lnTo>
                    <a:pt x="41" y="12"/>
                  </a:lnTo>
                  <a:lnTo>
                    <a:pt x="7" y="46"/>
                  </a:lnTo>
                  <a:lnTo>
                    <a:pt x="0" y="66"/>
                  </a:lnTo>
                  <a:lnTo>
                    <a:pt x="21" y="60"/>
                  </a:ln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0" y="7"/>
                  </a:moveTo>
                  <a:lnTo>
                    <a:pt x="53" y="5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57" y="19"/>
                  </a:lnTo>
                  <a:lnTo>
                    <a:pt x="47" y="10"/>
                  </a:lnTo>
                  <a:lnTo>
                    <a:pt x="50" y="7"/>
                  </a:lnTo>
                  <a:close/>
                  <a:moveTo>
                    <a:pt x="41" y="16"/>
                  </a:moveTo>
                  <a:lnTo>
                    <a:pt x="45" y="20"/>
                  </a:lnTo>
                  <a:lnTo>
                    <a:pt x="16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41" y="16"/>
                  </a:lnTo>
                  <a:close/>
                  <a:moveTo>
                    <a:pt x="5" y="61"/>
                  </a:moveTo>
                  <a:lnTo>
                    <a:pt x="6" y="59"/>
                  </a:lnTo>
                  <a:lnTo>
                    <a:pt x="8" y="61"/>
                  </a:lnTo>
                  <a:lnTo>
                    <a:pt x="5" y="61"/>
                  </a:lnTo>
                  <a:close/>
                  <a:moveTo>
                    <a:pt x="11" y="59"/>
                  </a:moveTo>
                  <a:lnTo>
                    <a:pt x="7" y="55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5" y="51"/>
                  </a:lnTo>
                  <a:lnTo>
                    <a:pt x="15" y="57"/>
                  </a:lnTo>
                  <a:lnTo>
                    <a:pt x="17" y="58"/>
                  </a:lnTo>
                  <a:lnTo>
                    <a:pt x="11" y="59"/>
                  </a:lnTo>
                  <a:close/>
                  <a:moveTo>
                    <a:pt x="20" y="56"/>
                  </a:moveTo>
                  <a:lnTo>
                    <a:pt x="19" y="55"/>
                  </a:lnTo>
                  <a:lnTo>
                    <a:pt x="19" y="50"/>
                  </a:lnTo>
                  <a:lnTo>
                    <a:pt x="47" y="22"/>
                  </a:lnTo>
                  <a:lnTo>
                    <a:pt x="50" y="25"/>
                  </a:lnTo>
                  <a:lnTo>
                    <a:pt x="20" y="56"/>
                  </a:lnTo>
                  <a:close/>
                  <a:moveTo>
                    <a:pt x="53" y="23"/>
                  </a:moveTo>
                  <a:lnTo>
                    <a:pt x="44" y="14"/>
                  </a:lnTo>
                  <a:lnTo>
                    <a:pt x="45" y="12"/>
                  </a:lnTo>
                  <a:lnTo>
                    <a:pt x="54" y="22"/>
                  </a:lnTo>
                  <a:lnTo>
                    <a:pt x="53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58;p95">
              <a:extLst>
                <a:ext uri="{FF2B5EF4-FFF2-40B4-BE49-F238E27FC236}">
                  <a16:creationId xmlns:a16="http://schemas.microsoft.com/office/drawing/2014/main" id="{E5634FF9-C69C-4163-BBA0-CECA308673DE}"/>
                </a:ext>
              </a:extLst>
            </p:cNvPr>
            <p:cNvSpPr/>
            <p:nvPr/>
          </p:nvSpPr>
          <p:spPr>
            <a:xfrm>
              <a:off x="7094673" y="3443260"/>
              <a:ext cx="677694" cy="65070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7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3" y="76"/>
                  </a:lnTo>
                  <a:lnTo>
                    <a:pt x="3" y="4"/>
                  </a:lnTo>
                  <a:lnTo>
                    <a:pt x="74" y="4"/>
                  </a:lnTo>
                  <a:lnTo>
                    <a:pt x="74" y="75"/>
                  </a:lnTo>
                  <a:lnTo>
                    <a:pt x="27" y="75"/>
                  </a:lnTo>
                  <a:lnTo>
                    <a:pt x="27" y="78"/>
                  </a:lnTo>
                  <a:lnTo>
                    <a:pt x="78" y="7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359;p95">
            <a:extLst>
              <a:ext uri="{FF2B5EF4-FFF2-40B4-BE49-F238E27FC236}">
                <a16:creationId xmlns:a16="http://schemas.microsoft.com/office/drawing/2014/main" id="{C0956E61-4846-4997-93B7-0B9842FA9C09}"/>
              </a:ext>
            </a:extLst>
          </p:cNvPr>
          <p:cNvSpPr/>
          <p:nvPr/>
        </p:nvSpPr>
        <p:spPr>
          <a:xfrm>
            <a:off x="2115170" y="4266989"/>
            <a:ext cx="7320600" cy="172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25" tIns="70225" rIns="30750" bIns="702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Res. CMN n</a:t>
            </a:r>
            <a:r>
              <a:rPr lang="en-US" sz="1600" b="1" i="0" u="none" strike="noStrike" cap="non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o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4.943 e 4.945 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(15/09/21):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vigência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partir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01/07/2022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Alterou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a Res. n</a:t>
            </a:r>
            <a:r>
              <a:rPr lang="en-US" sz="1600" b="0" i="0" u="none" strike="noStrike" cap="non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4.557/17 - Política de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Responsabilidade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Social, Ambiental 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Climática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- PRSAC (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gerenciamento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integrado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risco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)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Res. BCB n</a:t>
            </a:r>
            <a:r>
              <a:rPr lang="en-US" sz="1600" b="1" i="0" u="none" strike="noStrike" cap="non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o</a:t>
            </a:r>
            <a:r>
              <a:rPr lang="en-US" sz="1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139 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(15/09/21):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vigência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partir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01/12/2022 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Relatório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Riscos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Oportunidades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Sociais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Ambientais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Climáticas</a:t>
            </a: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– GRSAC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63FEB5-705E-1774-E85E-4784FC906D78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Aspectos regulatórios – CVM &amp; BCB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02FAEAEF-EC07-6111-F7B1-3EEF99113EF2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5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2499587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2481116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723538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686590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566545"/>
            <a:ext cx="2720062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Estrutura da Fundcação CPCS</a:t>
            </a: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Resolução CFC 1670, de 9 de junho de 2022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Emitir padrões de divulgação sobre sustentabilidade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As normas brasileiras com base nas normas do ISSB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829486" y="3477601"/>
            <a:ext cx="2819166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Os membros do CBPS são indicados pelas mesmas instituições que compõem o CPC: 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Abrasca, Apimec, B3, CFC, Ibracon, Fipecafi e repres de investidores (Amec e Abrapp)</a:t>
            </a:r>
          </a:p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Convidados: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IBGC, Bacen, CVM, CNI, Previc, Susep, CNA, Febraban, RFB, outros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4146393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3" y="288352"/>
            <a:ext cx="11017005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Comitê Brasileiro de Pronunciamentos de Sustentatbilidade - CBPS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4137154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836062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CBPS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79911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Composição</a:t>
            </a:r>
          </a:p>
        </p:txBody>
      </p:sp>
      <p:pic>
        <p:nvPicPr>
          <p:cNvPr id="22" name="Google Shape;3662;p473" descr="CBPS: Caminho para divulgação das informações de sustentabilidade - YouTube">
            <a:extLst>
              <a:ext uri="{FF2B5EF4-FFF2-40B4-BE49-F238E27FC236}">
                <a16:creationId xmlns:a16="http://schemas.microsoft.com/office/drawing/2014/main" id="{CEE51D8C-E01D-4285-A7F7-DB0F79A9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746" y="3737808"/>
            <a:ext cx="2521958" cy="151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666268" y="4388093"/>
            <a:ext cx="74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Próximos passos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689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aphic 63">
            <a:extLst>
              <a:ext uri="{FF2B5EF4-FFF2-40B4-BE49-F238E27FC236}">
                <a16:creationId xmlns:a16="http://schemas.microsoft.com/office/drawing/2014/main" id="{34C1202E-1D7D-6736-852D-7EBE338C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485" y="-1449098"/>
            <a:ext cx="5718696" cy="1971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084A0-FE15-4B4A-9079-01F36A23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Próximos passos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B705872-F687-4E73-942F-3B88991918EF}"/>
              </a:ext>
            </a:extLst>
          </p:cNvPr>
          <p:cNvSpPr/>
          <p:nvPr/>
        </p:nvSpPr>
        <p:spPr>
          <a:xfrm>
            <a:off x="6946862" y="1295563"/>
            <a:ext cx="389759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Normas do ISSB entram em vigor em 1º de janeiro de 2024</a:t>
            </a:r>
          </a:p>
          <a:p>
            <a:pPr>
              <a:buClr>
                <a:schemeClr val="accent3"/>
              </a:buClr>
            </a:pPr>
            <a:endParaRPr lang="pt-BR" sz="1400" dirty="0"/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Inicialmente, aplicação voluntária no Brasil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FAF16-D220-4669-9CB8-6ADB507A3475}"/>
              </a:ext>
            </a:extLst>
          </p:cNvPr>
          <p:cNvSpPr/>
          <p:nvPr/>
        </p:nvSpPr>
        <p:spPr>
          <a:xfrm>
            <a:off x="8667116" y="3104877"/>
            <a:ext cx="253587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Publicação das normas locais pelo CBPS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Cronograma e aplicabilidade a serem definidos pelos reguladores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3A03C6-1CC7-4BF3-87A4-B60AAD192ED9}"/>
              </a:ext>
            </a:extLst>
          </p:cNvPr>
          <p:cNvSpPr/>
          <p:nvPr/>
        </p:nvSpPr>
        <p:spPr>
          <a:xfrm>
            <a:off x="8426513" y="4863553"/>
            <a:ext cx="262691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Novas normas possíveis do ISSB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Biodiversidade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Recursos humanos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Direitos humanos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Integração das informações financeiras e não financeiras (além do IFRS S1)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B059F-6A4F-4C29-A810-714C4D9C9AD9}"/>
              </a:ext>
            </a:extLst>
          </p:cNvPr>
          <p:cNvSpPr txBox="1"/>
          <p:nvPr/>
        </p:nvSpPr>
        <p:spPr>
          <a:xfrm>
            <a:off x="6946863" y="546991"/>
            <a:ext cx="15766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pt-BR" sz="4000" b="1" dirty="0">
                <a:solidFill>
                  <a:schemeClr val="accent3"/>
                </a:solidFill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8D2DA-0012-41B9-BEB2-F05528AA0931}"/>
              </a:ext>
            </a:extLst>
          </p:cNvPr>
          <p:cNvSpPr txBox="1"/>
          <p:nvPr/>
        </p:nvSpPr>
        <p:spPr>
          <a:xfrm>
            <a:off x="1034871" y="3633302"/>
            <a:ext cx="15766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pt-BR" sz="4000" b="1" dirty="0">
                <a:solidFill>
                  <a:schemeClr val="accent4"/>
                </a:solidFill>
              </a:rPr>
              <a:t>4.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B34C1-3962-48D2-8086-0D629353EB6E}"/>
              </a:ext>
            </a:extLst>
          </p:cNvPr>
          <p:cNvSpPr txBox="1"/>
          <p:nvPr/>
        </p:nvSpPr>
        <p:spPr>
          <a:xfrm>
            <a:off x="8693081" y="2440110"/>
            <a:ext cx="15766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pt-BR" sz="4000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64A85-10C8-4151-82D9-F5B8248BC524}"/>
              </a:ext>
            </a:extLst>
          </p:cNvPr>
          <p:cNvSpPr txBox="1"/>
          <p:nvPr/>
        </p:nvSpPr>
        <p:spPr>
          <a:xfrm>
            <a:off x="1034871" y="1516781"/>
            <a:ext cx="15766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pt-BR" sz="4000" b="1" dirty="0">
                <a:solidFill>
                  <a:schemeClr val="accent5"/>
                </a:solidFill>
              </a:rPr>
              <a:t>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06CC-D359-4F6E-A08B-45DF7C3064C6}"/>
              </a:ext>
            </a:extLst>
          </p:cNvPr>
          <p:cNvSpPr txBox="1"/>
          <p:nvPr/>
        </p:nvSpPr>
        <p:spPr>
          <a:xfrm>
            <a:off x="8163283" y="4248000"/>
            <a:ext cx="15766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pt-BR" sz="4000" b="1" dirty="0">
                <a:solidFill>
                  <a:schemeClr val="accent1"/>
                </a:solidFill>
              </a:rPr>
              <a:t>3.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5BC8B1-5EB2-409D-93B3-72CBF09CC266}"/>
              </a:ext>
            </a:extLst>
          </p:cNvPr>
          <p:cNvCxnSpPr>
            <a:cxnSpLocks/>
          </p:cNvCxnSpPr>
          <p:nvPr/>
        </p:nvCxnSpPr>
        <p:spPr>
          <a:xfrm>
            <a:off x="15325085" y="1203722"/>
            <a:ext cx="0" cy="4352925"/>
          </a:xfrm>
          <a:prstGeom prst="line">
            <a:avLst/>
          </a:prstGeom>
          <a:ln w="1270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C55A47-2009-4AD5-946E-13FBDC2CE8A5}"/>
              </a:ext>
            </a:extLst>
          </p:cNvPr>
          <p:cNvCxnSpPr>
            <a:cxnSpLocks/>
          </p:cNvCxnSpPr>
          <p:nvPr/>
        </p:nvCxnSpPr>
        <p:spPr>
          <a:xfrm>
            <a:off x="18063182" y="1203722"/>
            <a:ext cx="0" cy="4352925"/>
          </a:xfrm>
          <a:prstGeom prst="line">
            <a:avLst/>
          </a:prstGeom>
          <a:ln w="1270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B3358C-1DC3-4B41-80D3-B67FA960FBE3}"/>
              </a:ext>
            </a:extLst>
          </p:cNvPr>
          <p:cNvCxnSpPr>
            <a:cxnSpLocks/>
          </p:cNvCxnSpPr>
          <p:nvPr/>
        </p:nvCxnSpPr>
        <p:spPr>
          <a:xfrm flipH="1">
            <a:off x="12870634" y="3270715"/>
            <a:ext cx="8063556" cy="0"/>
          </a:xfrm>
          <a:prstGeom prst="line">
            <a:avLst/>
          </a:prstGeom>
          <a:ln w="12700" cap="sq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56C6A29-6CD4-8217-B62E-F712A280D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421820" y="5876687"/>
            <a:ext cx="333133" cy="137160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pt-BR" sz="750" smtClean="0"/>
              <a:pPr/>
              <a:t>18</a:t>
            </a:fld>
            <a:endParaRPr lang="pt-BR" sz="75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855BBB8-A6EB-0E09-124F-0CC89E3A9227}"/>
              </a:ext>
            </a:extLst>
          </p:cNvPr>
          <p:cNvSpPr txBox="1">
            <a:spLocks/>
          </p:cNvSpPr>
          <p:nvPr/>
        </p:nvSpPr>
        <p:spPr>
          <a:xfrm>
            <a:off x="11523111" y="6492240"/>
            <a:ext cx="333133" cy="1371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pt-BR" sz="750" smtClean="0"/>
              <a:pPr/>
              <a:t>18</a:t>
            </a:fld>
            <a:endParaRPr lang="pt-BR" sz="7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BA883-B35F-F9CA-3C69-F942E1F99C0D}"/>
              </a:ext>
            </a:extLst>
          </p:cNvPr>
          <p:cNvSpPr/>
          <p:nvPr/>
        </p:nvSpPr>
        <p:spPr>
          <a:xfrm>
            <a:off x="1024561" y="4387933"/>
            <a:ext cx="224450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Normas de sustentabilidade da União Europeia </a:t>
            </a:r>
            <a:br>
              <a:rPr lang="pt-BR" sz="1400" dirty="0"/>
            </a:br>
            <a:r>
              <a:rPr lang="pt-BR" sz="1400" dirty="0"/>
              <a:t>(EFRAG – 12 standards finais publicados em agosto de 2023, aplicáveis em 2024)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D701A-4F45-A216-73CC-9942D28B85CE}"/>
              </a:ext>
            </a:extLst>
          </p:cNvPr>
          <p:cNvSpPr/>
          <p:nvPr/>
        </p:nvSpPr>
        <p:spPr>
          <a:xfrm>
            <a:off x="1024562" y="2207236"/>
            <a:ext cx="193546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Nova norma de clima da SEC (previsão até o final de 2023)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8D8A5A-A021-BA6E-35C8-6CA94C78F8A0}"/>
              </a:ext>
            </a:extLst>
          </p:cNvPr>
          <p:cNvGrpSpPr/>
          <p:nvPr/>
        </p:nvGrpSpPr>
        <p:grpSpPr>
          <a:xfrm>
            <a:off x="3428662" y="1480528"/>
            <a:ext cx="4734621" cy="4608917"/>
            <a:chOff x="2051033" y="1835942"/>
            <a:chExt cx="4207588" cy="4095877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5B3191F-36BC-A265-D931-706877EB454F}"/>
                </a:ext>
              </a:extLst>
            </p:cNvPr>
            <p:cNvSpPr/>
            <p:nvPr/>
          </p:nvSpPr>
          <p:spPr bwMode="ltGray">
            <a:xfrm>
              <a:off x="3127424" y="1835942"/>
              <a:ext cx="2052380" cy="2062519"/>
            </a:xfrm>
            <a:custGeom>
              <a:avLst/>
              <a:gdLst>
                <a:gd name="connsiteX0" fmla="*/ 1586873 w 2400145"/>
                <a:gd name="connsiteY0" fmla="*/ 1993692 h 2412001"/>
                <a:gd name="connsiteX1" fmla="*/ 1578064 w 2400145"/>
                <a:gd name="connsiteY1" fmla="*/ 2051411 h 2412001"/>
                <a:gd name="connsiteX2" fmla="*/ 1573509 w 2400145"/>
                <a:gd name="connsiteY2" fmla="*/ 2141616 h 2412001"/>
                <a:gd name="connsiteX3" fmla="*/ 1591433 w 2400145"/>
                <a:gd name="connsiteY3" fmla="*/ 2319420 h 2412001"/>
                <a:gd name="connsiteX4" fmla="*/ 1597367 w 2400145"/>
                <a:gd name="connsiteY4" fmla="*/ 2342497 h 2412001"/>
                <a:gd name="connsiteX5" fmla="*/ 1555607 w 2400145"/>
                <a:gd name="connsiteY5" fmla="*/ 2357782 h 2412001"/>
                <a:gd name="connsiteX6" fmla="*/ 1320286 w 2400145"/>
                <a:gd name="connsiteY6" fmla="*/ 2405775 h 2412001"/>
                <a:gd name="connsiteX7" fmla="*/ 1280210 w 2400145"/>
                <a:gd name="connsiteY7" fmla="*/ 2407799 h 2412001"/>
                <a:gd name="connsiteX8" fmla="*/ 1196981 w 2400145"/>
                <a:gd name="connsiteY8" fmla="*/ 2412001 h 2412001"/>
                <a:gd name="connsiteX9" fmla="*/ 1113751 w 2400145"/>
                <a:gd name="connsiteY9" fmla="*/ 2407799 h 2412001"/>
                <a:gd name="connsiteX10" fmla="*/ 1119699 w 2400145"/>
                <a:gd name="connsiteY10" fmla="*/ 2384666 h 2412001"/>
                <a:gd name="connsiteX11" fmla="*/ 1144201 w 2400145"/>
                <a:gd name="connsiteY11" fmla="*/ 2141615 h 2412001"/>
                <a:gd name="connsiteX12" fmla="*/ 1141365 w 2400145"/>
                <a:gd name="connsiteY12" fmla="*/ 2085444 h 2412001"/>
                <a:gd name="connsiteX13" fmla="*/ 1196982 w 2400145"/>
                <a:gd name="connsiteY13" fmla="*/ 2088253 h 2412001"/>
                <a:gd name="connsiteX14" fmla="*/ 1252595 w 2400145"/>
                <a:gd name="connsiteY14" fmla="*/ 2085445 h 2412001"/>
                <a:gd name="connsiteX15" fmla="*/ 1287186 w 2400145"/>
                <a:gd name="connsiteY15" fmla="*/ 2083698 h 2412001"/>
                <a:gd name="connsiteX16" fmla="*/ 1540393 w 2400145"/>
                <a:gd name="connsiteY16" fmla="*/ 2018921 h 2412001"/>
                <a:gd name="connsiteX17" fmla="*/ 2400145 w 2400145"/>
                <a:gd name="connsiteY17" fmla="*/ 1262172 h 2412001"/>
                <a:gd name="connsiteX18" fmla="*/ 2396755 w 2400145"/>
                <a:gd name="connsiteY18" fmla="*/ 1329306 h 2412001"/>
                <a:gd name="connsiteX19" fmla="*/ 1666410 w 2400145"/>
                <a:gd name="connsiteY19" fmla="*/ 2317226 h 2412001"/>
                <a:gd name="connsiteX20" fmla="*/ 1597368 w 2400145"/>
                <a:gd name="connsiteY20" fmla="*/ 2342496 h 2412001"/>
                <a:gd name="connsiteX21" fmla="*/ 1591434 w 2400145"/>
                <a:gd name="connsiteY21" fmla="*/ 2319419 h 2412001"/>
                <a:gd name="connsiteX22" fmla="*/ 1573510 w 2400145"/>
                <a:gd name="connsiteY22" fmla="*/ 2141615 h 2412001"/>
                <a:gd name="connsiteX23" fmla="*/ 1578065 w 2400145"/>
                <a:gd name="connsiteY23" fmla="*/ 2051410 h 2412001"/>
                <a:gd name="connsiteX24" fmla="*/ 1586874 w 2400145"/>
                <a:gd name="connsiteY24" fmla="*/ 1993691 h 2412001"/>
                <a:gd name="connsiteX25" fmla="*/ 1690257 w 2400145"/>
                <a:gd name="connsiteY25" fmla="*/ 1937577 h 2412001"/>
                <a:gd name="connsiteX26" fmla="*/ 2061309 w 2400145"/>
                <a:gd name="connsiteY26" fmla="*/ 1383805 h 2412001"/>
                <a:gd name="connsiteX27" fmla="*/ 2065870 w 2400145"/>
                <a:gd name="connsiteY27" fmla="*/ 1353924 h 2412001"/>
                <a:gd name="connsiteX28" fmla="*/ 2112349 w 2400145"/>
                <a:gd name="connsiteY28" fmla="*/ 1328696 h 2412001"/>
                <a:gd name="connsiteX29" fmla="*/ 2365556 w 2400145"/>
                <a:gd name="connsiteY29" fmla="*/ 1263919 h 2412001"/>
                <a:gd name="connsiteX30" fmla="*/ 2835 w 2400145"/>
                <a:gd name="connsiteY30" fmla="*/ 1262172 h 2412001"/>
                <a:gd name="connsiteX31" fmla="*/ 37424 w 2400145"/>
                <a:gd name="connsiteY31" fmla="*/ 1263919 h 2412001"/>
                <a:gd name="connsiteX32" fmla="*/ 290631 w 2400145"/>
                <a:gd name="connsiteY32" fmla="*/ 1328696 h 2412001"/>
                <a:gd name="connsiteX33" fmla="*/ 337110 w 2400145"/>
                <a:gd name="connsiteY33" fmla="*/ 1353924 h 2412001"/>
                <a:gd name="connsiteX34" fmla="*/ 341671 w 2400145"/>
                <a:gd name="connsiteY34" fmla="*/ 1383805 h 2412001"/>
                <a:gd name="connsiteX35" fmla="*/ 712723 w 2400145"/>
                <a:gd name="connsiteY35" fmla="*/ 1937577 h 2412001"/>
                <a:gd name="connsiteX36" fmla="*/ 816106 w 2400145"/>
                <a:gd name="connsiteY36" fmla="*/ 1993691 h 2412001"/>
                <a:gd name="connsiteX37" fmla="*/ 824915 w 2400145"/>
                <a:gd name="connsiteY37" fmla="*/ 2051410 h 2412001"/>
                <a:gd name="connsiteX38" fmla="*/ 829470 w 2400145"/>
                <a:gd name="connsiteY38" fmla="*/ 2141615 h 2412001"/>
                <a:gd name="connsiteX39" fmla="*/ 811546 w 2400145"/>
                <a:gd name="connsiteY39" fmla="*/ 2319419 h 2412001"/>
                <a:gd name="connsiteX40" fmla="*/ 805612 w 2400145"/>
                <a:gd name="connsiteY40" fmla="*/ 2342496 h 2412001"/>
                <a:gd name="connsiteX41" fmla="*/ 736570 w 2400145"/>
                <a:gd name="connsiteY41" fmla="*/ 2317226 h 2412001"/>
                <a:gd name="connsiteX42" fmla="*/ 6225 w 2400145"/>
                <a:gd name="connsiteY42" fmla="*/ 1329306 h 2412001"/>
                <a:gd name="connsiteX43" fmla="*/ 1196980 w 2400145"/>
                <a:gd name="connsiteY43" fmla="*/ 0 h 2412001"/>
                <a:gd name="connsiteX44" fmla="*/ 2348761 w 2400145"/>
                <a:gd name="connsiteY44" fmla="*/ 847373 h 2412001"/>
                <a:gd name="connsiteX45" fmla="*/ 2372530 w 2400145"/>
                <a:gd name="connsiteY45" fmla="*/ 939816 h 2412001"/>
                <a:gd name="connsiteX46" fmla="*/ 2332453 w 2400145"/>
                <a:gd name="connsiteY46" fmla="*/ 941840 h 2412001"/>
                <a:gd name="connsiteX47" fmla="*/ 2097132 w 2400145"/>
                <a:gd name="connsiteY47" fmla="*/ 989833 h 2412001"/>
                <a:gd name="connsiteX48" fmla="*/ 2055374 w 2400145"/>
                <a:gd name="connsiteY48" fmla="*/ 1005117 h 2412001"/>
                <a:gd name="connsiteX49" fmla="*/ 2039568 w 2400145"/>
                <a:gd name="connsiteY49" fmla="*/ 943646 h 2412001"/>
                <a:gd name="connsiteX50" fmla="*/ 1196981 w 2400145"/>
                <a:gd name="connsiteY50" fmla="*/ 323750 h 2412001"/>
                <a:gd name="connsiteX51" fmla="*/ 354394 w 2400145"/>
                <a:gd name="connsiteY51" fmla="*/ 943646 h 2412001"/>
                <a:gd name="connsiteX52" fmla="*/ 339364 w 2400145"/>
                <a:gd name="connsiteY52" fmla="*/ 1002100 h 2412001"/>
                <a:gd name="connsiteX53" fmla="*/ 347606 w 2400145"/>
                <a:gd name="connsiteY53" fmla="*/ 1005117 h 2412001"/>
                <a:gd name="connsiteX54" fmla="*/ 341672 w 2400145"/>
                <a:gd name="connsiteY54" fmla="*/ 1028197 h 2412001"/>
                <a:gd name="connsiteX55" fmla="*/ 323748 w 2400145"/>
                <a:gd name="connsiteY55" fmla="*/ 1206001 h 2412001"/>
                <a:gd name="connsiteX56" fmla="*/ 328303 w 2400145"/>
                <a:gd name="connsiteY56" fmla="*/ 1296206 h 2412001"/>
                <a:gd name="connsiteX57" fmla="*/ 337111 w 2400145"/>
                <a:gd name="connsiteY57" fmla="*/ 1353924 h 2412001"/>
                <a:gd name="connsiteX58" fmla="*/ 290632 w 2400145"/>
                <a:gd name="connsiteY58" fmla="*/ 1328696 h 2412001"/>
                <a:gd name="connsiteX59" fmla="*/ 37425 w 2400145"/>
                <a:gd name="connsiteY59" fmla="*/ 1263919 h 2412001"/>
                <a:gd name="connsiteX60" fmla="*/ 2836 w 2400145"/>
                <a:gd name="connsiteY60" fmla="*/ 1262172 h 2412001"/>
                <a:gd name="connsiteX61" fmla="*/ 0 w 2400145"/>
                <a:gd name="connsiteY61" fmla="*/ 1206000 h 2412001"/>
                <a:gd name="connsiteX62" fmla="*/ 24502 w 2400145"/>
                <a:gd name="connsiteY62" fmla="*/ 962949 h 2412001"/>
                <a:gd name="connsiteX63" fmla="*/ 30334 w 2400145"/>
                <a:gd name="connsiteY63" fmla="*/ 940266 h 2412001"/>
                <a:gd name="connsiteX64" fmla="*/ 21430 w 2400145"/>
                <a:gd name="connsiteY64" fmla="*/ 939816 h 2412001"/>
                <a:gd name="connsiteX65" fmla="*/ 45199 w 2400145"/>
                <a:gd name="connsiteY65" fmla="*/ 847373 h 2412001"/>
                <a:gd name="connsiteX66" fmla="*/ 1196980 w 2400145"/>
                <a:gd name="connsiteY66" fmla="*/ 0 h 24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00145" h="2412001">
                  <a:moveTo>
                    <a:pt x="1586873" y="1993692"/>
                  </a:moveTo>
                  <a:lnTo>
                    <a:pt x="1578064" y="2051411"/>
                  </a:lnTo>
                  <a:cubicBezTo>
                    <a:pt x="1575052" y="2081070"/>
                    <a:pt x="1573509" y="2111162"/>
                    <a:pt x="1573509" y="2141616"/>
                  </a:cubicBezTo>
                  <a:cubicBezTo>
                    <a:pt x="1573509" y="2202523"/>
                    <a:pt x="1579681" y="2261988"/>
                    <a:pt x="1591433" y="2319420"/>
                  </a:cubicBezTo>
                  <a:lnTo>
                    <a:pt x="1597367" y="2342497"/>
                  </a:lnTo>
                  <a:lnTo>
                    <a:pt x="1555607" y="2357782"/>
                  </a:lnTo>
                  <a:cubicBezTo>
                    <a:pt x="1480081" y="2381273"/>
                    <a:pt x="1401371" y="2397540"/>
                    <a:pt x="1320286" y="2405775"/>
                  </a:cubicBezTo>
                  <a:lnTo>
                    <a:pt x="1280210" y="2407799"/>
                  </a:lnTo>
                  <a:lnTo>
                    <a:pt x="1196981" y="2412001"/>
                  </a:lnTo>
                  <a:lnTo>
                    <a:pt x="1113751" y="2407799"/>
                  </a:lnTo>
                  <a:lnTo>
                    <a:pt x="1119699" y="2384666"/>
                  </a:lnTo>
                  <a:cubicBezTo>
                    <a:pt x="1135764" y="2306158"/>
                    <a:pt x="1144201" y="2224872"/>
                    <a:pt x="1144201" y="2141615"/>
                  </a:cubicBezTo>
                  <a:lnTo>
                    <a:pt x="1141365" y="2085444"/>
                  </a:lnTo>
                  <a:lnTo>
                    <a:pt x="1196982" y="2088253"/>
                  </a:lnTo>
                  <a:lnTo>
                    <a:pt x="1252595" y="2085445"/>
                  </a:lnTo>
                  <a:lnTo>
                    <a:pt x="1287186" y="2083698"/>
                  </a:lnTo>
                  <a:cubicBezTo>
                    <a:pt x="1376162" y="2074662"/>
                    <a:pt x="1461230" y="2052404"/>
                    <a:pt x="1540393" y="2018921"/>
                  </a:cubicBezTo>
                  <a:close/>
                  <a:moveTo>
                    <a:pt x="2400145" y="1262172"/>
                  </a:moveTo>
                  <a:lnTo>
                    <a:pt x="2396755" y="1329306"/>
                  </a:lnTo>
                  <a:cubicBezTo>
                    <a:pt x="2351465" y="1775270"/>
                    <a:pt x="2063191" y="2149402"/>
                    <a:pt x="1666410" y="2317226"/>
                  </a:cubicBezTo>
                  <a:lnTo>
                    <a:pt x="1597368" y="2342496"/>
                  </a:lnTo>
                  <a:lnTo>
                    <a:pt x="1591434" y="2319419"/>
                  </a:lnTo>
                  <a:cubicBezTo>
                    <a:pt x="1579682" y="2261987"/>
                    <a:pt x="1573510" y="2202522"/>
                    <a:pt x="1573510" y="2141615"/>
                  </a:cubicBezTo>
                  <a:cubicBezTo>
                    <a:pt x="1573510" y="2111161"/>
                    <a:pt x="1575053" y="2081069"/>
                    <a:pt x="1578065" y="2051410"/>
                  </a:cubicBezTo>
                  <a:lnTo>
                    <a:pt x="1586874" y="1993691"/>
                  </a:lnTo>
                  <a:lnTo>
                    <a:pt x="1690257" y="1937577"/>
                  </a:lnTo>
                  <a:cubicBezTo>
                    <a:pt x="1878001" y="1810740"/>
                    <a:pt x="2014300" y="1613535"/>
                    <a:pt x="2061309" y="1383805"/>
                  </a:cubicBezTo>
                  <a:lnTo>
                    <a:pt x="2065870" y="1353924"/>
                  </a:lnTo>
                  <a:lnTo>
                    <a:pt x="2112349" y="1328696"/>
                  </a:lnTo>
                  <a:cubicBezTo>
                    <a:pt x="2191513" y="1295212"/>
                    <a:pt x="2276580" y="1272955"/>
                    <a:pt x="2365556" y="1263919"/>
                  </a:cubicBezTo>
                  <a:close/>
                  <a:moveTo>
                    <a:pt x="2835" y="1262172"/>
                  </a:moveTo>
                  <a:lnTo>
                    <a:pt x="37424" y="1263919"/>
                  </a:lnTo>
                  <a:cubicBezTo>
                    <a:pt x="126400" y="1272955"/>
                    <a:pt x="211467" y="1295212"/>
                    <a:pt x="290631" y="1328696"/>
                  </a:cubicBezTo>
                  <a:lnTo>
                    <a:pt x="337110" y="1353924"/>
                  </a:lnTo>
                  <a:lnTo>
                    <a:pt x="341671" y="1383805"/>
                  </a:lnTo>
                  <a:cubicBezTo>
                    <a:pt x="388680" y="1613535"/>
                    <a:pt x="524979" y="1810740"/>
                    <a:pt x="712723" y="1937577"/>
                  </a:cubicBezTo>
                  <a:lnTo>
                    <a:pt x="816106" y="1993691"/>
                  </a:lnTo>
                  <a:lnTo>
                    <a:pt x="824915" y="2051410"/>
                  </a:lnTo>
                  <a:cubicBezTo>
                    <a:pt x="827927" y="2081069"/>
                    <a:pt x="829470" y="2111161"/>
                    <a:pt x="829470" y="2141615"/>
                  </a:cubicBezTo>
                  <a:cubicBezTo>
                    <a:pt x="829470" y="2202522"/>
                    <a:pt x="823298" y="2261987"/>
                    <a:pt x="811546" y="2319419"/>
                  </a:cubicBezTo>
                  <a:lnTo>
                    <a:pt x="805612" y="2342496"/>
                  </a:lnTo>
                  <a:lnTo>
                    <a:pt x="736570" y="2317226"/>
                  </a:lnTo>
                  <a:cubicBezTo>
                    <a:pt x="339789" y="2149402"/>
                    <a:pt x="51515" y="1775270"/>
                    <a:pt x="6225" y="1329306"/>
                  </a:cubicBezTo>
                  <a:close/>
                  <a:moveTo>
                    <a:pt x="1196980" y="0"/>
                  </a:moveTo>
                  <a:cubicBezTo>
                    <a:pt x="1738150" y="0"/>
                    <a:pt x="2196067" y="356448"/>
                    <a:pt x="2348761" y="847373"/>
                  </a:cubicBezTo>
                  <a:lnTo>
                    <a:pt x="2372530" y="939816"/>
                  </a:lnTo>
                  <a:lnTo>
                    <a:pt x="2332453" y="941840"/>
                  </a:lnTo>
                  <a:cubicBezTo>
                    <a:pt x="2251368" y="950075"/>
                    <a:pt x="2172659" y="966342"/>
                    <a:pt x="2097132" y="989833"/>
                  </a:cubicBezTo>
                  <a:lnTo>
                    <a:pt x="2055374" y="1005117"/>
                  </a:lnTo>
                  <a:lnTo>
                    <a:pt x="2039568" y="943646"/>
                  </a:lnTo>
                  <a:cubicBezTo>
                    <a:pt x="1927865" y="584510"/>
                    <a:pt x="1592875" y="323750"/>
                    <a:pt x="1196981" y="323750"/>
                  </a:cubicBezTo>
                  <a:cubicBezTo>
                    <a:pt x="801087" y="323750"/>
                    <a:pt x="466097" y="584510"/>
                    <a:pt x="354394" y="943646"/>
                  </a:cubicBezTo>
                  <a:lnTo>
                    <a:pt x="339364" y="1002100"/>
                  </a:lnTo>
                  <a:lnTo>
                    <a:pt x="347606" y="1005117"/>
                  </a:lnTo>
                  <a:lnTo>
                    <a:pt x="341672" y="1028197"/>
                  </a:lnTo>
                  <a:cubicBezTo>
                    <a:pt x="329920" y="1085629"/>
                    <a:pt x="323748" y="1145094"/>
                    <a:pt x="323748" y="1206001"/>
                  </a:cubicBezTo>
                  <a:cubicBezTo>
                    <a:pt x="323748" y="1236454"/>
                    <a:pt x="325291" y="1266547"/>
                    <a:pt x="328303" y="1296206"/>
                  </a:cubicBezTo>
                  <a:lnTo>
                    <a:pt x="337111" y="1353924"/>
                  </a:lnTo>
                  <a:lnTo>
                    <a:pt x="290632" y="1328696"/>
                  </a:lnTo>
                  <a:cubicBezTo>
                    <a:pt x="211468" y="1295212"/>
                    <a:pt x="126401" y="1272955"/>
                    <a:pt x="37425" y="1263919"/>
                  </a:cubicBezTo>
                  <a:lnTo>
                    <a:pt x="2836" y="1262172"/>
                  </a:lnTo>
                  <a:lnTo>
                    <a:pt x="0" y="1206000"/>
                  </a:lnTo>
                  <a:cubicBezTo>
                    <a:pt x="0" y="1122743"/>
                    <a:pt x="8436" y="1041457"/>
                    <a:pt x="24502" y="962949"/>
                  </a:cubicBezTo>
                  <a:lnTo>
                    <a:pt x="30334" y="940266"/>
                  </a:lnTo>
                  <a:lnTo>
                    <a:pt x="21430" y="939816"/>
                  </a:lnTo>
                  <a:lnTo>
                    <a:pt x="45199" y="847373"/>
                  </a:lnTo>
                  <a:cubicBezTo>
                    <a:pt x="197893" y="356448"/>
                    <a:pt x="655810" y="0"/>
                    <a:pt x="1196980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AB18EE-86F3-B248-FF68-8CBF10E0C936}"/>
                </a:ext>
              </a:extLst>
            </p:cNvPr>
            <p:cNvSpPr/>
            <p:nvPr/>
          </p:nvSpPr>
          <p:spPr bwMode="ltGray">
            <a:xfrm>
              <a:off x="4198528" y="2635993"/>
              <a:ext cx="2060093" cy="2062517"/>
            </a:xfrm>
            <a:custGeom>
              <a:avLst/>
              <a:gdLst>
                <a:gd name="connsiteX0" fmla="*/ 344771 w 2409164"/>
                <a:gd name="connsiteY0" fmla="*/ 1406882 h 2411999"/>
                <a:gd name="connsiteX1" fmla="*/ 360577 w 2409164"/>
                <a:gd name="connsiteY1" fmla="*/ 1468356 h 2411999"/>
                <a:gd name="connsiteX2" fmla="*/ 370819 w 2409164"/>
                <a:gd name="connsiteY2" fmla="*/ 1496340 h 2411999"/>
                <a:gd name="connsiteX3" fmla="*/ 390245 w 2409164"/>
                <a:gd name="connsiteY3" fmla="*/ 1549413 h 2411999"/>
                <a:gd name="connsiteX4" fmla="*/ 471588 w 2409164"/>
                <a:gd name="connsiteY4" fmla="*/ 1699276 h 2411999"/>
                <a:gd name="connsiteX5" fmla="*/ 543127 w 2409164"/>
                <a:gd name="connsiteY5" fmla="*/ 1785983 h 2411999"/>
                <a:gd name="connsiteX6" fmla="*/ 543128 w 2409164"/>
                <a:gd name="connsiteY6" fmla="*/ 1785983 h 2411999"/>
                <a:gd name="connsiteX7" fmla="*/ 579318 w 2409164"/>
                <a:gd name="connsiteY7" fmla="*/ 1829846 h 2411999"/>
                <a:gd name="connsiteX8" fmla="*/ 1203164 w 2409164"/>
                <a:gd name="connsiteY8" fmla="*/ 2088251 h 2411999"/>
                <a:gd name="connsiteX9" fmla="*/ 1380968 w 2409164"/>
                <a:gd name="connsiteY9" fmla="*/ 2070327 h 2411999"/>
                <a:gd name="connsiteX10" fmla="*/ 1388835 w 2409164"/>
                <a:gd name="connsiteY10" fmla="*/ 2068304 h 2411999"/>
                <a:gd name="connsiteX11" fmla="*/ 1460375 w 2409164"/>
                <a:gd name="connsiteY11" fmla="*/ 2155012 h 2411999"/>
                <a:gd name="connsiteX12" fmla="*/ 1541718 w 2409164"/>
                <a:gd name="connsiteY12" fmla="*/ 2304875 h 2411999"/>
                <a:gd name="connsiteX13" fmla="*/ 1561143 w 2409164"/>
                <a:gd name="connsiteY13" fmla="*/ 2357947 h 2411999"/>
                <a:gd name="connsiteX14" fmla="*/ 1446214 w 2409164"/>
                <a:gd name="connsiteY14" fmla="*/ 2387497 h 2411999"/>
                <a:gd name="connsiteX15" fmla="*/ 1203163 w 2409164"/>
                <a:gd name="connsiteY15" fmla="*/ 2411999 h 2411999"/>
                <a:gd name="connsiteX16" fmla="*/ 272555 w 2409164"/>
                <a:gd name="connsiteY16" fmla="*/ 1973127 h 2411999"/>
                <a:gd name="connsiteX17" fmla="*/ 232336 w 2409164"/>
                <a:gd name="connsiteY17" fmla="*/ 1919343 h 2411999"/>
                <a:gd name="connsiteX18" fmla="*/ 232335 w 2409164"/>
                <a:gd name="connsiteY18" fmla="*/ 1919343 h 2411999"/>
                <a:gd name="connsiteX19" fmla="*/ 203129 w 2409164"/>
                <a:gd name="connsiteY19" fmla="*/ 1880286 h 2411999"/>
                <a:gd name="connsiteX20" fmla="*/ 91937 w 2409164"/>
                <a:gd name="connsiteY20" fmla="*/ 1675429 h 2411999"/>
                <a:gd name="connsiteX21" fmla="*/ 76992 w 2409164"/>
                <a:gd name="connsiteY21" fmla="*/ 1634597 h 2411999"/>
                <a:gd name="connsiteX22" fmla="*/ 51382 w 2409164"/>
                <a:gd name="connsiteY22" fmla="*/ 1564627 h 2411999"/>
                <a:gd name="connsiteX23" fmla="*/ 27613 w 2409164"/>
                <a:gd name="connsiteY23" fmla="*/ 1472184 h 2411999"/>
                <a:gd name="connsiteX24" fmla="*/ 67690 w 2409164"/>
                <a:gd name="connsiteY24" fmla="*/ 1470160 h 2411999"/>
                <a:gd name="connsiteX25" fmla="*/ 303011 w 2409164"/>
                <a:gd name="connsiteY25" fmla="*/ 1422167 h 2411999"/>
                <a:gd name="connsiteX26" fmla="*/ 1119934 w 2409164"/>
                <a:gd name="connsiteY26" fmla="*/ 4201 h 2411999"/>
                <a:gd name="connsiteX27" fmla="*/ 1125882 w 2409164"/>
                <a:gd name="connsiteY27" fmla="*/ 27334 h 2411999"/>
                <a:gd name="connsiteX28" fmla="*/ 1150384 w 2409164"/>
                <a:gd name="connsiteY28" fmla="*/ 270385 h 2411999"/>
                <a:gd name="connsiteX29" fmla="*/ 1147548 w 2409164"/>
                <a:gd name="connsiteY29" fmla="*/ 326557 h 2411999"/>
                <a:gd name="connsiteX30" fmla="*/ 1112959 w 2409164"/>
                <a:gd name="connsiteY30" fmla="*/ 328304 h 2411999"/>
                <a:gd name="connsiteX31" fmla="*/ 859752 w 2409164"/>
                <a:gd name="connsiteY31" fmla="*/ 393081 h 2411999"/>
                <a:gd name="connsiteX32" fmla="*/ 813275 w 2409164"/>
                <a:gd name="connsiteY32" fmla="*/ 418308 h 2411999"/>
                <a:gd name="connsiteX33" fmla="*/ 813274 w 2409164"/>
                <a:gd name="connsiteY33" fmla="*/ 418310 h 2411999"/>
                <a:gd name="connsiteX34" fmla="*/ 709890 w 2409164"/>
                <a:gd name="connsiteY34" fmla="*/ 474425 h 2411999"/>
                <a:gd name="connsiteX35" fmla="*/ 338838 w 2409164"/>
                <a:gd name="connsiteY35" fmla="*/ 1028197 h 2411999"/>
                <a:gd name="connsiteX36" fmla="*/ 334278 w 2409164"/>
                <a:gd name="connsiteY36" fmla="*/ 1058077 h 2411999"/>
                <a:gd name="connsiteX37" fmla="*/ 287798 w 2409164"/>
                <a:gd name="connsiteY37" fmla="*/ 1083306 h 2411999"/>
                <a:gd name="connsiteX38" fmla="*/ 34591 w 2409164"/>
                <a:gd name="connsiteY38" fmla="*/ 1148083 h 2411999"/>
                <a:gd name="connsiteX39" fmla="*/ 0 w 2409164"/>
                <a:gd name="connsiteY39" fmla="*/ 1149830 h 2411999"/>
                <a:gd name="connsiteX40" fmla="*/ 3390 w 2409164"/>
                <a:gd name="connsiteY40" fmla="*/ 1082694 h 2411999"/>
                <a:gd name="connsiteX41" fmla="*/ 733735 w 2409164"/>
                <a:gd name="connsiteY41" fmla="*/ 94774 h 2411999"/>
                <a:gd name="connsiteX42" fmla="*/ 802779 w 2409164"/>
                <a:gd name="connsiteY42" fmla="*/ 69503 h 2411999"/>
                <a:gd name="connsiteX43" fmla="*/ 802778 w 2409164"/>
                <a:gd name="connsiteY43" fmla="*/ 69502 h 2411999"/>
                <a:gd name="connsiteX44" fmla="*/ 844536 w 2409164"/>
                <a:gd name="connsiteY44" fmla="*/ 54218 h 2411999"/>
                <a:gd name="connsiteX45" fmla="*/ 1079857 w 2409164"/>
                <a:gd name="connsiteY45" fmla="*/ 6225 h 2411999"/>
                <a:gd name="connsiteX46" fmla="*/ 1203164 w 2409164"/>
                <a:gd name="connsiteY46" fmla="*/ 0 h 2411999"/>
                <a:gd name="connsiteX47" fmla="*/ 2409164 w 2409164"/>
                <a:gd name="connsiteY47" fmla="*/ 1206000 h 2411999"/>
                <a:gd name="connsiteX48" fmla="*/ 1877450 w 2409164"/>
                <a:gd name="connsiteY48" fmla="*/ 2206034 h 2411999"/>
                <a:gd name="connsiteX49" fmla="*/ 1854971 w 2409164"/>
                <a:gd name="connsiteY49" fmla="*/ 2219691 h 2411999"/>
                <a:gd name="connsiteX50" fmla="*/ 1840025 w 2409164"/>
                <a:gd name="connsiteY50" fmla="*/ 2178858 h 2411999"/>
                <a:gd name="connsiteX51" fmla="*/ 1728833 w 2409164"/>
                <a:gd name="connsiteY51" fmla="*/ 1974001 h 2411999"/>
                <a:gd name="connsiteX52" fmla="*/ 1699629 w 2409164"/>
                <a:gd name="connsiteY52" fmla="*/ 1934947 h 2411999"/>
                <a:gd name="connsiteX53" fmla="*/ 1827011 w 2409164"/>
                <a:gd name="connsiteY53" fmla="*/ 1829847 h 2411999"/>
                <a:gd name="connsiteX54" fmla="*/ 2085416 w 2409164"/>
                <a:gd name="connsiteY54" fmla="*/ 1206001 h 2411999"/>
                <a:gd name="connsiteX55" fmla="*/ 1203165 w 2409164"/>
                <a:gd name="connsiteY55" fmla="*/ 323750 h 2411999"/>
                <a:gd name="connsiteX56" fmla="*/ 1147549 w 2409164"/>
                <a:gd name="connsiteY56" fmla="*/ 326558 h 2411999"/>
                <a:gd name="connsiteX57" fmla="*/ 1150385 w 2409164"/>
                <a:gd name="connsiteY57" fmla="*/ 270386 h 2411999"/>
                <a:gd name="connsiteX58" fmla="*/ 1125883 w 2409164"/>
                <a:gd name="connsiteY58" fmla="*/ 27335 h 2411999"/>
                <a:gd name="connsiteX59" fmla="*/ 1119935 w 2409164"/>
                <a:gd name="connsiteY59" fmla="*/ 4202 h 241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09164" h="2411999">
                  <a:moveTo>
                    <a:pt x="344771" y="1406882"/>
                  </a:moveTo>
                  <a:lnTo>
                    <a:pt x="360577" y="1468356"/>
                  </a:lnTo>
                  <a:lnTo>
                    <a:pt x="370819" y="1496340"/>
                  </a:lnTo>
                  <a:lnTo>
                    <a:pt x="390245" y="1549413"/>
                  </a:lnTo>
                  <a:cubicBezTo>
                    <a:pt x="412567" y="1602189"/>
                    <a:pt x="439878" y="1652340"/>
                    <a:pt x="471588" y="1699276"/>
                  </a:cubicBezTo>
                  <a:lnTo>
                    <a:pt x="543127" y="1785983"/>
                  </a:lnTo>
                  <a:lnTo>
                    <a:pt x="543128" y="1785983"/>
                  </a:lnTo>
                  <a:lnTo>
                    <a:pt x="579318" y="1829846"/>
                  </a:lnTo>
                  <a:cubicBezTo>
                    <a:pt x="738974" y="1989502"/>
                    <a:pt x="959537" y="2088251"/>
                    <a:pt x="1203164" y="2088251"/>
                  </a:cubicBezTo>
                  <a:cubicBezTo>
                    <a:pt x="1264071" y="2088251"/>
                    <a:pt x="1323536" y="2082079"/>
                    <a:pt x="1380968" y="2070327"/>
                  </a:cubicBezTo>
                  <a:lnTo>
                    <a:pt x="1388835" y="2068304"/>
                  </a:lnTo>
                  <a:lnTo>
                    <a:pt x="1460375" y="2155012"/>
                  </a:lnTo>
                  <a:cubicBezTo>
                    <a:pt x="1492085" y="2201948"/>
                    <a:pt x="1519396" y="2252100"/>
                    <a:pt x="1541718" y="2304875"/>
                  </a:cubicBezTo>
                  <a:lnTo>
                    <a:pt x="1561143" y="2357947"/>
                  </a:lnTo>
                  <a:lnTo>
                    <a:pt x="1446214" y="2387497"/>
                  </a:lnTo>
                  <a:cubicBezTo>
                    <a:pt x="1367707" y="2403563"/>
                    <a:pt x="1286420" y="2411999"/>
                    <a:pt x="1203163" y="2411999"/>
                  </a:cubicBezTo>
                  <a:cubicBezTo>
                    <a:pt x="828507" y="2411999"/>
                    <a:pt x="493753" y="2241157"/>
                    <a:pt x="272555" y="1973127"/>
                  </a:cubicBezTo>
                  <a:lnTo>
                    <a:pt x="232336" y="1919343"/>
                  </a:lnTo>
                  <a:lnTo>
                    <a:pt x="232335" y="1919343"/>
                  </a:lnTo>
                  <a:lnTo>
                    <a:pt x="203129" y="1880286"/>
                  </a:lnTo>
                  <a:cubicBezTo>
                    <a:pt x="159784" y="1816127"/>
                    <a:pt x="122450" y="1747572"/>
                    <a:pt x="91937" y="1675429"/>
                  </a:cubicBezTo>
                  <a:lnTo>
                    <a:pt x="76992" y="1634597"/>
                  </a:lnTo>
                  <a:lnTo>
                    <a:pt x="51382" y="1564627"/>
                  </a:lnTo>
                  <a:lnTo>
                    <a:pt x="27613" y="1472184"/>
                  </a:lnTo>
                  <a:lnTo>
                    <a:pt x="67690" y="1470160"/>
                  </a:lnTo>
                  <a:cubicBezTo>
                    <a:pt x="148775" y="1461925"/>
                    <a:pt x="227485" y="1445658"/>
                    <a:pt x="303011" y="1422167"/>
                  </a:cubicBezTo>
                  <a:close/>
                  <a:moveTo>
                    <a:pt x="1119934" y="4201"/>
                  </a:moveTo>
                  <a:lnTo>
                    <a:pt x="1125882" y="27334"/>
                  </a:lnTo>
                  <a:cubicBezTo>
                    <a:pt x="1141948" y="105842"/>
                    <a:pt x="1150384" y="187128"/>
                    <a:pt x="1150384" y="270385"/>
                  </a:cubicBezTo>
                  <a:lnTo>
                    <a:pt x="1147548" y="326557"/>
                  </a:lnTo>
                  <a:lnTo>
                    <a:pt x="1112959" y="328304"/>
                  </a:lnTo>
                  <a:cubicBezTo>
                    <a:pt x="1023983" y="337340"/>
                    <a:pt x="938916" y="359597"/>
                    <a:pt x="859752" y="393081"/>
                  </a:cubicBezTo>
                  <a:lnTo>
                    <a:pt x="813275" y="418308"/>
                  </a:lnTo>
                  <a:lnTo>
                    <a:pt x="813274" y="418310"/>
                  </a:lnTo>
                  <a:lnTo>
                    <a:pt x="709890" y="474425"/>
                  </a:lnTo>
                  <a:cubicBezTo>
                    <a:pt x="522146" y="601262"/>
                    <a:pt x="385848" y="798467"/>
                    <a:pt x="338838" y="1028197"/>
                  </a:cubicBezTo>
                  <a:lnTo>
                    <a:pt x="334278" y="1058077"/>
                  </a:lnTo>
                  <a:lnTo>
                    <a:pt x="287798" y="1083306"/>
                  </a:lnTo>
                  <a:cubicBezTo>
                    <a:pt x="208635" y="1116789"/>
                    <a:pt x="123567" y="1139047"/>
                    <a:pt x="34591" y="1148083"/>
                  </a:cubicBezTo>
                  <a:lnTo>
                    <a:pt x="0" y="1149830"/>
                  </a:lnTo>
                  <a:lnTo>
                    <a:pt x="3390" y="1082694"/>
                  </a:lnTo>
                  <a:cubicBezTo>
                    <a:pt x="48681" y="636730"/>
                    <a:pt x="336954" y="262598"/>
                    <a:pt x="733735" y="94774"/>
                  </a:cubicBezTo>
                  <a:lnTo>
                    <a:pt x="802779" y="69503"/>
                  </a:lnTo>
                  <a:lnTo>
                    <a:pt x="802778" y="69502"/>
                  </a:lnTo>
                  <a:lnTo>
                    <a:pt x="844536" y="54218"/>
                  </a:lnTo>
                  <a:cubicBezTo>
                    <a:pt x="920063" y="30727"/>
                    <a:pt x="998772" y="14460"/>
                    <a:pt x="1079857" y="6225"/>
                  </a:cubicBezTo>
                  <a:close/>
                  <a:moveTo>
                    <a:pt x="1203164" y="0"/>
                  </a:moveTo>
                  <a:cubicBezTo>
                    <a:pt x="1869219" y="0"/>
                    <a:pt x="2409164" y="539945"/>
                    <a:pt x="2409164" y="1206000"/>
                  </a:cubicBezTo>
                  <a:cubicBezTo>
                    <a:pt x="2409164" y="1622285"/>
                    <a:pt x="2198248" y="1989307"/>
                    <a:pt x="1877450" y="2206034"/>
                  </a:cubicBezTo>
                  <a:lnTo>
                    <a:pt x="1854971" y="2219691"/>
                  </a:lnTo>
                  <a:lnTo>
                    <a:pt x="1840025" y="2178858"/>
                  </a:lnTo>
                  <a:cubicBezTo>
                    <a:pt x="1809512" y="2106716"/>
                    <a:pt x="1772179" y="2038161"/>
                    <a:pt x="1728833" y="1974001"/>
                  </a:cubicBezTo>
                  <a:lnTo>
                    <a:pt x="1699629" y="1934947"/>
                  </a:lnTo>
                  <a:lnTo>
                    <a:pt x="1827011" y="1829847"/>
                  </a:lnTo>
                  <a:cubicBezTo>
                    <a:pt x="1986667" y="1670191"/>
                    <a:pt x="2085416" y="1449628"/>
                    <a:pt x="2085416" y="1206001"/>
                  </a:cubicBezTo>
                  <a:cubicBezTo>
                    <a:pt x="2085416" y="718747"/>
                    <a:pt x="1690419" y="323750"/>
                    <a:pt x="1203165" y="323750"/>
                  </a:cubicBezTo>
                  <a:lnTo>
                    <a:pt x="1147549" y="326558"/>
                  </a:lnTo>
                  <a:lnTo>
                    <a:pt x="1150385" y="270386"/>
                  </a:lnTo>
                  <a:cubicBezTo>
                    <a:pt x="1150385" y="187129"/>
                    <a:pt x="1141949" y="105843"/>
                    <a:pt x="1125883" y="27335"/>
                  </a:cubicBezTo>
                  <a:lnTo>
                    <a:pt x="1119935" y="4202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F4DBF9C-8841-6E8B-20AF-016256FCD224}"/>
                </a:ext>
              </a:extLst>
            </p:cNvPr>
            <p:cNvSpPr/>
            <p:nvPr/>
          </p:nvSpPr>
          <p:spPr bwMode="ltGray">
            <a:xfrm>
              <a:off x="3790470" y="3869301"/>
              <a:ext cx="2062517" cy="2062518"/>
            </a:xfrm>
            <a:custGeom>
              <a:avLst/>
              <a:gdLst>
                <a:gd name="connsiteX0" fmla="*/ 2176830 w 2411999"/>
                <a:gd name="connsiteY0" fmla="*/ 492661 h 2412000"/>
                <a:gd name="connsiteX1" fmla="*/ 2206034 w 2411999"/>
                <a:gd name="connsiteY1" fmla="*/ 531715 h 2412000"/>
                <a:gd name="connsiteX2" fmla="*/ 2317226 w 2411999"/>
                <a:gd name="connsiteY2" fmla="*/ 736572 h 2412000"/>
                <a:gd name="connsiteX3" fmla="*/ 2332172 w 2411999"/>
                <a:gd name="connsiteY3" fmla="*/ 777405 h 2412000"/>
                <a:gd name="connsiteX4" fmla="*/ 2332172 w 2411999"/>
                <a:gd name="connsiteY4" fmla="*/ 777406 h 2412000"/>
                <a:gd name="connsiteX5" fmla="*/ 2357780 w 2411999"/>
                <a:gd name="connsiteY5" fmla="*/ 847373 h 2412000"/>
                <a:gd name="connsiteX6" fmla="*/ 2411999 w 2411999"/>
                <a:gd name="connsiteY6" fmla="*/ 1206000 h 2412000"/>
                <a:gd name="connsiteX7" fmla="*/ 1205999 w 2411999"/>
                <a:gd name="connsiteY7" fmla="*/ 2412000 h 2412000"/>
                <a:gd name="connsiteX8" fmla="*/ 438871 w 2411999"/>
                <a:gd name="connsiteY8" fmla="*/ 2136608 h 2412000"/>
                <a:gd name="connsiteX9" fmla="*/ 420909 w 2411999"/>
                <a:gd name="connsiteY9" fmla="*/ 2120283 h 2412000"/>
                <a:gd name="connsiteX10" fmla="*/ 488589 w 2411999"/>
                <a:gd name="connsiteY10" fmla="*/ 2058771 h 2412000"/>
                <a:gd name="connsiteX11" fmla="*/ 635852 w 2411999"/>
                <a:gd name="connsiteY11" fmla="*/ 1880286 h 2412000"/>
                <a:gd name="connsiteX12" fmla="*/ 638335 w 2411999"/>
                <a:gd name="connsiteY12" fmla="*/ 1876200 h 2412000"/>
                <a:gd name="connsiteX13" fmla="*/ 712725 w 2411999"/>
                <a:gd name="connsiteY13" fmla="*/ 1937577 h 2412000"/>
                <a:gd name="connsiteX14" fmla="*/ 1206000 w 2411999"/>
                <a:gd name="connsiteY14" fmla="*/ 2088252 h 2412000"/>
                <a:gd name="connsiteX15" fmla="*/ 2088251 w 2411999"/>
                <a:gd name="connsiteY15" fmla="*/ 1206001 h 2412000"/>
                <a:gd name="connsiteX16" fmla="*/ 2048587 w 2411999"/>
                <a:gd name="connsiteY16" fmla="*/ 943646 h 2412000"/>
                <a:gd name="connsiteX17" fmla="*/ 2038344 w 2411999"/>
                <a:gd name="connsiteY17" fmla="*/ 915661 h 2412000"/>
                <a:gd name="connsiteX18" fmla="*/ 2038345 w 2411999"/>
                <a:gd name="connsiteY18" fmla="*/ 915661 h 2412000"/>
                <a:gd name="connsiteX19" fmla="*/ 2018920 w 2411999"/>
                <a:gd name="connsiteY19" fmla="*/ 862590 h 2412000"/>
                <a:gd name="connsiteX20" fmla="*/ 1937577 w 2411999"/>
                <a:gd name="connsiteY20" fmla="*/ 712727 h 2412000"/>
                <a:gd name="connsiteX21" fmla="*/ 1866037 w 2411999"/>
                <a:gd name="connsiteY21" fmla="*/ 626019 h 2412000"/>
                <a:gd name="connsiteX22" fmla="*/ 1942721 w 2411999"/>
                <a:gd name="connsiteY22" fmla="*/ 606302 h 2412000"/>
                <a:gd name="connsiteX23" fmla="*/ 2173641 w 2411999"/>
                <a:gd name="connsiteY23" fmla="*/ 495291 h 2412000"/>
                <a:gd name="connsiteX24" fmla="*/ 420909 w 2411999"/>
                <a:gd name="connsiteY24" fmla="*/ 291719 h 2412000"/>
                <a:gd name="connsiteX25" fmla="*/ 488589 w 2411999"/>
                <a:gd name="connsiteY25" fmla="*/ 353230 h 2412000"/>
                <a:gd name="connsiteX26" fmla="*/ 635852 w 2411999"/>
                <a:gd name="connsiteY26" fmla="*/ 531715 h 2412000"/>
                <a:gd name="connsiteX27" fmla="*/ 638335 w 2411999"/>
                <a:gd name="connsiteY27" fmla="*/ 535803 h 2412000"/>
                <a:gd name="connsiteX28" fmla="*/ 582154 w 2411999"/>
                <a:gd name="connsiteY28" fmla="*/ 582156 h 2412000"/>
                <a:gd name="connsiteX29" fmla="*/ 474424 w 2411999"/>
                <a:gd name="connsiteY29" fmla="*/ 712727 h 2412000"/>
                <a:gd name="connsiteX30" fmla="*/ 420911 w 2411999"/>
                <a:gd name="connsiteY30" fmla="*/ 811319 h 2412000"/>
                <a:gd name="connsiteX31" fmla="*/ 420911 w 2411999"/>
                <a:gd name="connsiteY31" fmla="*/ 811319 h 2412000"/>
                <a:gd name="connsiteX32" fmla="*/ 393082 w 2411999"/>
                <a:gd name="connsiteY32" fmla="*/ 862589 h 2412000"/>
                <a:gd name="connsiteX33" fmla="*/ 323750 w 2411999"/>
                <a:gd name="connsiteY33" fmla="*/ 1206001 h 2412000"/>
                <a:gd name="connsiteX34" fmla="*/ 393082 w 2411999"/>
                <a:gd name="connsiteY34" fmla="*/ 1549413 h 2412000"/>
                <a:gd name="connsiteX35" fmla="*/ 420911 w 2411999"/>
                <a:gd name="connsiteY35" fmla="*/ 1600683 h 2412000"/>
                <a:gd name="connsiteX36" fmla="*/ 367396 w 2411999"/>
                <a:gd name="connsiteY36" fmla="*/ 1699276 h 2412000"/>
                <a:gd name="connsiteX37" fmla="*/ 259666 w 2411999"/>
                <a:gd name="connsiteY37" fmla="*/ 1829847 h 2412000"/>
                <a:gd name="connsiteX38" fmla="*/ 203484 w 2411999"/>
                <a:gd name="connsiteY38" fmla="*/ 1876201 h 2412000"/>
                <a:gd name="connsiteX39" fmla="*/ 145558 w 2411999"/>
                <a:gd name="connsiteY39" fmla="*/ 1780851 h 2412000"/>
                <a:gd name="connsiteX40" fmla="*/ 0 w 2411999"/>
                <a:gd name="connsiteY40" fmla="*/ 1206000 h 2412000"/>
                <a:gd name="connsiteX41" fmla="*/ 145558 w 2411999"/>
                <a:gd name="connsiteY41" fmla="*/ 631149 h 2412000"/>
                <a:gd name="connsiteX42" fmla="*/ 203483 w 2411999"/>
                <a:gd name="connsiteY42" fmla="*/ 535802 h 2412000"/>
                <a:gd name="connsiteX43" fmla="*/ 203483 w 2411999"/>
                <a:gd name="connsiteY43" fmla="*/ 535802 h 2412000"/>
                <a:gd name="connsiteX44" fmla="*/ 205965 w 2411999"/>
                <a:gd name="connsiteY44" fmla="*/ 531715 h 2412000"/>
                <a:gd name="connsiteX45" fmla="*/ 353228 w 2411999"/>
                <a:gd name="connsiteY45" fmla="*/ 353230 h 2412000"/>
                <a:gd name="connsiteX46" fmla="*/ 554194 w 2411999"/>
                <a:gd name="connsiteY46" fmla="*/ 192310 h 2412000"/>
                <a:gd name="connsiteX47" fmla="*/ 569139 w 2411999"/>
                <a:gd name="connsiteY47" fmla="*/ 233142 h 2412000"/>
                <a:gd name="connsiteX48" fmla="*/ 680331 w 2411999"/>
                <a:gd name="connsiteY48" fmla="*/ 437999 h 2412000"/>
                <a:gd name="connsiteX49" fmla="*/ 709537 w 2411999"/>
                <a:gd name="connsiteY49" fmla="*/ 477056 h 2412000"/>
                <a:gd name="connsiteX50" fmla="*/ 638336 w 2411999"/>
                <a:gd name="connsiteY50" fmla="*/ 535802 h 2412000"/>
                <a:gd name="connsiteX51" fmla="*/ 635853 w 2411999"/>
                <a:gd name="connsiteY51" fmla="*/ 531714 h 2412000"/>
                <a:gd name="connsiteX52" fmla="*/ 488590 w 2411999"/>
                <a:gd name="connsiteY52" fmla="*/ 353229 h 2412000"/>
                <a:gd name="connsiteX53" fmla="*/ 420910 w 2411999"/>
                <a:gd name="connsiteY53" fmla="*/ 291718 h 2412000"/>
                <a:gd name="connsiteX54" fmla="*/ 438872 w 2411999"/>
                <a:gd name="connsiteY54" fmla="*/ 275392 h 2412000"/>
                <a:gd name="connsiteX55" fmla="*/ 531714 w 2411999"/>
                <a:gd name="connsiteY55" fmla="*/ 205966 h 2412000"/>
                <a:gd name="connsiteX56" fmla="*/ 1206000 w 2411999"/>
                <a:gd name="connsiteY56" fmla="*/ 0 h 2412000"/>
                <a:gd name="connsiteX57" fmla="*/ 2136608 w 2411999"/>
                <a:gd name="connsiteY57" fmla="*/ 438872 h 2412000"/>
                <a:gd name="connsiteX58" fmla="*/ 2176830 w 2411999"/>
                <a:gd name="connsiteY58" fmla="*/ 492660 h 2412000"/>
                <a:gd name="connsiteX59" fmla="*/ 2173641 w 2411999"/>
                <a:gd name="connsiteY59" fmla="*/ 495290 h 2412000"/>
                <a:gd name="connsiteX60" fmla="*/ 1942721 w 2411999"/>
                <a:gd name="connsiteY60" fmla="*/ 606301 h 2412000"/>
                <a:gd name="connsiteX61" fmla="*/ 1866037 w 2411999"/>
                <a:gd name="connsiteY61" fmla="*/ 626018 h 2412000"/>
                <a:gd name="connsiteX62" fmla="*/ 1829847 w 2411999"/>
                <a:gd name="connsiteY62" fmla="*/ 582155 h 2412000"/>
                <a:gd name="connsiteX63" fmla="*/ 1206001 w 2411999"/>
                <a:gd name="connsiteY63" fmla="*/ 323750 h 2412000"/>
                <a:gd name="connsiteX64" fmla="*/ 1028197 w 2411999"/>
                <a:gd name="connsiteY64" fmla="*/ 341674 h 2412000"/>
                <a:gd name="connsiteX65" fmla="*/ 1020330 w 2411999"/>
                <a:gd name="connsiteY65" fmla="*/ 343697 h 2412000"/>
                <a:gd name="connsiteX66" fmla="*/ 948790 w 2411999"/>
                <a:gd name="connsiteY66" fmla="*/ 256989 h 2412000"/>
                <a:gd name="connsiteX67" fmla="*/ 867447 w 2411999"/>
                <a:gd name="connsiteY67" fmla="*/ 107126 h 2412000"/>
                <a:gd name="connsiteX68" fmla="*/ 848021 w 2411999"/>
                <a:gd name="connsiteY68" fmla="*/ 54053 h 2412000"/>
                <a:gd name="connsiteX69" fmla="*/ 962949 w 2411999"/>
                <a:gd name="connsiteY69" fmla="*/ 24502 h 2412000"/>
                <a:gd name="connsiteX70" fmla="*/ 1206000 w 2411999"/>
                <a:gd name="connsiteY70" fmla="*/ 0 h 24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411999" h="2412000">
                  <a:moveTo>
                    <a:pt x="2176830" y="492661"/>
                  </a:moveTo>
                  <a:lnTo>
                    <a:pt x="2206034" y="531715"/>
                  </a:lnTo>
                  <a:cubicBezTo>
                    <a:pt x="2249380" y="595875"/>
                    <a:pt x="2286713" y="664430"/>
                    <a:pt x="2317226" y="736572"/>
                  </a:cubicBezTo>
                  <a:lnTo>
                    <a:pt x="2332172" y="777405"/>
                  </a:lnTo>
                  <a:lnTo>
                    <a:pt x="2332172" y="777406"/>
                  </a:lnTo>
                  <a:lnTo>
                    <a:pt x="2357780" y="847373"/>
                  </a:lnTo>
                  <a:cubicBezTo>
                    <a:pt x="2393017" y="960663"/>
                    <a:pt x="2411999" y="1081115"/>
                    <a:pt x="2411999" y="1206000"/>
                  </a:cubicBezTo>
                  <a:cubicBezTo>
                    <a:pt x="2411999" y="1872055"/>
                    <a:pt x="1872054" y="2412000"/>
                    <a:pt x="1205999" y="2412000"/>
                  </a:cubicBezTo>
                  <a:cubicBezTo>
                    <a:pt x="914600" y="2412000"/>
                    <a:pt x="647339" y="2308651"/>
                    <a:pt x="438871" y="2136608"/>
                  </a:cubicBezTo>
                  <a:lnTo>
                    <a:pt x="420909" y="2120283"/>
                  </a:lnTo>
                  <a:lnTo>
                    <a:pt x="488589" y="2058771"/>
                  </a:lnTo>
                  <a:cubicBezTo>
                    <a:pt x="543150" y="2004210"/>
                    <a:pt x="592507" y="1944446"/>
                    <a:pt x="635852" y="1880286"/>
                  </a:cubicBezTo>
                  <a:lnTo>
                    <a:pt x="638335" y="1876200"/>
                  </a:lnTo>
                  <a:lnTo>
                    <a:pt x="712725" y="1937577"/>
                  </a:lnTo>
                  <a:cubicBezTo>
                    <a:pt x="853533" y="2032706"/>
                    <a:pt x="1023280" y="2088252"/>
                    <a:pt x="1206000" y="2088252"/>
                  </a:cubicBezTo>
                  <a:cubicBezTo>
                    <a:pt x="1693254" y="2088252"/>
                    <a:pt x="2088251" y="1693255"/>
                    <a:pt x="2088251" y="1206001"/>
                  </a:cubicBezTo>
                  <a:cubicBezTo>
                    <a:pt x="2088251" y="1114641"/>
                    <a:pt x="2074365" y="1026524"/>
                    <a:pt x="2048587" y="943646"/>
                  </a:cubicBezTo>
                  <a:lnTo>
                    <a:pt x="2038344" y="915661"/>
                  </a:lnTo>
                  <a:lnTo>
                    <a:pt x="2038345" y="915661"/>
                  </a:lnTo>
                  <a:lnTo>
                    <a:pt x="2018920" y="862590"/>
                  </a:lnTo>
                  <a:cubicBezTo>
                    <a:pt x="1996598" y="809815"/>
                    <a:pt x="1969287" y="759663"/>
                    <a:pt x="1937577" y="712727"/>
                  </a:cubicBezTo>
                  <a:lnTo>
                    <a:pt x="1866037" y="626019"/>
                  </a:lnTo>
                  <a:lnTo>
                    <a:pt x="1942721" y="606302"/>
                  </a:lnTo>
                  <a:cubicBezTo>
                    <a:pt x="2025598" y="580524"/>
                    <a:pt x="2103237" y="542856"/>
                    <a:pt x="2173641" y="495291"/>
                  </a:cubicBezTo>
                  <a:close/>
                  <a:moveTo>
                    <a:pt x="420909" y="291719"/>
                  </a:moveTo>
                  <a:lnTo>
                    <a:pt x="488589" y="353230"/>
                  </a:lnTo>
                  <a:cubicBezTo>
                    <a:pt x="543150" y="407791"/>
                    <a:pt x="592507" y="467556"/>
                    <a:pt x="635852" y="531715"/>
                  </a:cubicBezTo>
                  <a:lnTo>
                    <a:pt x="638335" y="535803"/>
                  </a:lnTo>
                  <a:lnTo>
                    <a:pt x="582154" y="582156"/>
                  </a:lnTo>
                  <a:cubicBezTo>
                    <a:pt x="542240" y="622070"/>
                    <a:pt x="506133" y="665791"/>
                    <a:pt x="474424" y="712727"/>
                  </a:cubicBezTo>
                  <a:lnTo>
                    <a:pt x="420911" y="811319"/>
                  </a:lnTo>
                  <a:lnTo>
                    <a:pt x="420911" y="811319"/>
                  </a:lnTo>
                  <a:lnTo>
                    <a:pt x="393082" y="862589"/>
                  </a:lnTo>
                  <a:cubicBezTo>
                    <a:pt x="348437" y="968140"/>
                    <a:pt x="323750" y="1084188"/>
                    <a:pt x="323750" y="1206001"/>
                  </a:cubicBezTo>
                  <a:cubicBezTo>
                    <a:pt x="323750" y="1327815"/>
                    <a:pt x="348437" y="1443862"/>
                    <a:pt x="393082" y="1549413"/>
                  </a:cubicBezTo>
                  <a:lnTo>
                    <a:pt x="420911" y="1600683"/>
                  </a:lnTo>
                  <a:lnTo>
                    <a:pt x="367396" y="1699276"/>
                  </a:lnTo>
                  <a:cubicBezTo>
                    <a:pt x="335687" y="1746212"/>
                    <a:pt x="299580" y="1789933"/>
                    <a:pt x="259666" y="1829847"/>
                  </a:cubicBezTo>
                  <a:lnTo>
                    <a:pt x="203484" y="1876201"/>
                  </a:lnTo>
                  <a:lnTo>
                    <a:pt x="145558" y="1780851"/>
                  </a:lnTo>
                  <a:cubicBezTo>
                    <a:pt x="52729" y="1609969"/>
                    <a:pt x="0" y="1414142"/>
                    <a:pt x="0" y="1206000"/>
                  </a:cubicBezTo>
                  <a:cubicBezTo>
                    <a:pt x="0" y="997858"/>
                    <a:pt x="52729" y="802031"/>
                    <a:pt x="145558" y="631149"/>
                  </a:cubicBezTo>
                  <a:lnTo>
                    <a:pt x="203483" y="535802"/>
                  </a:lnTo>
                  <a:lnTo>
                    <a:pt x="203483" y="535802"/>
                  </a:lnTo>
                  <a:lnTo>
                    <a:pt x="205965" y="531715"/>
                  </a:lnTo>
                  <a:cubicBezTo>
                    <a:pt x="249310" y="467556"/>
                    <a:pt x="298668" y="407791"/>
                    <a:pt x="353228" y="353230"/>
                  </a:cubicBezTo>
                  <a:close/>
                  <a:moveTo>
                    <a:pt x="554194" y="192310"/>
                  </a:moveTo>
                  <a:lnTo>
                    <a:pt x="569139" y="233142"/>
                  </a:lnTo>
                  <a:cubicBezTo>
                    <a:pt x="599652" y="305285"/>
                    <a:pt x="636986" y="373840"/>
                    <a:pt x="680331" y="437999"/>
                  </a:cubicBezTo>
                  <a:lnTo>
                    <a:pt x="709537" y="477056"/>
                  </a:lnTo>
                  <a:lnTo>
                    <a:pt x="638336" y="535802"/>
                  </a:lnTo>
                  <a:lnTo>
                    <a:pt x="635853" y="531714"/>
                  </a:lnTo>
                  <a:cubicBezTo>
                    <a:pt x="592508" y="467555"/>
                    <a:pt x="543151" y="407790"/>
                    <a:pt x="488590" y="353229"/>
                  </a:cubicBezTo>
                  <a:lnTo>
                    <a:pt x="420910" y="291718"/>
                  </a:lnTo>
                  <a:lnTo>
                    <a:pt x="438872" y="275392"/>
                  </a:lnTo>
                  <a:cubicBezTo>
                    <a:pt x="468653" y="250815"/>
                    <a:pt x="499634" y="227639"/>
                    <a:pt x="531714" y="205966"/>
                  </a:cubicBezTo>
                  <a:close/>
                  <a:moveTo>
                    <a:pt x="1206000" y="0"/>
                  </a:moveTo>
                  <a:cubicBezTo>
                    <a:pt x="1580656" y="0"/>
                    <a:pt x="1915410" y="170842"/>
                    <a:pt x="2136608" y="438872"/>
                  </a:cubicBezTo>
                  <a:lnTo>
                    <a:pt x="2176830" y="492660"/>
                  </a:lnTo>
                  <a:lnTo>
                    <a:pt x="2173641" y="495290"/>
                  </a:lnTo>
                  <a:cubicBezTo>
                    <a:pt x="2103237" y="542855"/>
                    <a:pt x="2025598" y="580523"/>
                    <a:pt x="1942721" y="606301"/>
                  </a:cubicBezTo>
                  <a:lnTo>
                    <a:pt x="1866037" y="626018"/>
                  </a:lnTo>
                  <a:lnTo>
                    <a:pt x="1829847" y="582155"/>
                  </a:lnTo>
                  <a:cubicBezTo>
                    <a:pt x="1670191" y="422499"/>
                    <a:pt x="1449628" y="323750"/>
                    <a:pt x="1206001" y="323750"/>
                  </a:cubicBezTo>
                  <a:cubicBezTo>
                    <a:pt x="1145094" y="323750"/>
                    <a:pt x="1085629" y="329922"/>
                    <a:pt x="1028197" y="341674"/>
                  </a:cubicBezTo>
                  <a:lnTo>
                    <a:pt x="1020330" y="343697"/>
                  </a:lnTo>
                  <a:lnTo>
                    <a:pt x="948790" y="256989"/>
                  </a:lnTo>
                  <a:cubicBezTo>
                    <a:pt x="917080" y="210053"/>
                    <a:pt x="889769" y="159902"/>
                    <a:pt x="867447" y="107126"/>
                  </a:cubicBezTo>
                  <a:lnTo>
                    <a:pt x="848021" y="54053"/>
                  </a:lnTo>
                  <a:lnTo>
                    <a:pt x="962949" y="24502"/>
                  </a:lnTo>
                  <a:cubicBezTo>
                    <a:pt x="1041457" y="8437"/>
                    <a:pt x="1122743" y="0"/>
                    <a:pt x="120600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C7440B7-C478-2AEF-0C6C-7B5DCB8DEF41}"/>
                </a:ext>
              </a:extLst>
            </p:cNvPr>
            <p:cNvSpPr/>
            <p:nvPr/>
          </p:nvSpPr>
          <p:spPr bwMode="ltGray">
            <a:xfrm flipH="1">
              <a:off x="2051033" y="2635993"/>
              <a:ext cx="2062519" cy="2062517"/>
            </a:xfrm>
            <a:custGeom>
              <a:avLst/>
              <a:gdLst>
                <a:gd name="connsiteX0" fmla="*/ 545965 w 2412001"/>
                <a:gd name="connsiteY0" fmla="*/ 1785983 h 2411999"/>
                <a:gd name="connsiteX1" fmla="*/ 469281 w 2412001"/>
                <a:gd name="connsiteY1" fmla="*/ 1805700 h 2411999"/>
                <a:gd name="connsiteX2" fmla="*/ 238361 w 2412001"/>
                <a:gd name="connsiteY2" fmla="*/ 1916711 h 2411999"/>
                <a:gd name="connsiteX3" fmla="*/ 235172 w 2412001"/>
                <a:gd name="connsiteY3" fmla="*/ 1919342 h 2411999"/>
                <a:gd name="connsiteX4" fmla="*/ 275392 w 2412001"/>
                <a:gd name="connsiteY4" fmla="*/ 1973127 h 2411999"/>
                <a:gd name="connsiteX5" fmla="*/ 1206000 w 2412001"/>
                <a:gd name="connsiteY5" fmla="*/ 2411999 h 2411999"/>
                <a:gd name="connsiteX6" fmla="*/ 1449051 w 2412001"/>
                <a:gd name="connsiteY6" fmla="*/ 2387497 h 2411999"/>
                <a:gd name="connsiteX7" fmla="*/ 1563980 w 2412001"/>
                <a:gd name="connsiteY7" fmla="*/ 2357947 h 2411999"/>
                <a:gd name="connsiteX8" fmla="*/ 1544555 w 2412001"/>
                <a:gd name="connsiteY8" fmla="*/ 2304875 h 2411999"/>
                <a:gd name="connsiteX9" fmla="*/ 1463212 w 2412001"/>
                <a:gd name="connsiteY9" fmla="*/ 2155012 h 2411999"/>
                <a:gd name="connsiteX10" fmla="*/ 1391672 w 2412001"/>
                <a:gd name="connsiteY10" fmla="*/ 2068304 h 2411999"/>
                <a:gd name="connsiteX11" fmla="*/ 1383805 w 2412001"/>
                <a:gd name="connsiteY11" fmla="*/ 2070327 h 2411999"/>
                <a:gd name="connsiteX12" fmla="*/ 1206001 w 2412001"/>
                <a:gd name="connsiteY12" fmla="*/ 2088251 h 2411999"/>
                <a:gd name="connsiteX13" fmla="*/ 582155 w 2412001"/>
                <a:gd name="connsiteY13" fmla="*/ 1829846 h 2411999"/>
                <a:gd name="connsiteX14" fmla="*/ 805616 w 2412001"/>
                <a:gd name="connsiteY14" fmla="*/ 69503 h 2411999"/>
                <a:gd name="connsiteX15" fmla="*/ 736572 w 2412001"/>
                <a:gd name="connsiteY15" fmla="*/ 94774 h 2411999"/>
                <a:gd name="connsiteX16" fmla="*/ 6227 w 2412001"/>
                <a:gd name="connsiteY16" fmla="*/ 1082694 h 2411999"/>
                <a:gd name="connsiteX17" fmla="*/ 2837 w 2412001"/>
                <a:gd name="connsiteY17" fmla="*/ 1149830 h 2411999"/>
                <a:gd name="connsiteX18" fmla="*/ 2836 w 2412001"/>
                <a:gd name="connsiteY18" fmla="*/ 1149830 h 2411999"/>
                <a:gd name="connsiteX19" fmla="*/ 0 w 2412001"/>
                <a:gd name="connsiteY19" fmla="*/ 1206000 h 2411999"/>
                <a:gd name="connsiteX20" fmla="*/ 24502 w 2412001"/>
                <a:gd name="connsiteY20" fmla="*/ 1449051 h 2411999"/>
                <a:gd name="connsiteX21" fmla="*/ 30450 w 2412001"/>
                <a:gd name="connsiteY21" fmla="*/ 1472184 h 2411999"/>
                <a:gd name="connsiteX22" fmla="*/ 54219 w 2412001"/>
                <a:gd name="connsiteY22" fmla="*/ 1564627 h 2411999"/>
                <a:gd name="connsiteX23" fmla="*/ 79829 w 2412001"/>
                <a:gd name="connsiteY23" fmla="*/ 1634597 h 2411999"/>
                <a:gd name="connsiteX24" fmla="*/ 156784 w 2412001"/>
                <a:gd name="connsiteY24" fmla="*/ 1587845 h 2411999"/>
                <a:gd name="connsiteX25" fmla="*/ 373008 w 2412001"/>
                <a:gd name="connsiteY25" fmla="*/ 1496506 h 2411999"/>
                <a:gd name="connsiteX26" fmla="*/ 373656 w 2412001"/>
                <a:gd name="connsiteY26" fmla="*/ 1496340 h 2411999"/>
                <a:gd name="connsiteX27" fmla="*/ 363414 w 2412001"/>
                <a:gd name="connsiteY27" fmla="*/ 1468356 h 2411999"/>
                <a:gd name="connsiteX28" fmla="*/ 347608 w 2412001"/>
                <a:gd name="connsiteY28" fmla="*/ 1406882 h 2411999"/>
                <a:gd name="connsiteX29" fmla="*/ 341674 w 2412001"/>
                <a:gd name="connsiteY29" fmla="*/ 1383805 h 2411999"/>
                <a:gd name="connsiteX30" fmla="*/ 323750 w 2412001"/>
                <a:gd name="connsiteY30" fmla="*/ 1206001 h 2411999"/>
                <a:gd name="connsiteX31" fmla="*/ 328305 w 2412001"/>
                <a:gd name="connsiteY31" fmla="*/ 1115796 h 2411999"/>
                <a:gd name="connsiteX32" fmla="*/ 337114 w 2412001"/>
                <a:gd name="connsiteY32" fmla="*/ 1058077 h 2411999"/>
                <a:gd name="connsiteX33" fmla="*/ 337115 w 2412001"/>
                <a:gd name="connsiteY33" fmla="*/ 1058077 h 2411999"/>
                <a:gd name="connsiteX34" fmla="*/ 341675 w 2412001"/>
                <a:gd name="connsiteY34" fmla="*/ 1028197 h 2411999"/>
                <a:gd name="connsiteX35" fmla="*/ 712727 w 2412001"/>
                <a:gd name="connsiteY35" fmla="*/ 474425 h 2411999"/>
                <a:gd name="connsiteX36" fmla="*/ 816111 w 2412001"/>
                <a:gd name="connsiteY36" fmla="*/ 418310 h 2411999"/>
                <a:gd name="connsiteX37" fmla="*/ 824919 w 2412001"/>
                <a:gd name="connsiteY37" fmla="*/ 360592 h 2411999"/>
                <a:gd name="connsiteX38" fmla="*/ 829474 w 2412001"/>
                <a:gd name="connsiteY38" fmla="*/ 270387 h 2411999"/>
                <a:gd name="connsiteX39" fmla="*/ 811550 w 2412001"/>
                <a:gd name="connsiteY39" fmla="*/ 92583 h 2411999"/>
                <a:gd name="connsiteX40" fmla="*/ 1206001 w 2412001"/>
                <a:gd name="connsiteY40" fmla="*/ 0 h 2411999"/>
                <a:gd name="connsiteX41" fmla="*/ 1122772 w 2412001"/>
                <a:gd name="connsiteY41" fmla="*/ 4202 h 2411999"/>
                <a:gd name="connsiteX42" fmla="*/ 1128720 w 2412001"/>
                <a:gd name="connsiteY42" fmla="*/ 27335 h 2411999"/>
                <a:gd name="connsiteX43" fmla="*/ 1153222 w 2412001"/>
                <a:gd name="connsiteY43" fmla="*/ 270386 h 2411999"/>
                <a:gd name="connsiteX44" fmla="*/ 1150386 w 2412001"/>
                <a:gd name="connsiteY44" fmla="*/ 326558 h 2411999"/>
                <a:gd name="connsiteX45" fmla="*/ 1206002 w 2412001"/>
                <a:gd name="connsiteY45" fmla="*/ 323750 h 2411999"/>
                <a:gd name="connsiteX46" fmla="*/ 2088253 w 2412001"/>
                <a:gd name="connsiteY46" fmla="*/ 1206001 h 2411999"/>
                <a:gd name="connsiteX47" fmla="*/ 1829848 w 2412001"/>
                <a:gd name="connsiteY47" fmla="*/ 1829847 h 2411999"/>
                <a:gd name="connsiteX48" fmla="*/ 1702466 w 2412001"/>
                <a:gd name="connsiteY48" fmla="*/ 1934947 h 2411999"/>
                <a:gd name="connsiteX49" fmla="*/ 1699277 w 2412001"/>
                <a:gd name="connsiteY49" fmla="*/ 1937577 h 2411999"/>
                <a:gd name="connsiteX50" fmla="*/ 1468357 w 2412001"/>
                <a:gd name="connsiteY50" fmla="*/ 2048588 h 2411999"/>
                <a:gd name="connsiteX51" fmla="*/ 1391673 w 2412001"/>
                <a:gd name="connsiteY51" fmla="*/ 2068305 h 2411999"/>
                <a:gd name="connsiteX52" fmla="*/ 1463213 w 2412001"/>
                <a:gd name="connsiteY52" fmla="*/ 2155013 h 2411999"/>
                <a:gd name="connsiteX53" fmla="*/ 1544556 w 2412001"/>
                <a:gd name="connsiteY53" fmla="*/ 2304876 h 2411999"/>
                <a:gd name="connsiteX54" fmla="*/ 1563981 w 2412001"/>
                <a:gd name="connsiteY54" fmla="*/ 2357948 h 2411999"/>
                <a:gd name="connsiteX55" fmla="*/ 1564628 w 2412001"/>
                <a:gd name="connsiteY55" fmla="*/ 2357781 h 2411999"/>
                <a:gd name="connsiteX56" fmla="*/ 1780852 w 2412001"/>
                <a:gd name="connsiteY56" fmla="*/ 2266442 h 2411999"/>
                <a:gd name="connsiteX57" fmla="*/ 1857808 w 2412001"/>
                <a:gd name="connsiteY57" fmla="*/ 2219691 h 2411999"/>
                <a:gd name="connsiteX58" fmla="*/ 1880287 w 2412001"/>
                <a:gd name="connsiteY58" fmla="*/ 2206034 h 2411999"/>
                <a:gd name="connsiteX59" fmla="*/ 2412001 w 2412001"/>
                <a:gd name="connsiteY59" fmla="*/ 1206000 h 2411999"/>
                <a:gd name="connsiteX60" fmla="*/ 1206001 w 2412001"/>
                <a:gd name="connsiteY60" fmla="*/ 0 h 241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12001" h="2411999">
                  <a:moveTo>
                    <a:pt x="545965" y="1785983"/>
                  </a:moveTo>
                  <a:lnTo>
                    <a:pt x="469281" y="1805700"/>
                  </a:lnTo>
                  <a:cubicBezTo>
                    <a:pt x="386404" y="1831478"/>
                    <a:pt x="308765" y="1869147"/>
                    <a:pt x="238361" y="1916711"/>
                  </a:cubicBezTo>
                  <a:lnTo>
                    <a:pt x="235172" y="1919342"/>
                  </a:lnTo>
                  <a:lnTo>
                    <a:pt x="275392" y="1973127"/>
                  </a:lnTo>
                  <a:cubicBezTo>
                    <a:pt x="496590" y="2241157"/>
                    <a:pt x="831344" y="2411999"/>
                    <a:pt x="1206000" y="2411999"/>
                  </a:cubicBezTo>
                  <a:cubicBezTo>
                    <a:pt x="1289257" y="2411999"/>
                    <a:pt x="1370544" y="2403563"/>
                    <a:pt x="1449051" y="2387497"/>
                  </a:cubicBezTo>
                  <a:lnTo>
                    <a:pt x="1563980" y="2357947"/>
                  </a:lnTo>
                  <a:lnTo>
                    <a:pt x="1544555" y="2304875"/>
                  </a:lnTo>
                  <a:cubicBezTo>
                    <a:pt x="1522233" y="2252100"/>
                    <a:pt x="1494922" y="2201948"/>
                    <a:pt x="1463212" y="2155012"/>
                  </a:cubicBezTo>
                  <a:lnTo>
                    <a:pt x="1391672" y="2068304"/>
                  </a:lnTo>
                  <a:lnTo>
                    <a:pt x="1383805" y="2070327"/>
                  </a:lnTo>
                  <a:cubicBezTo>
                    <a:pt x="1326373" y="2082079"/>
                    <a:pt x="1266908" y="2088251"/>
                    <a:pt x="1206001" y="2088251"/>
                  </a:cubicBezTo>
                  <a:cubicBezTo>
                    <a:pt x="962374" y="2088251"/>
                    <a:pt x="741811" y="1989502"/>
                    <a:pt x="582155" y="1829846"/>
                  </a:cubicBezTo>
                  <a:close/>
                  <a:moveTo>
                    <a:pt x="805616" y="69503"/>
                  </a:moveTo>
                  <a:lnTo>
                    <a:pt x="736572" y="94774"/>
                  </a:lnTo>
                  <a:cubicBezTo>
                    <a:pt x="339791" y="262598"/>
                    <a:pt x="51518" y="636730"/>
                    <a:pt x="6227" y="1082694"/>
                  </a:cubicBezTo>
                  <a:lnTo>
                    <a:pt x="2837" y="1149830"/>
                  </a:lnTo>
                  <a:lnTo>
                    <a:pt x="2836" y="1149830"/>
                  </a:lnTo>
                  <a:lnTo>
                    <a:pt x="0" y="1206000"/>
                  </a:lnTo>
                  <a:cubicBezTo>
                    <a:pt x="0" y="1289257"/>
                    <a:pt x="8437" y="1370543"/>
                    <a:pt x="24502" y="1449051"/>
                  </a:cubicBezTo>
                  <a:lnTo>
                    <a:pt x="30450" y="1472184"/>
                  </a:lnTo>
                  <a:lnTo>
                    <a:pt x="54219" y="1564627"/>
                  </a:lnTo>
                  <a:lnTo>
                    <a:pt x="79829" y="1634597"/>
                  </a:lnTo>
                  <a:lnTo>
                    <a:pt x="156784" y="1587845"/>
                  </a:lnTo>
                  <a:cubicBezTo>
                    <a:pt x="225137" y="1550714"/>
                    <a:pt x="297481" y="1519998"/>
                    <a:pt x="373008" y="1496506"/>
                  </a:cubicBezTo>
                  <a:lnTo>
                    <a:pt x="373656" y="1496340"/>
                  </a:lnTo>
                  <a:lnTo>
                    <a:pt x="363414" y="1468356"/>
                  </a:lnTo>
                  <a:lnTo>
                    <a:pt x="347608" y="1406882"/>
                  </a:lnTo>
                  <a:lnTo>
                    <a:pt x="341674" y="1383805"/>
                  </a:lnTo>
                  <a:cubicBezTo>
                    <a:pt x="329922" y="1326373"/>
                    <a:pt x="323750" y="1266908"/>
                    <a:pt x="323750" y="1206001"/>
                  </a:cubicBezTo>
                  <a:cubicBezTo>
                    <a:pt x="323750" y="1175547"/>
                    <a:pt x="325293" y="1145455"/>
                    <a:pt x="328305" y="1115796"/>
                  </a:cubicBezTo>
                  <a:lnTo>
                    <a:pt x="337114" y="1058077"/>
                  </a:lnTo>
                  <a:lnTo>
                    <a:pt x="337115" y="1058077"/>
                  </a:lnTo>
                  <a:lnTo>
                    <a:pt x="341675" y="1028197"/>
                  </a:lnTo>
                  <a:cubicBezTo>
                    <a:pt x="388685" y="798467"/>
                    <a:pt x="524983" y="601262"/>
                    <a:pt x="712727" y="474425"/>
                  </a:cubicBezTo>
                  <a:lnTo>
                    <a:pt x="816111" y="418310"/>
                  </a:lnTo>
                  <a:lnTo>
                    <a:pt x="824919" y="360592"/>
                  </a:lnTo>
                  <a:cubicBezTo>
                    <a:pt x="827931" y="330933"/>
                    <a:pt x="829474" y="300840"/>
                    <a:pt x="829474" y="270387"/>
                  </a:cubicBezTo>
                  <a:cubicBezTo>
                    <a:pt x="829474" y="209480"/>
                    <a:pt x="823302" y="150015"/>
                    <a:pt x="811550" y="92583"/>
                  </a:cubicBezTo>
                  <a:close/>
                  <a:moveTo>
                    <a:pt x="1206001" y="0"/>
                  </a:moveTo>
                  <a:lnTo>
                    <a:pt x="1122772" y="4202"/>
                  </a:lnTo>
                  <a:lnTo>
                    <a:pt x="1128720" y="27335"/>
                  </a:lnTo>
                  <a:cubicBezTo>
                    <a:pt x="1144786" y="105843"/>
                    <a:pt x="1153222" y="187129"/>
                    <a:pt x="1153222" y="270386"/>
                  </a:cubicBezTo>
                  <a:lnTo>
                    <a:pt x="1150386" y="326558"/>
                  </a:lnTo>
                  <a:lnTo>
                    <a:pt x="1206002" y="323750"/>
                  </a:lnTo>
                  <a:cubicBezTo>
                    <a:pt x="1693256" y="323750"/>
                    <a:pt x="2088253" y="718747"/>
                    <a:pt x="2088253" y="1206001"/>
                  </a:cubicBezTo>
                  <a:cubicBezTo>
                    <a:pt x="2088253" y="1449628"/>
                    <a:pt x="1989504" y="1670191"/>
                    <a:pt x="1829848" y="1829847"/>
                  </a:cubicBezTo>
                  <a:lnTo>
                    <a:pt x="1702466" y="1934947"/>
                  </a:lnTo>
                  <a:lnTo>
                    <a:pt x="1699277" y="1937577"/>
                  </a:lnTo>
                  <a:cubicBezTo>
                    <a:pt x="1628873" y="1985142"/>
                    <a:pt x="1551234" y="2022810"/>
                    <a:pt x="1468357" y="2048588"/>
                  </a:cubicBezTo>
                  <a:lnTo>
                    <a:pt x="1391673" y="2068305"/>
                  </a:lnTo>
                  <a:lnTo>
                    <a:pt x="1463213" y="2155013"/>
                  </a:lnTo>
                  <a:cubicBezTo>
                    <a:pt x="1494923" y="2201949"/>
                    <a:pt x="1522234" y="2252101"/>
                    <a:pt x="1544556" y="2304876"/>
                  </a:cubicBezTo>
                  <a:lnTo>
                    <a:pt x="1563981" y="2357948"/>
                  </a:lnTo>
                  <a:lnTo>
                    <a:pt x="1564628" y="2357781"/>
                  </a:lnTo>
                  <a:cubicBezTo>
                    <a:pt x="1640155" y="2334290"/>
                    <a:pt x="1712499" y="2303574"/>
                    <a:pt x="1780852" y="2266442"/>
                  </a:cubicBezTo>
                  <a:lnTo>
                    <a:pt x="1857808" y="2219691"/>
                  </a:lnTo>
                  <a:lnTo>
                    <a:pt x="1880287" y="2206034"/>
                  </a:lnTo>
                  <a:cubicBezTo>
                    <a:pt x="2201085" y="1989307"/>
                    <a:pt x="2412001" y="1622285"/>
                    <a:pt x="2412001" y="1206000"/>
                  </a:cubicBezTo>
                  <a:cubicBezTo>
                    <a:pt x="2412001" y="539945"/>
                    <a:pt x="1872056" y="0"/>
                    <a:pt x="1206001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3DD5C5A-2BEB-0671-0CE6-9C4CF8C29F3D}"/>
                </a:ext>
              </a:extLst>
            </p:cNvPr>
            <p:cNvSpPr/>
            <p:nvPr/>
          </p:nvSpPr>
          <p:spPr bwMode="ltGray">
            <a:xfrm flipH="1">
              <a:off x="2447798" y="3869301"/>
              <a:ext cx="2062517" cy="2062518"/>
            </a:xfrm>
            <a:custGeom>
              <a:avLst/>
              <a:gdLst>
                <a:gd name="connsiteX0" fmla="*/ 203483 w 2411999"/>
                <a:gd name="connsiteY0" fmla="*/ 535802 h 2412000"/>
                <a:gd name="connsiteX1" fmla="*/ 145558 w 2411999"/>
                <a:gd name="connsiteY1" fmla="*/ 631149 h 2412000"/>
                <a:gd name="connsiteX2" fmla="*/ 0 w 2411999"/>
                <a:gd name="connsiteY2" fmla="*/ 1206000 h 2412000"/>
                <a:gd name="connsiteX3" fmla="*/ 145558 w 2411999"/>
                <a:gd name="connsiteY3" fmla="*/ 1780851 h 2412000"/>
                <a:gd name="connsiteX4" fmla="*/ 203483 w 2411999"/>
                <a:gd name="connsiteY4" fmla="*/ 1876200 h 2412000"/>
                <a:gd name="connsiteX5" fmla="*/ 205966 w 2411999"/>
                <a:gd name="connsiteY5" fmla="*/ 1880286 h 2412000"/>
                <a:gd name="connsiteX6" fmla="*/ 353229 w 2411999"/>
                <a:gd name="connsiteY6" fmla="*/ 2058771 h 2412000"/>
                <a:gd name="connsiteX7" fmla="*/ 420908 w 2411999"/>
                <a:gd name="connsiteY7" fmla="*/ 2120283 h 2412000"/>
                <a:gd name="connsiteX8" fmla="*/ 420908 w 2411999"/>
                <a:gd name="connsiteY8" fmla="*/ 2120283 h 2412000"/>
                <a:gd name="connsiteX9" fmla="*/ 438871 w 2411999"/>
                <a:gd name="connsiteY9" fmla="*/ 2136608 h 2412000"/>
                <a:gd name="connsiteX10" fmla="*/ 1205999 w 2411999"/>
                <a:gd name="connsiteY10" fmla="*/ 2412000 h 2412000"/>
                <a:gd name="connsiteX11" fmla="*/ 2411999 w 2411999"/>
                <a:gd name="connsiteY11" fmla="*/ 1206000 h 2412000"/>
                <a:gd name="connsiteX12" fmla="*/ 2357780 w 2411999"/>
                <a:gd name="connsiteY12" fmla="*/ 847373 h 2412000"/>
                <a:gd name="connsiteX13" fmla="*/ 2331924 w 2411999"/>
                <a:gd name="connsiteY13" fmla="*/ 776732 h 2412000"/>
                <a:gd name="connsiteX14" fmla="*/ 2253863 w 2411999"/>
                <a:gd name="connsiteY14" fmla="*/ 824155 h 2412000"/>
                <a:gd name="connsiteX15" fmla="*/ 2148441 w 2411999"/>
                <a:gd name="connsiteY15" fmla="*/ 874939 h 2412000"/>
                <a:gd name="connsiteX16" fmla="*/ 2038205 w 2411999"/>
                <a:gd name="connsiteY16" fmla="*/ 915287 h 2412000"/>
                <a:gd name="connsiteX17" fmla="*/ 2048585 w 2411999"/>
                <a:gd name="connsiteY17" fmla="*/ 943646 h 2412000"/>
                <a:gd name="connsiteX18" fmla="*/ 2088249 w 2411999"/>
                <a:gd name="connsiteY18" fmla="*/ 1206001 h 2412000"/>
                <a:gd name="connsiteX19" fmla="*/ 1205998 w 2411999"/>
                <a:gd name="connsiteY19" fmla="*/ 2088252 h 2412000"/>
                <a:gd name="connsiteX20" fmla="*/ 712723 w 2411999"/>
                <a:gd name="connsiteY20" fmla="*/ 1937577 h 2412000"/>
                <a:gd name="connsiteX21" fmla="*/ 638335 w 2411999"/>
                <a:gd name="connsiteY21" fmla="*/ 1876202 h 2412000"/>
                <a:gd name="connsiteX22" fmla="*/ 638335 w 2411999"/>
                <a:gd name="connsiteY22" fmla="*/ 1876201 h 2412000"/>
                <a:gd name="connsiteX23" fmla="*/ 582153 w 2411999"/>
                <a:gd name="connsiteY23" fmla="*/ 1829847 h 2412000"/>
                <a:gd name="connsiteX24" fmla="*/ 474423 w 2411999"/>
                <a:gd name="connsiteY24" fmla="*/ 1699276 h 2412000"/>
                <a:gd name="connsiteX25" fmla="*/ 420908 w 2411999"/>
                <a:gd name="connsiteY25" fmla="*/ 1600683 h 2412000"/>
                <a:gd name="connsiteX26" fmla="*/ 393080 w 2411999"/>
                <a:gd name="connsiteY26" fmla="*/ 1549413 h 2412000"/>
                <a:gd name="connsiteX27" fmla="*/ 323748 w 2411999"/>
                <a:gd name="connsiteY27" fmla="*/ 1206001 h 2412000"/>
                <a:gd name="connsiteX28" fmla="*/ 393080 w 2411999"/>
                <a:gd name="connsiteY28" fmla="*/ 862589 h 2412000"/>
                <a:gd name="connsiteX29" fmla="*/ 420908 w 2411999"/>
                <a:gd name="connsiteY29" fmla="*/ 811319 h 2412000"/>
                <a:gd name="connsiteX30" fmla="*/ 367394 w 2411999"/>
                <a:gd name="connsiteY30" fmla="*/ 712726 h 2412000"/>
                <a:gd name="connsiteX31" fmla="*/ 259664 w 2411999"/>
                <a:gd name="connsiteY31" fmla="*/ 582155 h 2412000"/>
                <a:gd name="connsiteX32" fmla="*/ 837648 w 2411999"/>
                <a:gd name="connsiteY32" fmla="*/ 54054 h 2412000"/>
                <a:gd name="connsiteX33" fmla="*/ 837000 w 2411999"/>
                <a:gd name="connsiteY33" fmla="*/ 54220 h 2412000"/>
                <a:gd name="connsiteX34" fmla="*/ 620776 w 2411999"/>
                <a:gd name="connsiteY34" fmla="*/ 145559 h 2412000"/>
                <a:gd name="connsiteX35" fmla="*/ 543821 w 2411999"/>
                <a:gd name="connsiteY35" fmla="*/ 192311 h 2412000"/>
                <a:gd name="connsiteX36" fmla="*/ 545708 w 2411999"/>
                <a:gd name="connsiteY36" fmla="*/ 197466 h 2412000"/>
                <a:gd name="connsiteX37" fmla="*/ 531713 w 2411999"/>
                <a:gd name="connsiteY37" fmla="*/ 205967 h 2412000"/>
                <a:gd name="connsiteX38" fmla="*/ 438871 w 2411999"/>
                <a:gd name="connsiteY38" fmla="*/ 275393 h 2412000"/>
                <a:gd name="connsiteX39" fmla="*/ 420908 w 2411999"/>
                <a:gd name="connsiteY39" fmla="*/ 291719 h 2412000"/>
                <a:gd name="connsiteX40" fmla="*/ 488589 w 2411999"/>
                <a:gd name="connsiteY40" fmla="*/ 353230 h 2412000"/>
                <a:gd name="connsiteX41" fmla="*/ 635852 w 2411999"/>
                <a:gd name="connsiteY41" fmla="*/ 531715 h 2412000"/>
                <a:gd name="connsiteX42" fmla="*/ 638334 w 2411999"/>
                <a:gd name="connsiteY42" fmla="*/ 535802 h 2412000"/>
                <a:gd name="connsiteX43" fmla="*/ 708699 w 2411999"/>
                <a:gd name="connsiteY43" fmla="*/ 477746 h 2412000"/>
                <a:gd name="connsiteX44" fmla="*/ 705055 w 2411999"/>
                <a:gd name="connsiteY44" fmla="*/ 472873 h 2412000"/>
                <a:gd name="connsiteX45" fmla="*/ 813136 w 2411999"/>
                <a:gd name="connsiteY45" fmla="*/ 410751 h 2412000"/>
                <a:gd name="connsiteX46" fmla="*/ 933273 w 2411999"/>
                <a:gd name="connsiteY46" fmla="*/ 363415 h 2412000"/>
                <a:gd name="connsiteX47" fmla="*/ 1009957 w 2411999"/>
                <a:gd name="connsiteY47" fmla="*/ 343698 h 2412000"/>
                <a:gd name="connsiteX48" fmla="*/ 938417 w 2411999"/>
                <a:gd name="connsiteY48" fmla="*/ 256990 h 2412000"/>
                <a:gd name="connsiteX49" fmla="*/ 857074 w 2411999"/>
                <a:gd name="connsiteY49" fmla="*/ 107127 h 2412000"/>
                <a:gd name="connsiteX50" fmla="*/ 1195628 w 2411999"/>
                <a:gd name="connsiteY50" fmla="*/ 0 h 2412000"/>
                <a:gd name="connsiteX51" fmla="*/ 952577 w 2411999"/>
                <a:gd name="connsiteY51" fmla="*/ 24502 h 2412000"/>
                <a:gd name="connsiteX52" fmla="*/ 837649 w 2411999"/>
                <a:gd name="connsiteY52" fmla="*/ 54053 h 2412000"/>
                <a:gd name="connsiteX53" fmla="*/ 857075 w 2411999"/>
                <a:gd name="connsiteY53" fmla="*/ 107126 h 2412000"/>
                <a:gd name="connsiteX54" fmla="*/ 938418 w 2411999"/>
                <a:gd name="connsiteY54" fmla="*/ 256989 h 2412000"/>
                <a:gd name="connsiteX55" fmla="*/ 1009958 w 2411999"/>
                <a:gd name="connsiteY55" fmla="*/ 343697 h 2412000"/>
                <a:gd name="connsiteX56" fmla="*/ 1017825 w 2411999"/>
                <a:gd name="connsiteY56" fmla="*/ 341674 h 2412000"/>
                <a:gd name="connsiteX57" fmla="*/ 1195629 w 2411999"/>
                <a:gd name="connsiteY57" fmla="*/ 323750 h 2412000"/>
                <a:gd name="connsiteX58" fmla="*/ 1819475 w 2411999"/>
                <a:gd name="connsiteY58" fmla="*/ 582155 h 2412000"/>
                <a:gd name="connsiteX59" fmla="*/ 1855665 w 2411999"/>
                <a:gd name="connsiteY59" fmla="*/ 626018 h 2412000"/>
                <a:gd name="connsiteX60" fmla="*/ 1932349 w 2411999"/>
                <a:gd name="connsiteY60" fmla="*/ 606301 h 2412000"/>
                <a:gd name="connsiteX61" fmla="*/ 2163269 w 2411999"/>
                <a:gd name="connsiteY61" fmla="*/ 495290 h 2412000"/>
                <a:gd name="connsiteX62" fmla="*/ 2166458 w 2411999"/>
                <a:gd name="connsiteY62" fmla="*/ 492660 h 2412000"/>
                <a:gd name="connsiteX63" fmla="*/ 2126236 w 2411999"/>
                <a:gd name="connsiteY63" fmla="*/ 438872 h 2412000"/>
                <a:gd name="connsiteX64" fmla="*/ 1195628 w 2411999"/>
                <a:gd name="connsiteY64" fmla="*/ 0 h 24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411999" h="2412000">
                  <a:moveTo>
                    <a:pt x="203483" y="535802"/>
                  </a:moveTo>
                  <a:lnTo>
                    <a:pt x="145558" y="631149"/>
                  </a:lnTo>
                  <a:cubicBezTo>
                    <a:pt x="52729" y="802031"/>
                    <a:pt x="0" y="997858"/>
                    <a:pt x="0" y="1206000"/>
                  </a:cubicBezTo>
                  <a:cubicBezTo>
                    <a:pt x="0" y="1414142"/>
                    <a:pt x="52729" y="1609969"/>
                    <a:pt x="145558" y="1780851"/>
                  </a:cubicBezTo>
                  <a:lnTo>
                    <a:pt x="203483" y="1876200"/>
                  </a:lnTo>
                  <a:lnTo>
                    <a:pt x="205966" y="1880286"/>
                  </a:lnTo>
                  <a:cubicBezTo>
                    <a:pt x="249311" y="1944446"/>
                    <a:pt x="298668" y="2004210"/>
                    <a:pt x="353229" y="2058771"/>
                  </a:cubicBezTo>
                  <a:lnTo>
                    <a:pt x="420908" y="2120283"/>
                  </a:lnTo>
                  <a:lnTo>
                    <a:pt x="420908" y="2120283"/>
                  </a:lnTo>
                  <a:lnTo>
                    <a:pt x="438871" y="2136608"/>
                  </a:lnTo>
                  <a:cubicBezTo>
                    <a:pt x="647339" y="2308651"/>
                    <a:pt x="914600" y="2412000"/>
                    <a:pt x="1205999" y="2412000"/>
                  </a:cubicBezTo>
                  <a:cubicBezTo>
                    <a:pt x="1872054" y="2412000"/>
                    <a:pt x="2411999" y="1872055"/>
                    <a:pt x="2411999" y="1206000"/>
                  </a:cubicBezTo>
                  <a:cubicBezTo>
                    <a:pt x="2411999" y="1081115"/>
                    <a:pt x="2393016" y="960663"/>
                    <a:pt x="2357780" y="847373"/>
                  </a:cubicBezTo>
                  <a:lnTo>
                    <a:pt x="2331924" y="776732"/>
                  </a:lnTo>
                  <a:lnTo>
                    <a:pt x="2253863" y="824155"/>
                  </a:lnTo>
                  <a:cubicBezTo>
                    <a:pt x="2219687" y="842721"/>
                    <a:pt x="2184512" y="859683"/>
                    <a:pt x="2148441" y="874939"/>
                  </a:cubicBezTo>
                  <a:lnTo>
                    <a:pt x="2038205" y="915287"/>
                  </a:lnTo>
                  <a:lnTo>
                    <a:pt x="2048585" y="943646"/>
                  </a:lnTo>
                  <a:cubicBezTo>
                    <a:pt x="2074362" y="1026524"/>
                    <a:pt x="2088249" y="1114641"/>
                    <a:pt x="2088249" y="1206001"/>
                  </a:cubicBezTo>
                  <a:cubicBezTo>
                    <a:pt x="2088249" y="1693255"/>
                    <a:pt x="1693252" y="2088252"/>
                    <a:pt x="1205998" y="2088252"/>
                  </a:cubicBezTo>
                  <a:cubicBezTo>
                    <a:pt x="1023278" y="2088252"/>
                    <a:pt x="853531" y="2032706"/>
                    <a:pt x="712723" y="1937577"/>
                  </a:cubicBezTo>
                  <a:lnTo>
                    <a:pt x="638335" y="1876202"/>
                  </a:lnTo>
                  <a:lnTo>
                    <a:pt x="638335" y="1876201"/>
                  </a:lnTo>
                  <a:lnTo>
                    <a:pt x="582153" y="1829847"/>
                  </a:lnTo>
                  <a:cubicBezTo>
                    <a:pt x="542239" y="1789933"/>
                    <a:pt x="506132" y="1746212"/>
                    <a:pt x="474423" y="1699276"/>
                  </a:cubicBezTo>
                  <a:lnTo>
                    <a:pt x="420908" y="1600683"/>
                  </a:lnTo>
                  <a:lnTo>
                    <a:pt x="393080" y="1549413"/>
                  </a:lnTo>
                  <a:cubicBezTo>
                    <a:pt x="348435" y="1443862"/>
                    <a:pt x="323748" y="1327815"/>
                    <a:pt x="323748" y="1206001"/>
                  </a:cubicBezTo>
                  <a:cubicBezTo>
                    <a:pt x="323748" y="1084188"/>
                    <a:pt x="348435" y="968140"/>
                    <a:pt x="393080" y="862589"/>
                  </a:cubicBezTo>
                  <a:lnTo>
                    <a:pt x="420908" y="811319"/>
                  </a:lnTo>
                  <a:lnTo>
                    <a:pt x="367394" y="712726"/>
                  </a:lnTo>
                  <a:cubicBezTo>
                    <a:pt x="335685" y="665790"/>
                    <a:pt x="299578" y="622069"/>
                    <a:pt x="259664" y="582155"/>
                  </a:cubicBezTo>
                  <a:close/>
                  <a:moveTo>
                    <a:pt x="837648" y="54054"/>
                  </a:moveTo>
                  <a:lnTo>
                    <a:pt x="837000" y="54220"/>
                  </a:lnTo>
                  <a:cubicBezTo>
                    <a:pt x="761473" y="77712"/>
                    <a:pt x="689129" y="108428"/>
                    <a:pt x="620776" y="145559"/>
                  </a:cubicBezTo>
                  <a:lnTo>
                    <a:pt x="543821" y="192311"/>
                  </a:lnTo>
                  <a:lnTo>
                    <a:pt x="545708" y="197466"/>
                  </a:lnTo>
                  <a:lnTo>
                    <a:pt x="531713" y="205967"/>
                  </a:lnTo>
                  <a:cubicBezTo>
                    <a:pt x="499633" y="227640"/>
                    <a:pt x="468652" y="250816"/>
                    <a:pt x="438871" y="275393"/>
                  </a:cubicBezTo>
                  <a:lnTo>
                    <a:pt x="420908" y="291719"/>
                  </a:lnTo>
                  <a:lnTo>
                    <a:pt x="488589" y="353230"/>
                  </a:lnTo>
                  <a:cubicBezTo>
                    <a:pt x="543149" y="407791"/>
                    <a:pt x="592507" y="467556"/>
                    <a:pt x="635852" y="531715"/>
                  </a:cubicBezTo>
                  <a:lnTo>
                    <a:pt x="638334" y="535802"/>
                  </a:lnTo>
                  <a:lnTo>
                    <a:pt x="708699" y="477746"/>
                  </a:lnTo>
                  <a:lnTo>
                    <a:pt x="705055" y="472873"/>
                  </a:lnTo>
                  <a:lnTo>
                    <a:pt x="813136" y="410751"/>
                  </a:lnTo>
                  <a:cubicBezTo>
                    <a:pt x="851706" y="392166"/>
                    <a:pt x="891835" y="376304"/>
                    <a:pt x="933273" y="363415"/>
                  </a:cubicBezTo>
                  <a:lnTo>
                    <a:pt x="1009957" y="343698"/>
                  </a:lnTo>
                  <a:lnTo>
                    <a:pt x="938417" y="256990"/>
                  </a:lnTo>
                  <a:cubicBezTo>
                    <a:pt x="906707" y="210054"/>
                    <a:pt x="879396" y="159903"/>
                    <a:pt x="857074" y="107127"/>
                  </a:cubicBezTo>
                  <a:close/>
                  <a:moveTo>
                    <a:pt x="1195628" y="0"/>
                  </a:moveTo>
                  <a:cubicBezTo>
                    <a:pt x="1112371" y="0"/>
                    <a:pt x="1031085" y="8437"/>
                    <a:pt x="952577" y="24502"/>
                  </a:cubicBezTo>
                  <a:lnTo>
                    <a:pt x="837649" y="54053"/>
                  </a:lnTo>
                  <a:lnTo>
                    <a:pt x="857075" y="107126"/>
                  </a:lnTo>
                  <a:cubicBezTo>
                    <a:pt x="879397" y="159902"/>
                    <a:pt x="906708" y="210053"/>
                    <a:pt x="938418" y="256989"/>
                  </a:cubicBezTo>
                  <a:lnTo>
                    <a:pt x="1009958" y="343697"/>
                  </a:lnTo>
                  <a:lnTo>
                    <a:pt x="1017825" y="341674"/>
                  </a:lnTo>
                  <a:cubicBezTo>
                    <a:pt x="1075257" y="329922"/>
                    <a:pt x="1134722" y="323750"/>
                    <a:pt x="1195629" y="323750"/>
                  </a:cubicBezTo>
                  <a:cubicBezTo>
                    <a:pt x="1439256" y="323750"/>
                    <a:pt x="1659819" y="422499"/>
                    <a:pt x="1819475" y="582155"/>
                  </a:cubicBezTo>
                  <a:lnTo>
                    <a:pt x="1855665" y="626018"/>
                  </a:lnTo>
                  <a:lnTo>
                    <a:pt x="1932349" y="606301"/>
                  </a:lnTo>
                  <a:cubicBezTo>
                    <a:pt x="2015226" y="580523"/>
                    <a:pt x="2092865" y="542855"/>
                    <a:pt x="2163269" y="495290"/>
                  </a:cubicBezTo>
                  <a:lnTo>
                    <a:pt x="2166458" y="492660"/>
                  </a:lnTo>
                  <a:lnTo>
                    <a:pt x="2126236" y="438872"/>
                  </a:lnTo>
                  <a:cubicBezTo>
                    <a:pt x="1905038" y="170842"/>
                    <a:pt x="1570284" y="0"/>
                    <a:pt x="1195628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619150-651B-57A5-4E48-42CE778562AD}"/>
                </a:ext>
              </a:extLst>
            </p:cNvPr>
            <p:cNvSpPr/>
            <p:nvPr/>
          </p:nvSpPr>
          <p:spPr>
            <a:xfrm>
              <a:off x="3319341" y="2029402"/>
              <a:ext cx="1668544" cy="1277887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 defTabSz="682749" eaLnBrk="0" hangingPunct="0">
                <a:spcAft>
                  <a:spcPts val="171"/>
                </a:spcAft>
                <a:defRPr/>
              </a:pPr>
              <a:r>
                <a:rPr lang="en-GB" sz="1600" b="1" kern="0" dirty="0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EF00018-19FC-6519-48A2-6AB90D8AC5E4}"/>
                </a:ext>
              </a:extLst>
            </p:cNvPr>
            <p:cNvSpPr/>
            <p:nvPr/>
          </p:nvSpPr>
          <p:spPr>
            <a:xfrm rot="3444120">
              <a:off x="4587226" y="2921295"/>
              <a:ext cx="1668544" cy="1277887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 defTabSz="682749" eaLnBrk="0" hangingPunct="0">
                <a:spcAft>
                  <a:spcPts val="171"/>
                </a:spcAft>
                <a:defRPr/>
              </a:pPr>
              <a:r>
                <a:rPr lang="en-GB" sz="1600" b="1" kern="0" dirty="0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4DB01A-114E-3511-E8C8-3A0D8ADC2078}"/>
                </a:ext>
              </a:extLst>
            </p:cNvPr>
            <p:cNvSpPr/>
            <p:nvPr/>
          </p:nvSpPr>
          <p:spPr>
            <a:xfrm rot="19195103">
              <a:off x="4153616" y="4492825"/>
              <a:ext cx="1668543" cy="1277887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 defTabSz="682749" eaLnBrk="0" hangingPunct="0">
                <a:spcAft>
                  <a:spcPts val="171"/>
                </a:spcAft>
                <a:defRPr/>
              </a:pPr>
              <a:r>
                <a:rPr lang="en-GB" sz="1600" b="1" kern="0" dirty="0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F3AA9B4-ACF1-1042-063C-4B5A83155EC5}"/>
                </a:ext>
              </a:extLst>
            </p:cNvPr>
            <p:cNvSpPr/>
            <p:nvPr/>
          </p:nvSpPr>
          <p:spPr>
            <a:xfrm rot="2518133">
              <a:off x="2428049" y="4429135"/>
              <a:ext cx="1668543" cy="1277887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 defTabSz="682749" eaLnBrk="0" hangingPunct="0">
                <a:spcAft>
                  <a:spcPts val="171"/>
                </a:spcAft>
                <a:defRPr/>
              </a:pPr>
              <a:r>
                <a:rPr lang="en-GB" sz="1600" b="1" kern="0" dirty="0">
                  <a:cs typeface="Arial" charset="0"/>
                </a:rPr>
                <a:t>4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FBF20EC-7BEE-B242-51A6-8554EC436945}"/>
                </a:ext>
              </a:extLst>
            </p:cNvPr>
            <p:cNvSpPr/>
            <p:nvPr/>
          </p:nvSpPr>
          <p:spPr>
            <a:xfrm rot="18000000">
              <a:off x="2055742" y="2921294"/>
              <a:ext cx="1668544" cy="1277887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 defTabSz="682749" eaLnBrk="0" hangingPunct="0">
                <a:spcAft>
                  <a:spcPts val="171"/>
                </a:spcAft>
                <a:defRPr/>
              </a:pPr>
              <a:r>
                <a:rPr lang="en-GB" sz="1600" b="1" kern="0" dirty="0">
                  <a:solidFill>
                    <a:srgbClr val="FFFFFF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D7E34B-7689-59C7-2592-DF7CCB4E29EB}"/>
              </a:ext>
            </a:extLst>
          </p:cNvPr>
          <p:cNvGrpSpPr/>
          <p:nvPr/>
        </p:nvGrpSpPr>
        <p:grpSpPr>
          <a:xfrm flipH="1" flipV="1">
            <a:off x="-30196" y="6013847"/>
            <a:ext cx="1701260" cy="847266"/>
            <a:chOff x="10250780" y="-7088"/>
            <a:chExt cx="1948870" cy="97058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729F32-F8F3-C1FF-C0F6-18FED90E9491}"/>
                </a:ext>
              </a:extLst>
            </p:cNvPr>
            <p:cNvGrpSpPr/>
            <p:nvPr/>
          </p:nvGrpSpPr>
          <p:grpSpPr>
            <a:xfrm rot="16200000">
              <a:off x="10250927" y="-7235"/>
              <a:ext cx="970581" cy="970875"/>
              <a:chOff x="5624512" y="2957512"/>
              <a:chExt cx="945070" cy="945356"/>
            </a:xfrm>
            <a:solidFill>
              <a:schemeClr val="accent5"/>
            </a:solidFill>
          </p:grpSpPr>
          <p:sp>
            <p:nvSpPr>
              <p:cNvPr id="77" name="Freeform: Shape 175">
                <a:extLst>
                  <a:ext uri="{FF2B5EF4-FFF2-40B4-BE49-F238E27FC236}">
                    <a16:creationId xmlns:a16="http://schemas.microsoft.com/office/drawing/2014/main" id="{5E9C46A8-90B6-2EDA-4413-DF0ABA5FD5FF}"/>
                  </a:ext>
                </a:extLst>
              </p:cNvPr>
              <p:cNvSpPr/>
              <p:nvPr/>
            </p:nvSpPr>
            <p:spPr>
              <a:xfrm>
                <a:off x="6347459" y="2957512"/>
                <a:ext cx="222122" cy="945356"/>
              </a:xfrm>
              <a:custGeom>
                <a:avLst/>
                <a:gdLst>
                  <a:gd name="connsiteX0" fmla="*/ 212979 w 222122"/>
                  <a:gd name="connsiteY0" fmla="*/ 0 h 945356"/>
                  <a:gd name="connsiteX1" fmla="*/ 0 w 222122"/>
                  <a:gd name="connsiteY1" fmla="*/ 945356 h 945356"/>
                  <a:gd name="connsiteX2" fmla="*/ 149733 w 222122"/>
                  <a:gd name="connsiteY2" fmla="*/ 945356 h 945356"/>
                  <a:gd name="connsiteX3" fmla="*/ 222123 w 222122"/>
                  <a:gd name="connsiteY3" fmla="*/ 7620 h 945356"/>
                  <a:gd name="connsiteX4" fmla="*/ 222123 w 222122"/>
                  <a:gd name="connsiteY4" fmla="*/ 0 h 945356"/>
                  <a:gd name="connsiteX5" fmla="*/ 212979 w 222122"/>
                  <a:gd name="connsiteY5" fmla="*/ 0 h 945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22" h="945356">
                    <a:moveTo>
                      <a:pt x="212979" y="0"/>
                    </a:moveTo>
                    <a:lnTo>
                      <a:pt x="0" y="945356"/>
                    </a:lnTo>
                    <a:lnTo>
                      <a:pt x="149733" y="945356"/>
                    </a:lnTo>
                    <a:lnTo>
                      <a:pt x="222123" y="7620"/>
                    </a:lnTo>
                    <a:lnTo>
                      <a:pt x="222123" y="0"/>
                    </a:lnTo>
                    <a:lnTo>
                      <a:pt x="21297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76">
                <a:extLst>
                  <a:ext uri="{FF2B5EF4-FFF2-40B4-BE49-F238E27FC236}">
                    <a16:creationId xmlns:a16="http://schemas.microsoft.com/office/drawing/2014/main" id="{22A3905D-71D1-7384-2E6A-4C959A0067C2}"/>
                  </a:ext>
                </a:extLst>
              </p:cNvPr>
              <p:cNvSpPr/>
              <p:nvPr/>
            </p:nvSpPr>
            <p:spPr>
              <a:xfrm>
                <a:off x="5624512" y="2957512"/>
                <a:ext cx="945070" cy="226123"/>
              </a:xfrm>
              <a:custGeom>
                <a:avLst/>
                <a:gdLst>
                  <a:gd name="connsiteX0" fmla="*/ 911924 w 945070"/>
                  <a:gd name="connsiteY0" fmla="*/ 0 h 226123"/>
                  <a:gd name="connsiteX1" fmla="*/ 0 w 945070"/>
                  <a:gd name="connsiteY1" fmla="*/ 75533 h 226123"/>
                  <a:gd name="connsiteX2" fmla="*/ 0 w 945070"/>
                  <a:gd name="connsiteY2" fmla="*/ 226124 h 226123"/>
                  <a:gd name="connsiteX3" fmla="*/ 945071 w 945070"/>
                  <a:gd name="connsiteY3" fmla="*/ 12764 h 226123"/>
                  <a:gd name="connsiteX4" fmla="*/ 945071 w 945070"/>
                  <a:gd name="connsiteY4" fmla="*/ 0 h 226123"/>
                  <a:gd name="connsiteX5" fmla="*/ 911924 w 945070"/>
                  <a:gd name="connsiteY5" fmla="*/ 0 h 22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070" h="226123">
                    <a:moveTo>
                      <a:pt x="911924" y="0"/>
                    </a:moveTo>
                    <a:lnTo>
                      <a:pt x="0" y="75533"/>
                    </a:lnTo>
                    <a:lnTo>
                      <a:pt x="0" y="226124"/>
                    </a:lnTo>
                    <a:lnTo>
                      <a:pt x="945071" y="12764"/>
                    </a:lnTo>
                    <a:lnTo>
                      <a:pt x="945071" y="0"/>
                    </a:lnTo>
                    <a:lnTo>
                      <a:pt x="91192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77">
                <a:extLst>
                  <a:ext uri="{FF2B5EF4-FFF2-40B4-BE49-F238E27FC236}">
                    <a16:creationId xmlns:a16="http://schemas.microsoft.com/office/drawing/2014/main" id="{B61A5C11-4B5A-9458-85A3-EEE7005F53CC}"/>
                  </a:ext>
                </a:extLst>
              </p:cNvPr>
              <p:cNvSpPr/>
              <p:nvPr/>
            </p:nvSpPr>
            <p:spPr>
              <a:xfrm>
                <a:off x="6004749" y="2957512"/>
                <a:ext cx="561403" cy="945356"/>
              </a:xfrm>
              <a:custGeom>
                <a:avLst/>
                <a:gdLst>
                  <a:gd name="connsiteX0" fmla="*/ 552069 w 561403"/>
                  <a:gd name="connsiteY0" fmla="*/ 0 h 945356"/>
                  <a:gd name="connsiteX1" fmla="*/ 0 w 561403"/>
                  <a:gd name="connsiteY1" fmla="*/ 945356 h 945356"/>
                  <a:gd name="connsiteX2" fmla="*/ 166592 w 561403"/>
                  <a:gd name="connsiteY2" fmla="*/ 945356 h 945356"/>
                  <a:gd name="connsiteX3" fmla="*/ 561404 w 561403"/>
                  <a:gd name="connsiteY3" fmla="*/ 0 h 945356"/>
                  <a:gd name="connsiteX4" fmla="*/ 552069 w 561403"/>
                  <a:gd name="connsiteY4" fmla="*/ 0 h 945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403" h="945356">
                    <a:moveTo>
                      <a:pt x="552069" y="0"/>
                    </a:moveTo>
                    <a:lnTo>
                      <a:pt x="0" y="945356"/>
                    </a:lnTo>
                    <a:lnTo>
                      <a:pt x="166592" y="945356"/>
                    </a:lnTo>
                    <a:lnTo>
                      <a:pt x="561404" y="0"/>
                    </a:lnTo>
                    <a:lnTo>
                      <a:pt x="55206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78">
                <a:extLst>
                  <a:ext uri="{FF2B5EF4-FFF2-40B4-BE49-F238E27FC236}">
                    <a16:creationId xmlns:a16="http://schemas.microsoft.com/office/drawing/2014/main" id="{94C4C28B-3ED1-1B6B-73B0-0A614E0C5C9B}"/>
                  </a:ext>
                </a:extLst>
              </p:cNvPr>
              <p:cNvSpPr/>
              <p:nvPr/>
            </p:nvSpPr>
            <p:spPr>
              <a:xfrm>
                <a:off x="5624512" y="2957512"/>
                <a:ext cx="938783" cy="569499"/>
              </a:xfrm>
              <a:custGeom>
                <a:avLst/>
                <a:gdLst>
                  <a:gd name="connsiteX0" fmla="*/ 913352 w 938783"/>
                  <a:gd name="connsiteY0" fmla="*/ 0 h 569499"/>
                  <a:gd name="connsiteX1" fmla="*/ 0 w 938783"/>
                  <a:gd name="connsiteY1" fmla="*/ 400812 h 569499"/>
                  <a:gd name="connsiteX2" fmla="*/ 0 w 938783"/>
                  <a:gd name="connsiteY2" fmla="*/ 569500 h 569499"/>
                  <a:gd name="connsiteX3" fmla="*/ 938784 w 938783"/>
                  <a:gd name="connsiteY3" fmla="*/ 0 h 569499"/>
                  <a:gd name="connsiteX4" fmla="*/ 913352 w 938783"/>
                  <a:gd name="connsiteY4" fmla="*/ 0 h 56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783" h="569499">
                    <a:moveTo>
                      <a:pt x="913352" y="0"/>
                    </a:moveTo>
                    <a:lnTo>
                      <a:pt x="0" y="400812"/>
                    </a:lnTo>
                    <a:lnTo>
                      <a:pt x="0" y="569500"/>
                    </a:lnTo>
                    <a:lnTo>
                      <a:pt x="938784" y="0"/>
                    </a:lnTo>
                    <a:lnTo>
                      <a:pt x="91335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79">
                <a:extLst>
                  <a:ext uri="{FF2B5EF4-FFF2-40B4-BE49-F238E27FC236}">
                    <a16:creationId xmlns:a16="http://schemas.microsoft.com/office/drawing/2014/main" id="{20E11ED2-5030-46A6-61FA-139F9045BC3E}"/>
                  </a:ext>
                </a:extLst>
              </p:cNvPr>
              <p:cNvSpPr/>
              <p:nvPr/>
            </p:nvSpPr>
            <p:spPr>
              <a:xfrm>
                <a:off x="5624512" y="2959321"/>
                <a:ext cx="945070" cy="943546"/>
              </a:xfrm>
              <a:custGeom>
                <a:avLst/>
                <a:gdLst>
                  <a:gd name="connsiteX0" fmla="*/ 0 w 945070"/>
                  <a:gd name="connsiteY0" fmla="*/ 845249 h 943546"/>
                  <a:gd name="connsiteX1" fmla="*/ 0 w 945070"/>
                  <a:gd name="connsiteY1" fmla="*/ 943547 h 943546"/>
                  <a:gd name="connsiteX2" fmla="*/ 105156 w 945070"/>
                  <a:gd name="connsiteY2" fmla="*/ 943547 h 943546"/>
                  <a:gd name="connsiteX3" fmla="*/ 945071 w 945070"/>
                  <a:gd name="connsiteY3" fmla="*/ 16002 h 943546"/>
                  <a:gd name="connsiteX4" fmla="*/ 945071 w 945070"/>
                  <a:gd name="connsiteY4" fmla="*/ 0 h 943546"/>
                  <a:gd name="connsiteX5" fmla="*/ 0 w 945070"/>
                  <a:gd name="connsiteY5" fmla="*/ 845249 h 9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070" h="943546">
                    <a:moveTo>
                      <a:pt x="0" y="845249"/>
                    </a:moveTo>
                    <a:lnTo>
                      <a:pt x="0" y="943547"/>
                    </a:lnTo>
                    <a:lnTo>
                      <a:pt x="105156" y="943547"/>
                    </a:lnTo>
                    <a:lnTo>
                      <a:pt x="945071" y="16002"/>
                    </a:lnTo>
                    <a:lnTo>
                      <a:pt x="945071" y="0"/>
                    </a:lnTo>
                    <a:lnTo>
                      <a:pt x="0" y="8452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6031901-0FE7-93F8-3AC5-9797F008835D}"/>
                </a:ext>
              </a:extLst>
            </p:cNvPr>
            <p:cNvGrpSpPr/>
            <p:nvPr/>
          </p:nvGrpSpPr>
          <p:grpSpPr>
            <a:xfrm rot="16200000">
              <a:off x="11231661" y="-4496"/>
              <a:ext cx="963831" cy="972146"/>
              <a:chOff x="5624512" y="2957512"/>
              <a:chExt cx="938497" cy="946594"/>
            </a:xfrm>
            <a:solidFill>
              <a:schemeClr val="tx2"/>
            </a:solidFill>
          </p:grpSpPr>
          <p:sp>
            <p:nvSpPr>
              <p:cNvPr id="68" name="Freeform: Shape 166">
                <a:extLst>
                  <a:ext uri="{FF2B5EF4-FFF2-40B4-BE49-F238E27FC236}">
                    <a16:creationId xmlns:a16="http://schemas.microsoft.com/office/drawing/2014/main" id="{00B5BA89-AC0D-488F-6B46-0942849E0D64}"/>
                  </a:ext>
                </a:extLst>
              </p:cNvPr>
              <p:cNvSpPr/>
              <p:nvPr/>
            </p:nvSpPr>
            <p:spPr>
              <a:xfrm>
                <a:off x="6396989" y="2957512"/>
                <a:ext cx="166020" cy="172497"/>
              </a:xfrm>
              <a:custGeom>
                <a:avLst/>
                <a:gdLst>
                  <a:gd name="connsiteX0" fmla="*/ 8573 w 166020"/>
                  <a:gd name="connsiteY0" fmla="*/ 0 h 172497"/>
                  <a:gd name="connsiteX1" fmla="*/ 0 w 166020"/>
                  <a:gd name="connsiteY1" fmla="*/ 0 h 172497"/>
                  <a:gd name="connsiteX2" fmla="*/ 166021 w 166020"/>
                  <a:gd name="connsiteY2" fmla="*/ 172498 h 172497"/>
                  <a:gd name="connsiteX3" fmla="*/ 166021 w 166020"/>
                  <a:gd name="connsiteY3" fmla="*/ 163830 h 172497"/>
                  <a:gd name="connsiteX4" fmla="*/ 8668 w 166020"/>
                  <a:gd name="connsiteY4" fmla="*/ 0 h 1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20" h="172497">
                    <a:moveTo>
                      <a:pt x="8573" y="0"/>
                    </a:moveTo>
                    <a:lnTo>
                      <a:pt x="0" y="0"/>
                    </a:lnTo>
                    <a:cubicBezTo>
                      <a:pt x="1905" y="92107"/>
                      <a:pt x="74771" y="167164"/>
                      <a:pt x="166021" y="172498"/>
                    </a:cubicBezTo>
                    <a:lnTo>
                      <a:pt x="166021" y="163830"/>
                    </a:lnTo>
                    <a:cubicBezTo>
                      <a:pt x="79534" y="158496"/>
                      <a:pt x="10573" y="87344"/>
                      <a:pt x="866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67">
                <a:extLst>
                  <a:ext uri="{FF2B5EF4-FFF2-40B4-BE49-F238E27FC236}">
                    <a16:creationId xmlns:a16="http://schemas.microsoft.com/office/drawing/2014/main" id="{57D8DBB2-7E60-7BA2-FD6B-56D5F901D136}"/>
                  </a:ext>
                </a:extLst>
              </p:cNvPr>
              <p:cNvSpPr/>
              <p:nvPr/>
            </p:nvSpPr>
            <p:spPr>
              <a:xfrm>
                <a:off x="6265830" y="2957512"/>
                <a:ext cx="297179" cy="303752"/>
              </a:xfrm>
              <a:custGeom>
                <a:avLst/>
                <a:gdLst>
                  <a:gd name="connsiteX0" fmla="*/ 8573 w 297179"/>
                  <a:gd name="connsiteY0" fmla="*/ 0 h 303752"/>
                  <a:gd name="connsiteX1" fmla="*/ 0 w 297179"/>
                  <a:gd name="connsiteY1" fmla="*/ 0 h 303752"/>
                  <a:gd name="connsiteX2" fmla="*/ 297180 w 297179"/>
                  <a:gd name="connsiteY2" fmla="*/ 303752 h 303752"/>
                  <a:gd name="connsiteX3" fmla="*/ 297180 w 297179"/>
                  <a:gd name="connsiteY3" fmla="*/ 295180 h 303752"/>
                  <a:gd name="connsiteX4" fmla="*/ 8573 w 297179"/>
                  <a:gd name="connsiteY4" fmla="*/ 95 h 30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79" h="303752">
                    <a:moveTo>
                      <a:pt x="8573" y="0"/>
                    </a:moveTo>
                    <a:lnTo>
                      <a:pt x="0" y="0"/>
                    </a:lnTo>
                    <a:cubicBezTo>
                      <a:pt x="2000" y="164497"/>
                      <a:pt x="133540" y="298228"/>
                      <a:pt x="297180" y="303752"/>
                    </a:cubicBezTo>
                    <a:lnTo>
                      <a:pt x="297180" y="295180"/>
                    </a:lnTo>
                    <a:cubicBezTo>
                      <a:pt x="138303" y="289751"/>
                      <a:pt x="10573" y="159830"/>
                      <a:pt x="8573" y="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68">
                <a:extLst>
                  <a:ext uri="{FF2B5EF4-FFF2-40B4-BE49-F238E27FC236}">
                    <a16:creationId xmlns:a16="http://schemas.microsoft.com/office/drawing/2014/main" id="{8AA52C57-08D7-D4CC-44B3-F609BFED9C37}"/>
                  </a:ext>
                </a:extLst>
              </p:cNvPr>
              <p:cNvSpPr/>
              <p:nvPr/>
            </p:nvSpPr>
            <p:spPr>
              <a:xfrm>
                <a:off x="6134575" y="2957512"/>
                <a:ext cx="428434" cy="435006"/>
              </a:xfrm>
              <a:custGeom>
                <a:avLst/>
                <a:gdLst>
                  <a:gd name="connsiteX0" fmla="*/ 8573 w 428434"/>
                  <a:gd name="connsiteY0" fmla="*/ 0 h 435006"/>
                  <a:gd name="connsiteX1" fmla="*/ 0 w 428434"/>
                  <a:gd name="connsiteY1" fmla="*/ 0 h 435006"/>
                  <a:gd name="connsiteX2" fmla="*/ 428435 w 428434"/>
                  <a:gd name="connsiteY2" fmla="*/ 435007 h 435006"/>
                  <a:gd name="connsiteX3" fmla="*/ 428435 w 428434"/>
                  <a:gd name="connsiteY3" fmla="*/ 426434 h 435006"/>
                  <a:gd name="connsiteX4" fmla="*/ 8668 w 428434"/>
                  <a:gd name="connsiteY4" fmla="*/ 0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434" h="435006">
                    <a:moveTo>
                      <a:pt x="8573" y="0"/>
                    </a:moveTo>
                    <a:lnTo>
                      <a:pt x="0" y="0"/>
                    </a:lnTo>
                    <a:cubicBezTo>
                      <a:pt x="2000" y="236792"/>
                      <a:pt x="192405" y="429578"/>
                      <a:pt x="428435" y="435007"/>
                    </a:cubicBezTo>
                    <a:lnTo>
                      <a:pt x="428435" y="426434"/>
                    </a:lnTo>
                    <a:cubicBezTo>
                      <a:pt x="197168" y="420910"/>
                      <a:pt x="10573" y="232124"/>
                      <a:pt x="866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69">
                <a:extLst>
                  <a:ext uri="{FF2B5EF4-FFF2-40B4-BE49-F238E27FC236}">
                    <a16:creationId xmlns:a16="http://schemas.microsoft.com/office/drawing/2014/main" id="{08B24892-BF0E-CAB2-EBEF-8F8DA73752BD}"/>
                  </a:ext>
                </a:extLst>
              </p:cNvPr>
              <p:cNvSpPr/>
              <p:nvPr/>
            </p:nvSpPr>
            <p:spPr>
              <a:xfrm>
                <a:off x="6003416" y="2957512"/>
                <a:ext cx="559593" cy="566261"/>
              </a:xfrm>
              <a:custGeom>
                <a:avLst/>
                <a:gdLst>
                  <a:gd name="connsiteX0" fmla="*/ 8573 w 559593"/>
                  <a:gd name="connsiteY0" fmla="*/ 0 h 566261"/>
                  <a:gd name="connsiteX1" fmla="*/ 0 w 559593"/>
                  <a:gd name="connsiteY1" fmla="*/ 0 h 566261"/>
                  <a:gd name="connsiteX2" fmla="*/ 559594 w 559593"/>
                  <a:gd name="connsiteY2" fmla="*/ 566261 h 566261"/>
                  <a:gd name="connsiteX3" fmla="*/ 559594 w 559593"/>
                  <a:gd name="connsiteY3" fmla="*/ 557689 h 566261"/>
                  <a:gd name="connsiteX4" fmla="*/ 8573 w 559593"/>
                  <a:gd name="connsiteY4" fmla="*/ 95 h 5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593" h="566261">
                    <a:moveTo>
                      <a:pt x="8573" y="0"/>
                    </a:moveTo>
                    <a:lnTo>
                      <a:pt x="0" y="0"/>
                    </a:lnTo>
                    <a:cubicBezTo>
                      <a:pt x="2000" y="309182"/>
                      <a:pt x="251270" y="560642"/>
                      <a:pt x="559594" y="566261"/>
                    </a:cubicBezTo>
                    <a:lnTo>
                      <a:pt x="559594" y="557689"/>
                    </a:lnTo>
                    <a:cubicBezTo>
                      <a:pt x="256032" y="552164"/>
                      <a:pt x="10573" y="304514"/>
                      <a:pt x="8573" y="9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70">
                <a:extLst>
                  <a:ext uri="{FF2B5EF4-FFF2-40B4-BE49-F238E27FC236}">
                    <a16:creationId xmlns:a16="http://schemas.microsoft.com/office/drawing/2014/main" id="{A1F95F23-481A-DB7C-960C-5034B081598F}"/>
                  </a:ext>
                </a:extLst>
              </p:cNvPr>
              <p:cNvSpPr/>
              <p:nvPr/>
            </p:nvSpPr>
            <p:spPr>
              <a:xfrm>
                <a:off x="5872257" y="2957512"/>
                <a:ext cx="690752" cy="697420"/>
              </a:xfrm>
              <a:custGeom>
                <a:avLst/>
                <a:gdLst>
                  <a:gd name="connsiteX0" fmla="*/ 8572 w 690752"/>
                  <a:gd name="connsiteY0" fmla="*/ 0 h 697420"/>
                  <a:gd name="connsiteX1" fmla="*/ 0 w 690752"/>
                  <a:gd name="connsiteY1" fmla="*/ 0 h 697420"/>
                  <a:gd name="connsiteX2" fmla="*/ 690753 w 690752"/>
                  <a:gd name="connsiteY2" fmla="*/ 697421 h 697420"/>
                  <a:gd name="connsiteX3" fmla="*/ 690753 w 690752"/>
                  <a:gd name="connsiteY3" fmla="*/ 688848 h 697420"/>
                  <a:gd name="connsiteX4" fmla="*/ 8572 w 690752"/>
                  <a:gd name="connsiteY4" fmla="*/ 0 h 69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52" h="697420">
                    <a:moveTo>
                      <a:pt x="8572" y="0"/>
                    </a:moveTo>
                    <a:lnTo>
                      <a:pt x="0" y="0"/>
                    </a:lnTo>
                    <a:cubicBezTo>
                      <a:pt x="2000" y="381476"/>
                      <a:pt x="310134" y="691896"/>
                      <a:pt x="690753" y="697421"/>
                    </a:cubicBezTo>
                    <a:lnTo>
                      <a:pt x="690753" y="688848"/>
                    </a:lnTo>
                    <a:cubicBezTo>
                      <a:pt x="314801" y="683228"/>
                      <a:pt x="10478" y="376714"/>
                      <a:pt x="8572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71">
                <a:extLst>
                  <a:ext uri="{FF2B5EF4-FFF2-40B4-BE49-F238E27FC236}">
                    <a16:creationId xmlns:a16="http://schemas.microsoft.com/office/drawing/2014/main" id="{D253FBFD-6DEB-D465-2A0A-D0DB982BFC2E}"/>
                  </a:ext>
                </a:extLst>
              </p:cNvPr>
              <p:cNvSpPr/>
              <p:nvPr/>
            </p:nvSpPr>
            <p:spPr>
              <a:xfrm>
                <a:off x="5741002" y="2957512"/>
                <a:ext cx="822007" cy="828579"/>
              </a:xfrm>
              <a:custGeom>
                <a:avLst/>
                <a:gdLst>
                  <a:gd name="connsiteX0" fmla="*/ 8573 w 822007"/>
                  <a:gd name="connsiteY0" fmla="*/ 0 h 828579"/>
                  <a:gd name="connsiteX1" fmla="*/ 0 w 822007"/>
                  <a:gd name="connsiteY1" fmla="*/ 0 h 828579"/>
                  <a:gd name="connsiteX2" fmla="*/ 822008 w 822007"/>
                  <a:gd name="connsiteY2" fmla="*/ 828580 h 828579"/>
                  <a:gd name="connsiteX3" fmla="*/ 822008 w 822007"/>
                  <a:gd name="connsiteY3" fmla="*/ 820007 h 828579"/>
                  <a:gd name="connsiteX4" fmla="*/ 8573 w 822007"/>
                  <a:gd name="connsiteY4" fmla="*/ 0 h 8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007" h="828579">
                    <a:moveTo>
                      <a:pt x="8573" y="0"/>
                    </a:moveTo>
                    <a:lnTo>
                      <a:pt x="0" y="0"/>
                    </a:lnTo>
                    <a:cubicBezTo>
                      <a:pt x="2000" y="453866"/>
                      <a:pt x="368999" y="823055"/>
                      <a:pt x="822008" y="828580"/>
                    </a:cubicBezTo>
                    <a:lnTo>
                      <a:pt x="822008" y="820007"/>
                    </a:lnTo>
                    <a:cubicBezTo>
                      <a:pt x="373761" y="814388"/>
                      <a:pt x="10573" y="449104"/>
                      <a:pt x="8573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72">
                <a:extLst>
                  <a:ext uri="{FF2B5EF4-FFF2-40B4-BE49-F238E27FC236}">
                    <a16:creationId xmlns:a16="http://schemas.microsoft.com/office/drawing/2014/main" id="{1B9369C1-AA7C-065B-E0B4-89C31E197FB8}"/>
                  </a:ext>
                </a:extLst>
              </p:cNvPr>
              <p:cNvSpPr/>
              <p:nvPr/>
            </p:nvSpPr>
            <p:spPr>
              <a:xfrm>
                <a:off x="5624512" y="3062001"/>
                <a:ext cx="853630" cy="842010"/>
              </a:xfrm>
              <a:custGeom>
                <a:avLst/>
                <a:gdLst>
                  <a:gd name="connsiteX0" fmla="*/ 0 w 853630"/>
                  <a:gd name="connsiteY0" fmla="*/ 0 h 842010"/>
                  <a:gd name="connsiteX1" fmla="*/ 0 w 853630"/>
                  <a:gd name="connsiteY1" fmla="*/ 61055 h 842010"/>
                  <a:gd name="connsiteX2" fmla="*/ 267462 w 853630"/>
                  <a:gd name="connsiteY2" fmla="*/ 573215 h 842010"/>
                  <a:gd name="connsiteX3" fmla="*/ 787718 w 853630"/>
                  <a:gd name="connsiteY3" fmla="*/ 842010 h 842010"/>
                  <a:gd name="connsiteX4" fmla="*/ 853631 w 853630"/>
                  <a:gd name="connsiteY4" fmla="*/ 842010 h 842010"/>
                  <a:gd name="connsiteX5" fmla="*/ 0 w 853630"/>
                  <a:gd name="connsiteY5" fmla="*/ 0 h 842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630" h="842010">
                    <a:moveTo>
                      <a:pt x="0" y="0"/>
                    </a:moveTo>
                    <a:lnTo>
                      <a:pt x="0" y="61055"/>
                    </a:lnTo>
                    <a:cubicBezTo>
                      <a:pt x="34004" y="254032"/>
                      <a:pt x="126016" y="431768"/>
                      <a:pt x="267462" y="573215"/>
                    </a:cubicBezTo>
                    <a:cubicBezTo>
                      <a:pt x="410909" y="716661"/>
                      <a:pt x="591598" y="809244"/>
                      <a:pt x="787718" y="842010"/>
                    </a:cubicBezTo>
                    <a:lnTo>
                      <a:pt x="853631" y="842010"/>
                    </a:lnTo>
                    <a:cubicBezTo>
                      <a:pt x="407289" y="797624"/>
                      <a:pt x="50387" y="444627"/>
                      <a:pt x="0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73">
                <a:extLst>
                  <a:ext uri="{FF2B5EF4-FFF2-40B4-BE49-F238E27FC236}">
                    <a16:creationId xmlns:a16="http://schemas.microsoft.com/office/drawing/2014/main" id="{7388009D-5961-3517-D99C-7DAE2BC1B510}"/>
                  </a:ext>
                </a:extLst>
              </p:cNvPr>
              <p:cNvSpPr/>
              <p:nvPr/>
            </p:nvSpPr>
            <p:spPr>
              <a:xfrm>
                <a:off x="5624512" y="3481863"/>
                <a:ext cx="423195" cy="422243"/>
              </a:xfrm>
              <a:custGeom>
                <a:avLst/>
                <a:gdLst>
                  <a:gd name="connsiteX0" fmla="*/ 174689 w 423195"/>
                  <a:gd name="connsiteY0" fmla="*/ 246126 h 422243"/>
                  <a:gd name="connsiteX1" fmla="*/ 404146 w 423195"/>
                  <a:gd name="connsiteY1" fmla="*/ 422243 h 422243"/>
                  <a:gd name="connsiteX2" fmla="*/ 423196 w 423195"/>
                  <a:gd name="connsiteY2" fmla="*/ 422243 h 422243"/>
                  <a:gd name="connsiteX3" fmla="*/ 0 w 423195"/>
                  <a:gd name="connsiteY3" fmla="*/ 0 h 422243"/>
                  <a:gd name="connsiteX4" fmla="*/ 0 w 423195"/>
                  <a:gd name="connsiteY4" fmla="*/ 18859 h 422243"/>
                  <a:gd name="connsiteX5" fmla="*/ 174689 w 423195"/>
                  <a:gd name="connsiteY5" fmla="*/ 246031 h 42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195" h="422243">
                    <a:moveTo>
                      <a:pt x="174689" y="246126"/>
                    </a:moveTo>
                    <a:cubicBezTo>
                      <a:pt x="244126" y="315563"/>
                      <a:pt x="321278" y="374523"/>
                      <a:pt x="404146" y="422243"/>
                    </a:cubicBezTo>
                    <a:lnTo>
                      <a:pt x="423196" y="422243"/>
                    </a:lnTo>
                    <a:cubicBezTo>
                      <a:pt x="245936" y="323660"/>
                      <a:pt x="98965" y="177070"/>
                      <a:pt x="0" y="0"/>
                    </a:cubicBezTo>
                    <a:lnTo>
                      <a:pt x="0" y="18859"/>
                    </a:lnTo>
                    <a:cubicBezTo>
                      <a:pt x="47435" y="100870"/>
                      <a:pt x="105918" y="177260"/>
                      <a:pt x="174689" y="2460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74">
                <a:extLst>
                  <a:ext uri="{FF2B5EF4-FFF2-40B4-BE49-F238E27FC236}">
                    <a16:creationId xmlns:a16="http://schemas.microsoft.com/office/drawing/2014/main" id="{BC1F4B0E-99A7-AA40-4B13-CA8F30F959CA}"/>
                  </a:ext>
                </a:extLst>
              </p:cNvPr>
              <p:cNvSpPr/>
              <p:nvPr/>
            </p:nvSpPr>
            <p:spPr>
              <a:xfrm>
                <a:off x="5624512" y="3715511"/>
                <a:ext cx="188880" cy="188594"/>
              </a:xfrm>
              <a:custGeom>
                <a:avLst/>
                <a:gdLst>
                  <a:gd name="connsiteX0" fmla="*/ 82010 w 188880"/>
                  <a:gd name="connsiteY0" fmla="*/ 105251 h 188594"/>
                  <a:gd name="connsiteX1" fmla="*/ 174022 w 188880"/>
                  <a:gd name="connsiteY1" fmla="*/ 188595 h 188594"/>
                  <a:gd name="connsiteX2" fmla="*/ 188881 w 188880"/>
                  <a:gd name="connsiteY2" fmla="*/ 188595 h 188594"/>
                  <a:gd name="connsiteX3" fmla="*/ 0 w 188880"/>
                  <a:gd name="connsiteY3" fmla="*/ 0 h 188594"/>
                  <a:gd name="connsiteX4" fmla="*/ 0 w 188880"/>
                  <a:gd name="connsiteY4" fmla="*/ 14764 h 188594"/>
                  <a:gd name="connsiteX5" fmla="*/ 82010 w 188880"/>
                  <a:gd name="connsiteY5" fmla="*/ 105156 h 18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80" h="188594">
                    <a:moveTo>
                      <a:pt x="82010" y="105251"/>
                    </a:moveTo>
                    <a:cubicBezTo>
                      <a:pt x="111443" y="134779"/>
                      <a:pt x="142208" y="162496"/>
                      <a:pt x="174022" y="188595"/>
                    </a:cubicBezTo>
                    <a:lnTo>
                      <a:pt x="188881" y="188595"/>
                    </a:lnTo>
                    <a:cubicBezTo>
                      <a:pt x="119253" y="132778"/>
                      <a:pt x="55912" y="69532"/>
                      <a:pt x="0" y="0"/>
                    </a:cubicBezTo>
                    <a:lnTo>
                      <a:pt x="0" y="14764"/>
                    </a:lnTo>
                    <a:cubicBezTo>
                      <a:pt x="25622" y="46006"/>
                      <a:pt x="52959" y="76200"/>
                      <a:pt x="82010" y="10515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9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295ABDB5-EB3F-F745-889B-7BAE4A36C203}"/>
              </a:ext>
            </a:extLst>
          </p:cNvPr>
          <p:cNvSpPr txBox="1">
            <a:spLocks/>
          </p:cNvSpPr>
          <p:nvPr/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Tendências e desafios</a:t>
            </a:r>
          </a:p>
        </p:txBody>
      </p:sp>
      <p:sp>
        <p:nvSpPr>
          <p:cNvPr id="31" name="Retângulo 5">
            <a:extLst>
              <a:ext uri="{FF2B5EF4-FFF2-40B4-BE49-F238E27FC236}">
                <a16:creationId xmlns:a16="http://schemas.microsoft.com/office/drawing/2014/main" id="{6C7ACF7D-7669-664D-8A40-BCDB6CA7F0F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806E96-DA8A-C949-BE32-E5ACDC90B517}"/>
              </a:ext>
            </a:extLst>
          </p:cNvPr>
          <p:cNvSpPr txBox="1"/>
          <p:nvPr/>
        </p:nvSpPr>
        <p:spPr>
          <a:xfrm>
            <a:off x="9799504" y="2567226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0D0845-B444-4BF5-367A-B63914DE6228}"/>
              </a:ext>
            </a:extLst>
          </p:cNvPr>
          <p:cNvGraphicFramePr/>
          <p:nvPr/>
        </p:nvGraphicFramePr>
        <p:xfrm>
          <a:off x="756443" y="1517150"/>
          <a:ext cx="10516982" cy="462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5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7E351-205A-A043-8264-81116FF7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CE1C82EE-6F55-3B4C-B9E1-BC0F5E5B3D53}"/>
              </a:ext>
            </a:extLst>
          </p:cNvPr>
          <p:cNvSpPr/>
          <p:nvPr/>
        </p:nvSpPr>
        <p:spPr>
          <a:xfrm>
            <a:off x="5667823" y="8001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6F78DE-A38B-44FA-99BF-D6A542010E26}"/>
              </a:ext>
            </a:extLst>
          </p:cNvPr>
          <p:cNvSpPr txBox="1"/>
          <p:nvPr/>
        </p:nvSpPr>
        <p:spPr>
          <a:xfrm>
            <a:off x="362398" y="3080158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177E66D-1706-4065-BFB8-1C9DA9160B07}"/>
              </a:ext>
            </a:extLst>
          </p:cNvPr>
          <p:cNvSpPr txBox="1"/>
          <p:nvPr/>
        </p:nvSpPr>
        <p:spPr>
          <a:xfrm>
            <a:off x="7294264" y="895450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Contexto</a:t>
            </a:r>
            <a:endParaRPr lang="pt-BR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85C72BE0-1FC6-3F4D-9502-2909E000DB3D}"/>
              </a:ext>
            </a:extLst>
          </p:cNvPr>
          <p:cNvSpPr txBox="1"/>
          <p:nvPr/>
        </p:nvSpPr>
        <p:spPr>
          <a:xfrm>
            <a:off x="362398" y="22804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3" name="CaixaDeTexto 16">
            <a:extLst>
              <a:ext uri="{FF2B5EF4-FFF2-40B4-BE49-F238E27FC236}">
                <a16:creationId xmlns:a16="http://schemas.microsoft.com/office/drawing/2014/main" id="{9ED6570B-51CD-A340-938B-872AB85138A1}"/>
              </a:ext>
            </a:extLst>
          </p:cNvPr>
          <p:cNvSpPr txBox="1"/>
          <p:nvPr/>
        </p:nvSpPr>
        <p:spPr>
          <a:xfrm>
            <a:off x="362398" y="3909604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5" name="CaixaDeTexto 16">
            <a:extLst>
              <a:ext uri="{FF2B5EF4-FFF2-40B4-BE49-F238E27FC236}">
                <a16:creationId xmlns:a16="http://schemas.microsoft.com/office/drawing/2014/main" id="{5253ED8C-2203-BC48-8011-8D3FA1C86B76}"/>
              </a:ext>
            </a:extLst>
          </p:cNvPr>
          <p:cNvSpPr txBox="1"/>
          <p:nvPr/>
        </p:nvSpPr>
        <p:spPr>
          <a:xfrm>
            <a:off x="362398" y="14930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6" name="CaixaDeTexto 16">
            <a:extLst>
              <a:ext uri="{FF2B5EF4-FFF2-40B4-BE49-F238E27FC236}">
                <a16:creationId xmlns:a16="http://schemas.microsoft.com/office/drawing/2014/main" id="{2B1213AB-1620-7F4F-868F-E009727B400F}"/>
              </a:ext>
            </a:extLst>
          </p:cNvPr>
          <p:cNvSpPr txBox="1"/>
          <p:nvPr/>
        </p:nvSpPr>
        <p:spPr>
          <a:xfrm>
            <a:off x="362398" y="47188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A71FD-CAEB-A34A-9542-AEFF17B417A8}"/>
              </a:ext>
            </a:extLst>
          </p:cNvPr>
          <p:cNvSpPr txBox="1"/>
          <p:nvPr/>
        </p:nvSpPr>
        <p:spPr>
          <a:xfrm>
            <a:off x="5744834" y="922898"/>
            <a:ext cx="10647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01.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DB7F48C0-80C7-6A45-932D-8BD99645488B}"/>
              </a:ext>
            </a:extLst>
          </p:cNvPr>
          <p:cNvSpPr/>
          <p:nvPr/>
        </p:nvSpPr>
        <p:spPr>
          <a:xfrm>
            <a:off x="5667823" y="20320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0" name="CaixaDeTexto 61">
            <a:extLst>
              <a:ext uri="{FF2B5EF4-FFF2-40B4-BE49-F238E27FC236}">
                <a16:creationId xmlns:a16="http://schemas.microsoft.com/office/drawing/2014/main" id="{91C66724-9A0E-E945-900F-B010304546A2}"/>
              </a:ext>
            </a:extLst>
          </p:cNvPr>
          <p:cNvSpPr txBox="1"/>
          <p:nvPr/>
        </p:nvSpPr>
        <p:spPr>
          <a:xfrm>
            <a:off x="7294264" y="2241450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Aspectos regulatórios no mundo</a:t>
            </a:r>
            <a:endParaRPr lang="pt-BR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8A1C79-74E9-2B48-B39D-5CFEF14AC5EF}"/>
              </a:ext>
            </a:extLst>
          </p:cNvPr>
          <p:cNvSpPr txBox="1"/>
          <p:nvPr/>
        </p:nvSpPr>
        <p:spPr>
          <a:xfrm>
            <a:off x="5744834" y="21547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02.</a:t>
            </a:r>
          </a:p>
        </p:txBody>
      </p:sp>
      <p:sp>
        <p:nvSpPr>
          <p:cNvPr id="53" name="Round Diagonal Corner Rectangle 52">
            <a:extLst>
              <a:ext uri="{FF2B5EF4-FFF2-40B4-BE49-F238E27FC236}">
                <a16:creationId xmlns:a16="http://schemas.microsoft.com/office/drawing/2014/main" id="{DB8A4F1E-4B37-3B49-B462-287FFDF47034}"/>
              </a:ext>
            </a:extLst>
          </p:cNvPr>
          <p:cNvSpPr/>
          <p:nvPr/>
        </p:nvSpPr>
        <p:spPr>
          <a:xfrm>
            <a:off x="5667823" y="32766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4" name="CaixaDeTexto 61">
            <a:extLst>
              <a:ext uri="{FF2B5EF4-FFF2-40B4-BE49-F238E27FC236}">
                <a16:creationId xmlns:a16="http://schemas.microsoft.com/office/drawing/2014/main" id="{66B57BBB-4764-A44E-A510-F3F589FD3917}"/>
              </a:ext>
            </a:extLst>
          </p:cNvPr>
          <p:cNvSpPr txBox="1"/>
          <p:nvPr/>
        </p:nvSpPr>
        <p:spPr>
          <a:xfrm>
            <a:off x="7294264" y="3480131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Aspectos regulatórios no Brasil</a:t>
            </a:r>
            <a:endParaRPr lang="pt-BR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76B1C6-FC71-C54E-BAFC-5043712CD50B}"/>
              </a:ext>
            </a:extLst>
          </p:cNvPr>
          <p:cNvSpPr txBox="1"/>
          <p:nvPr/>
        </p:nvSpPr>
        <p:spPr>
          <a:xfrm>
            <a:off x="5744834" y="33993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03.</a:t>
            </a: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CB0A1350-F60F-2A41-9B64-212BCD6375AE}"/>
              </a:ext>
            </a:extLst>
          </p:cNvPr>
          <p:cNvSpPr/>
          <p:nvPr/>
        </p:nvSpPr>
        <p:spPr>
          <a:xfrm>
            <a:off x="5667823" y="45212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7" name="CaixaDeTexto 61">
            <a:extLst>
              <a:ext uri="{FF2B5EF4-FFF2-40B4-BE49-F238E27FC236}">
                <a16:creationId xmlns:a16="http://schemas.microsoft.com/office/drawing/2014/main" id="{4D090D55-5E7E-2346-BD46-18DA59E9A779}"/>
              </a:ext>
            </a:extLst>
          </p:cNvPr>
          <p:cNvSpPr txBox="1"/>
          <p:nvPr/>
        </p:nvSpPr>
        <p:spPr>
          <a:xfrm>
            <a:off x="7294264" y="4718812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Próximos passos</a:t>
            </a:r>
            <a:endParaRPr lang="pt-BR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C019B1-BCAB-7045-BC11-F9EEBA786712}"/>
              </a:ext>
            </a:extLst>
          </p:cNvPr>
          <p:cNvSpPr txBox="1"/>
          <p:nvPr/>
        </p:nvSpPr>
        <p:spPr>
          <a:xfrm>
            <a:off x="5744834" y="4643998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2639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F4A2-FAE3-9944-910B-D64F6091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5A869-2AA8-4FCF-8556-A71CA6C952CB}"/>
              </a:ext>
            </a:extLst>
          </p:cNvPr>
          <p:cNvSpPr txBox="1"/>
          <p:nvPr/>
        </p:nvSpPr>
        <p:spPr>
          <a:xfrm>
            <a:off x="761021" y="3428999"/>
            <a:ext cx="42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OBRIGADO!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0881AF-CC70-48CA-BFBA-302E6A61BCC1}"/>
              </a:ext>
            </a:extLst>
          </p:cNvPr>
          <p:cNvSpPr/>
          <p:nvPr/>
        </p:nvSpPr>
        <p:spPr>
          <a:xfrm>
            <a:off x="859217" y="4183064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ECDF12-436E-4DC8-AFE7-29D11059820D}"/>
              </a:ext>
            </a:extLst>
          </p:cNvPr>
          <p:cNvSpPr txBox="1"/>
          <p:nvPr/>
        </p:nvSpPr>
        <p:spPr>
          <a:xfrm>
            <a:off x="6642183" y="4829570"/>
            <a:ext cx="22648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Acesse, curta e compartilhe: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6D9A3-46BA-1743-B650-FAC647C1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3" y="2374200"/>
            <a:ext cx="4512906" cy="1054799"/>
          </a:xfrm>
          <a:prstGeom prst="rect">
            <a:avLst/>
          </a:prstGeom>
        </p:spPr>
      </p:pic>
      <p:sp>
        <p:nvSpPr>
          <p:cNvPr id="16" name="CaixaDeTexto 7">
            <a:extLst>
              <a:ext uri="{FF2B5EF4-FFF2-40B4-BE49-F238E27FC236}">
                <a16:creationId xmlns:a16="http://schemas.microsoft.com/office/drawing/2014/main" id="{7C458985-9E13-A24C-B992-E2C32D45AE6D}"/>
              </a:ext>
            </a:extLst>
          </p:cNvPr>
          <p:cNvSpPr txBox="1"/>
          <p:nvPr/>
        </p:nvSpPr>
        <p:spPr>
          <a:xfrm>
            <a:off x="6758229" y="4237257"/>
            <a:ext cx="42304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Montserrat Extra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www.ibracon.com.br</a:t>
            </a:r>
            <a:endParaRPr lang="pt-BR" sz="1400" b="1" dirty="0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6E3096-1A61-5341-9584-A3051E9096F5}"/>
              </a:ext>
            </a:extLst>
          </p:cNvPr>
          <p:cNvSpPr/>
          <p:nvPr/>
        </p:nvSpPr>
        <p:spPr>
          <a:xfrm>
            <a:off x="6550269" y="4237257"/>
            <a:ext cx="4604819" cy="2966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9AA00-E3E6-034D-B739-FB7E5687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1" y="4717473"/>
            <a:ext cx="484748" cy="484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9B2F6-8105-734E-9DB9-CA4681E7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1" y="4717473"/>
            <a:ext cx="484748" cy="484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A9499-B55C-FC49-97DF-884922404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41" y="4717473"/>
            <a:ext cx="484748" cy="484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D73297-FB0C-554B-A8CC-8E46D98FC35B}"/>
              </a:ext>
            </a:extLst>
          </p:cNvPr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79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865525" y="3957205"/>
            <a:ext cx="714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653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Por que ESG continuará sendo foco?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E6924FD7-AA12-A50B-BD4B-3AF058F7D006}"/>
              </a:ext>
            </a:extLst>
          </p:cNvPr>
          <p:cNvSpPr/>
          <p:nvPr/>
        </p:nvSpPr>
        <p:spPr>
          <a:xfrm>
            <a:off x="304714" y="1605556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F2B2B1A3-2F01-791F-975C-876F64D91F5E}"/>
              </a:ext>
            </a:extLst>
          </p:cNvPr>
          <p:cNvSpPr/>
          <p:nvPr/>
        </p:nvSpPr>
        <p:spPr>
          <a:xfrm>
            <a:off x="112189" y="3379362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9725B183-9488-E09E-CA1B-CA356A49638B}"/>
              </a:ext>
            </a:extLst>
          </p:cNvPr>
          <p:cNvSpPr/>
          <p:nvPr/>
        </p:nvSpPr>
        <p:spPr>
          <a:xfrm>
            <a:off x="6550503" y="1890262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0DEF9E6-D31B-5344-F072-EA3880A1F916}"/>
              </a:ext>
            </a:extLst>
          </p:cNvPr>
          <p:cNvSpPr/>
          <p:nvPr/>
        </p:nvSpPr>
        <p:spPr>
          <a:xfrm>
            <a:off x="6281166" y="3558474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21898258-48F9-F5A4-85C7-063262B2012F}"/>
              </a:ext>
            </a:extLst>
          </p:cNvPr>
          <p:cNvSpPr/>
          <p:nvPr/>
        </p:nvSpPr>
        <p:spPr>
          <a:xfrm>
            <a:off x="5967684" y="5088680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E20891AC-6ED3-A5D7-7ABD-6307450F66CF}"/>
              </a:ext>
            </a:extLst>
          </p:cNvPr>
          <p:cNvSpPr/>
          <p:nvPr/>
        </p:nvSpPr>
        <p:spPr>
          <a:xfrm>
            <a:off x="72181" y="4993346"/>
            <a:ext cx="595085" cy="595085"/>
          </a:xfrm>
          <a:prstGeom prst="plus">
            <a:avLst>
              <a:gd name="adj" fmla="val 429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F4505-AC30-6778-240F-5253BAB2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4" y="1366417"/>
            <a:ext cx="4818888" cy="1607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04BDF-A4CF-AFDD-EC52-C07722AB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30" y="1772866"/>
            <a:ext cx="4875531" cy="1183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1A19D-90DC-5251-4BC8-3C644EB86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1" y="3393389"/>
            <a:ext cx="5458968" cy="109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7C2BF-0412-ADE3-3875-4F4B9BE9F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76" y="5036268"/>
            <a:ext cx="4840660" cy="971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4E3F5-DE65-E2A8-1BF7-2E0988BB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145" y="5109456"/>
            <a:ext cx="5426016" cy="763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FB951-5610-49A5-4027-4C7464726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045" y="3379362"/>
            <a:ext cx="5293382" cy="9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4437107" y="1635950"/>
            <a:ext cx="118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Montserrat Black" pitchFamily="2" charset="77"/>
                <a:ea typeface="Open Sans Extrabold" panose="020B0604020202020204" charset="0"/>
                <a:cs typeface="Open Sans Extrabold" panose="020B0604020202020204" charset="0"/>
              </a:rPr>
              <a:t>Por que?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0521" y="188423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 principais forças impulsionando a agenda no Brasil e no mundo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23">
            <a:extLst>
              <a:ext uri="{FF2B5EF4-FFF2-40B4-BE49-F238E27FC236}">
                <a16:creationId xmlns:a16="http://schemas.microsoft.com/office/drawing/2014/main" id="{3834A770-D786-E24A-95EB-4E4E2C165EC8}"/>
              </a:ext>
            </a:extLst>
          </p:cNvPr>
          <p:cNvSpPr txBox="1"/>
          <p:nvPr/>
        </p:nvSpPr>
        <p:spPr>
          <a:xfrm>
            <a:off x="9428207" y="1635950"/>
            <a:ext cx="118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Montserrat Black" pitchFamily="2" charset="77"/>
                <a:ea typeface="Open Sans Extrabold" panose="020B0604020202020204" charset="0"/>
                <a:cs typeface="Open Sans Extrabold" panose="020B0604020202020204" charset="0"/>
              </a:rPr>
              <a:t>Como?</a:t>
            </a:r>
          </a:p>
        </p:txBody>
      </p:sp>
      <p:sp>
        <p:nvSpPr>
          <p:cNvPr id="3" name="Retângulo com Canto Arredondado do Mesmo Lado 2">
            <a:extLst>
              <a:ext uri="{FF2B5EF4-FFF2-40B4-BE49-F238E27FC236}">
                <a16:creationId xmlns:a16="http://schemas.microsoft.com/office/drawing/2014/main" id="{6CDA5120-383A-0D1F-F012-3FAAA80ADA33}"/>
              </a:ext>
            </a:extLst>
          </p:cNvPr>
          <p:cNvSpPr/>
          <p:nvPr/>
        </p:nvSpPr>
        <p:spPr>
          <a:xfrm>
            <a:off x="442913" y="1819276"/>
            <a:ext cx="3529012" cy="988872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Clr>
                <a:srgbClr val="000000"/>
              </a:buClr>
              <a:buSzPts val="1100"/>
            </a:pPr>
            <a:r>
              <a:rPr lang="pt-BR" b="1" dirty="0">
                <a:solidFill>
                  <a:schemeClr val="bg1"/>
                </a:solidFill>
              </a:rPr>
              <a:t>Reguladores</a:t>
            </a:r>
            <a:endParaRPr lang="pt-BR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307;p498">
            <a:extLst>
              <a:ext uri="{FF2B5EF4-FFF2-40B4-BE49-F238E27FC236}">
                <a16:creationId xmlns:a16="http://schemas.microsoft.com/office/drawing/2014/main" id="{B03DCFCE-06E4-ABF8-8298-16545A292B50}"/>
              </a:ext>
            </a:extLst>
          </p:cNvPr>
          <p:cNvSpPr/>
          <p:nvPr/>
        </p:nvSpPr>
        <p:spPr>
          <a:xfrm>
            <a:off x="667183" y="2034536"/>
            <a:ext cx="582588" cy="582582"/>
          </a:xfrm>
          <a:custGeom>
            <a:avLst/>
            <a:gdLst/>
            <a:ahLst/>
            <a:cxnLst/>
            <a:rect l="l" t="t" r="r" b="b"/>
            <a:pathLst>
              <a:path w="3564" h="3570" extrusionOk="0">
                <a:moveTo>
                  <a:pt x="0" y="0"/>
                </a:moveTo>
                <a:lnTo>
                  <a:pt x="0" y="3570"/>
                </a:lnTo>
                <a:lnTo>
                  <a:pt x="3564" y="3570"/>
                </a:lnTo>
                <a:lnTo>
                  <a:pt x="356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3407" y="3418"/>
                </a:moveTo>
                <a:lnTo>
                  <a:pt x="157" y="3418"/>
                </a:lnTo>
                <a:lnTo>
                  <a:pt x="157" y="150"/>
                </a:lnTo>
                <a:lnTo>
                  <a:pt x="3407" y="150"/>
                </a:lnTo>
                <a:lnTo>
                  <a:pt x="3407" y="3418"/>
                </a:lnTo>
                <a:lnTo>
                  <a:pt x="3407" y="3418"/>
                </a:lnTo>
                <a:lnTo>
                  <a:pt x="3407" y="3418"/>
                </a:lnTo>
                <a:close/>
                <a:moveTo>
                  <a:pt x="2965" y="1856"/>
                </a:moveTo>
                <a:lnTo>
                  <a:pt x="2965" y="1856"/>
                </a:lnTo>
                <a:lnTo>
                  <a:pt x="3028" y="1991"/>
                </a:lnTo>
                <a:lnTo>
                  <a:pt x="2657" y="2170"/>
                </a:lnTo>
                <a:lnTo>
                  <a:pt x="3019" y="2387"/>
                </a:lnTo>
                <a:lnTo>
                  <a:pt x="2947" y="2516"/>
                </a:lnTo>
                <a:lnTo>
                  <a:pt x="2575" y="2305"/>
                </a:lnTo>
                <a:lnTo>
                  <a:pt x="2611" y="2723"/>
                </a:lnTo>
                <a:lnTo>
                  <a:pt x="2459" y="2736"/>
                </a:lnTo>
                <a:lnTo>
                  <a:pt x="2419" y="2216"/>
                </a:lnTo>
                <a:lnTo>
                  <a:pt x="1891" y="1905"/>
                </a:lnTo>
                <a:lnTo>
                  <a:pt x="1891" y="2516"/>
                </a:lnTo>
                <a:lnTo>
                  <a:pt x="2316" y="2817"/>
                </a:lnTo>
                <a:lnTo>
                  <a:pt x="2235" y="2939"/>
                </a:lnTo>
                <a:lnTo>
                  <a:pt x="1891" y="2705"/>
                </a:lnTo>
                <a:lnTo>
                  <a:pt x="1891" y="3131"/>
                </a:lnTo>
                <a:lnTo>
                  <a:pt x="1734" y="3131"/>
                </a:lnTo>
                <a:lnTo>
                  <a:pt x="1734" y="2705"/>
                </a:lnTo>
                <a:lnTo>
                  <a:pt x="1394" y="2939"/>
                </a:lnTo>
                <a:lnTo>
                  <a:pt x="1308" y="2817"/>
                </a:lnTo>
                <a:lnTo>
                  <a:pt x="1734" y="2516"/>
                </a:lnTo>
                <a:lnTo>
                  <a:pt x="1734" y="1905"/>
                </a:lnTo>
                <a:lnTo>
                  <a:pt x="1209" y="2216"/>
                </a:lnTo>
                <a:lnTo>
                  <a:pt x="1165" y="2736"/>
                </a:lnTo>
                <a:lnTo>
                  <a:pt x="1018" y="2723"/>
                </a:lnTo>
                <a:lnTo>
                  <a:pt x="1048" y="2305"/>
                </a:lnTo>
                <a:lnTo>
                  <a:pt x="677" y="2516"/>
                </a:lnTo>
                <a:lnTo>
                  <a:pt x="600" y="2387"/>
                </a:lnTo>
                <a:lnTo>
                  <a:pt x="973" y="2170"/>
                </a:lnTo>
                <a:lnTo>
                  <a:pt x="597" y="1991"/>
                </a:lnTo>
                <a:lnTo>
                  <a:pt x="658" y="1856"/>
                </a:lnTo>
                <a:lnTo>
                  <a:pt x="1134" y="2076"/>
                </a:lnTo>
                <a:lnTo>
                  <a:pt x="1658" y="1776"/>
                </a:lnTo>
                <a:lnTo>
                  <a:pt x="1134" y="1470"/>
                </a:lnTo>
                <a:lnTo>
                  <a:pt x="658" y="1695"/>
                </a:lnTo>
                <a:lnTo>
                  <a:pt x="597" y="1555"/>
                </a:lnTo>
                <a:lnTo>
                  <a:pt x="973" y="1376"/>
                </a:lnTo>
                <a:lnTo>
                  <a:pt x="600" y="1161"/>
                </a:lnTo>
                <a:lnTo>
                  <a:pt x="677" y="1031"/>
                </a:lnTo>
                <a:lnTo>
                  <a:pt x="1048" y="1241"/>
                </a:lnTo>
                <a:lnTo>
                  <a:pt x="1018" y="828"/>
                </a:lnTo>
                <a:lnTo>
                  <a:pt x="1165" y="815"/>
                </a:lnTo>
                <a:lnTo>
                  <a:pt x="1209" y="1335"/>
                </a:lnTo>
                <a:lnTo>
                  <a:pt x="1734" y="1646"/>
                </a:lnTo>
                <a:lnTo>
                  <a:pt x="1734" y="1031"/>
                </a:lnTo>
                <a:lnTo>
                  <a:pt x="1308" y="734"/>
                </a:lnTo>
                <a:lnTo>
                  <a:pt x="1394" y="608"/>
                </a:lnTo>
                <a:lnTo>
                  <a:pt x="1734" y="846"/>
                </a:lnTo>
                <a:lnTo>
                  <a:pt x="1734" y="416"/>
                </a:lnTo>
                <a:lnTo>
                  <a:pt x="1891" y="416"/>
                </a:lnTo>
                <a:lnTo>
                  <a:pt x="1891" y="846"/>
                </a:lnTo>
                <a:lnTo>
                  <a:pt x="2235" y="608"/>
                </a:lnTo>
                <a:lnTo>
                  <a:pt x="2316" y="734"/>
                </a:lnTo>
                <a:lnTo>
                  <a:pt x="1891" y="1031"/>
                </a:lnTo>
                <a:lnTo>
                  <a:pt x="1891" y="1646"/>
                </a:lnTo>
                <a:lnTo>
                  <a:pt x="2419" y="1335"/>
                </a:lnTo>
                <a:lnTo>
                  <a:pt x="2459" y="815"/>
                </a:lnTo>
                <a:lnTo>
                  <a:pt x="2611" y="828"/>
                </a:lnTo>
                <a:lnTo>
                  <a:pt x="2575" y="1241"/>
                </a:lnTo>
                <a:lnTo>
                  <a:pt x="2947" y="1031"/>
                </a:lnTo>
                <a:lnTo>
                  <a:pt x="3019" y="1161"/>
                </a:lnTo>
                <a:lnTo>
                  <a:pt x="2657" y="1376"/>
                </a:lnTo>
                <a:lnTo>
                  <a:pt x="3028" y="1555"/>
                </a:lnTo>
                <a:lnTo>
                  <a:pt x="2965" y="1695"/>
                </a:lnTo>
                <a:lnTo>
                  <a:pt x="2496" y="1470"/>
                </a:lnTo>
                <a:lnTo>
                  <a:pt x="1962" y="1776"/>
                </a:lnTo>
                <a:lnTo>
                  <a:pt x="2496" y="2076"/>
                </a:lnTo>
                <a:lnTo>
                  <a:pt x="2965" y="1856"/>
                </a:lnTo>
                <a:lnTo>
                  <a:pt x="2965" y="18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5C999024-0207-C9C0-A8D6-330E784FA79B}"/>
              </a:ext>
            </a:extLst>
          </p:cNvPr>
          <p:cNvSpPr/>
          <p:nvPr/>
        </p:nvSpPr>
        <p:spPr>
          <a:xfrm>
            <a:off x="442913" y="2808148"/>
            <a:ext cx="3529012" cy="3253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51999" tIns="180000" rIns="288000" rtlCol="0" anchor="t"/>
          <a:lstStyle/>
          <a:p>
            <a:pPr>
              <a:buClr>
                <a:schemeClr val="dk1"/>
              </a:buClr>
              <a:buSzPts val="1000"/>
            </a:pPr>
            <a:r>
              <a:rPr lang="pt-BR" sz="1400" b="1" dirty="0">
                <a:solidFill>
                  <a:schemeClr val="accent3"/>
                </a:solidFill>
                <a:ea typeface="Helvetica Neue"/>
                <a:cs typeface="Helvetica Neue"/>
                <a:sym typeface="Helvetica Neue"/>
              </a:rPr>
              <a:t>Regulação global </a:t>
            </a:r>
            <a:r>
              <a:rPr lang="pt-BR" sz="1400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acelerando em todas as regiões, com destaque para as novas propostas na Europa e nos Estados Unidos (SEC)</a:t>
            </a:r>
          </a:p>
          <a:p>
            <a:pPr>
              <a:buClr>
                <a:schemeClr val="dk1"/>
              </a:buClr>
              <a:buSzPts val="1000"/>
            </a:pPr>
            <a:endParaRPr lang="pt-BR" sz="1400" dirty="0">
              <a:solidFill>
                <a:schemeClr val="dk1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CVM e Banco Central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implementando novas regulamentações aplicáveis para companhias abertas e instituições financeiras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400" kern="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Expactativa de criação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/>
                <a:cs typeface="Helvetica Neue"/>
                <a:sym typeface="Helvetica Neue"/>
              </a:rPr>
              <a:t>de um mercado regulado de emissões de carbono no mercado brasileiro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1000"/>
            </a:pPr>
            <a:endParaRPr lang="pt-BR"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etângulo com Canto Arredondado do Mesmo Lado 7">
            <a:extLst>
              <a:ext uri="{FF2B5EF4-FFF2-40B4-BE49-F238E27FC236}">
                <a16:creationId xmlns:a16="http://schemas.microsoft.com/office/drawing/2014/main" id="{10E57475-020C-6FA4-22CD-5E72003077EC}"/>
              </a:ext>
            </a:extLst>
          </p:cNvPr>
          <p:cNvSpPr/>
          <p:nvPr/>
        </p:nvSpPr>
        <p:spPr>
          <a:xfrm>
            <a:off x="4327525" y="1819276"/>
            <a:ext cx="3529012" cy="988872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Clr>
                <a:srgbClr val="000000"/>
              </a:buClr>
              <a:buSzPts val="1100"/>
            </a:pPr>
            <a:r>
              <a:rPr lang="pt-BR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Investidores e bancos</a:t>
            </a:r>
            <a:endParaRPr lang="pt-BR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75966151-53F1-48FC-36D3-A42E30EDAE9E}"/>
              </a:ext>
            </a:extLst>
          </p:cNvPr>
          <p:cNvSpPr/>
          <p:nvPr/>
        </p:nvSpPr>
        <p:spPr>
          <a:xfrm>
            <a:off x="4327525" y="2808148"/>
            <a:ext cx="3529012" cy="3253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51999" tIns="180000" rIns="28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Investidores institucionais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subindo a régua para a avaliação das práticas socioambientais das empresas para tomada de decisão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4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  <a:buSzPts val="1000"/>
              <a:defRPr/>
            </a:pPr>
            <a:r>
              <a:rPr lang="pt-BR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Empresas com boas práticas socioambientais </a:t>
            </a:r>
            <a:r>
              <a:rPr lang="pt-B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podem ter acesso a produtos voltados para projetos verdes ou de impacto social com taxas mais atraentes</a:t>
            </a:r>
            <a:endParaRPr lang="pt-BR" sz="1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  <a:buSzPts val="1000"/>
              <a:defRPr/>
            </a:pPr>
            <a:r>
              <a:rPr lang="pt-BR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Pressão </a:t>
            </a:r>
            <a:r>
              <a:rPr lang="pt-BR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maior transparência e padronização nas divulgações</a:t>
            </a:r>
            <a:endParaRPr lang="pt-BR" sz="1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4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3308;p498">
            <a:extLst>
              <a:ext uri="{FF2B5EF4-FFF2-40B4-BE49-F238E27FC236}">
                <a16:creationId xmlns:a16="http://schemas.microsoft.com/office/drawing/2014/main" id="{EB9773FE-B13E-482E-5028-370162CBD07A}"/>
              </a:ext>
            </a:extLst>
          </p:cNvPr>
          <p:cNvSpPr/>
          <p:nvPr/>
        </p:nvSpPr>
        <p:spPr>
          <a:xfrm>
            <a:off x="4632525" y="2041234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tângulo com Canto Arredondado do Mesmo Lado 11">
            <a:extLst>
              <a:ext uri="{FF2B5EF4-FFF2-40B4-BE49-F238E27FC236}">
                <a16:creationId xmlns:a16="http://schemas.microsoft.com/office/drawing/2014/main" id="{F40B2380-25DC-53D6-4BA3-225B84CBDA30}"/>
              </a:ext>
            </a:extLst>
          </p:cNvPr>
          <p:cNvSpPr/>
          <p:nvPr/>
        </p:nvSpPr>
        <p:spPr>
          <a:xfrm>
            <a:off x="8220652" y="1819276"/>
            <a:ext cx="3529012" cy="988872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Clr>
                <a:srgbClr val="000000"/>
              </a:buClr>
              <a:buSzPts val="1100"/>
            </a:pPr>
            <a:r>
              <a:rPr lang="pt-BR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Consumidores e colaboradores</a:t>
            </a:r>
            <a:endParaRPr lang="pt-BR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12">
            <a:extLst>
              <a:ext uri="{FF2B5EF4-FFF2-40B4-BE49-F238E27FC236}">
                <a16:creationId xmlns:a16="http://schemas.microsoft.com/office/drawing/2014/main" id="{6590454F-7BF5-C522-3E66-2F35BD5C236D}"/>
              </a:ext>
            </a:extLst>
          </p:cNvPr>
          <p:cNvSpPr/>
          <p:nvPr/>
        </p:nvSpPr>
        <p:spPr>
          <a:xfrm>
            <a:off x="8220652" y="2808148"/>
            <a:ext cx="3529012" cy="3253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51999" tIns="180000" rIns="28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Demanda crescente dos consumidores 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por maior transparência e melhores práticas socioambientais.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4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Empresas com boas práticas de ESG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terão mais sucesso na atração e retenção de colaboradores, em um mercado de trabalho extremamente competitivo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pt-BR" sz="14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Oportunidades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para o desenvolvimento de novos produtos e mercados</a:t>
            </a:r>
            <a:endParaRPr kumimoji="0" lang="pt-BR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3309;p498">
            <a:extLst>
              <a:ext uri="{FF2B5EF4-FFF2-40B4-BE49-F238E27FC236}">
                <a16:creationId xmlns:a16="http://schemas.microsoft.com/office/drawing/2014/main" id="{A33C5E50-EF66-DB29-DA67-E6A4C3855A45}"/>
              </a:ext>
            </a:extLst>
          </p:cNvPr>
          <p:cNvSpPr/>
          <p:nvPr/>
        </p:nvSpPr>
        <p:spPr>
          <a:xfrm>
            <a:off x="8577673" y="2032427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294" y="2119"/>
                </a:moveTo>
                <a:cubicBezTo>
                  <a:pt x="705" y="1704"/>
                  <a:pt x="705" y="1704"/>
                  <a:pt x="705" y="1704"/>
                </a:cubicBezTo>
                <a:cubicBezTo>
                  <a:pt x="806" y="1789"/>
                  <a:pt x="935" y="1837"/>
                  <a:pt x="1076" y="1837"/>
                </a:cubicBezTo>
                <a:cubicBezTo>
                  <a:pt x="1306" y="1837"/>
                  <a:pt x="1504" y="1704"/>
                  <a:pt x="1593" y="1511"/>
                </a:cubicBezTo>
                <a:cubicBezTo>
                  <a:pt x="1794" y="1511"/>
                  <a:pt x="1794" y="1511"/>
                  <a:pt x="1794" y="1511"/>
                </a:cubicBezTo>
                <a:cubicBezTo>
                  <a:pt x="1794" y="1378"/>
                  <a:pt x="1794" y="1378"/>
                  <a:pt x="1794" y="1378"/>
                </a:cubicBezTo>
                <a:cubicBezTo>
                  <a:pt x="1932" y="1378"/>
                  <a:pt x="1932" y="1378"/>
                  <a:pt x="1932" y="1378"/>
                </a:cubicBezTo>
                <a:cubicBezTo>
                  <a:pt x="1932" y="1245"/>
                  <a:pt x="1932" y="1245"/>
                  <a:pt x="1932" y="1245"/>
                </a:cubicBezTo>
                <a:cubicBezTo>
                  <a:pt x="2065" y="1245"/>
                  <a:pt x="2065" y="1245"/>
                  <a:pt x="2065" y="1245"/>
                </a:cubicBezTo>
                <a:cubicBezTo>
                  <a:pt x="2065" y="455"/>
                  <a:pt x="2065" y="455"/>
                  <a:pt x="2065" y="455"/>
                </a:cubicBezTo>
                <a:cubicBezTo>
                  <a:pt x="1843" y="233"/>
                  <a:pt x="1843" y="233"/>
                  <a:pt x="1843" y="233"/>
                </a:cubicBezTo>
                <a:cubicBezTo>
                  <a:pt x="1343" y="233"/>
                  <a:pt x="1343" y="233"/>
                  <a:pt x="1343" y="233"/>
                </a:cubicBezTo>
                <a:cubicBezTo>
                  <a:pt x="1343" y="366"/>
                  <a:pt x="1343" y="366"/>
                  <a:pt x="1343" y="366"/>
                </a:cubicBezTo>
                <a:cubicBezTo>
                  <a:pt x="1210" y="366"/>
                  <a:pt x="1210" y="366"/>
                  <a:pt x="1210" y="366"/>
                </a:cubicBezTo>
                <a:cubicBezTo>
                  <a:pt x="1210" y="499"/>
                  <a:pt x="1210" y="499"/>
                  <a:pt x="1210" y="499"/>
                </a:cubicBezTo>
                <a:cubicBezTo>
                  <a:pt x="1076" y="503"/>
                  <a:pt x="1076" y="503"/>
                  <a:pt x="1076" y="503"/>
                </a:cubicBezTo>
                <a:cubicBezTo>
                  <a:pt x="1076" y="692"/>
                  <a:pt x="1076" y="692"/>
                  <a:pt x="1076" y="692"/>
                </a:cubicBezTo>
                <a:cubicBezTo>
                  <a:pt x="1076" y="692"/>
                  <a:pt x="1076" y="692"/>
                  <a:pt x="1076" y="692"/>
                </a:cubicBezTo>
                <a:cubicBezTo>
                  <a:pt x="758" y="692"/>
                  <a:pt x="500" y="950"/>
                  <a:pt x="500" y="1265"/>
                </a:cubicBezTo>
                <a:cubicBezTo>
                  <a:pt x="500" y="1406"/>
                  <a:pt x="552" y="1539"/>
                  <a:pt x="637" y="1636"/>
                </a:cubicBezTo>
                <a:cubicBezTo>
                  <a:pt x="225" y="2051"/>
                  <a:pt x="225" y="2051"/>
                  <a:pt x="225" y="2051"/>
                </a:cubicBezTo>
                <a:cubicBezTo>
                  <a:pt x="294" y="2119"/>
                  <a:pt x="294" y="2119"/>
                  <a:pt x="294" y="2119"/>
                </a:cubicBezTo>
                <a:cubicBezTo>
                  <a:pt x="294" y="2119"/>
                  <a:pt x="294" y="2119"/>
                  <a:pt x="294" y="2119"/>
                </a:cubicBezTo>
                <a:close/>
                <a:moveTo>
                  <a:pt x="923" y="813"/>
                </a:moveTo>
                <a:cubicBezTo>
                  <a:pt x="939" y="809"/>
                  <a:pt x="959" y="801"/>
                  <a:pt x="980" y="797"/>
                </a:cubicBezTo>
                <a:cubicBezTo>
                  <a:pt x="980" y="846"/>
                  <a:pt x="980" y="846"/>
                  <a:pt x="980" y="846"/>
                </a:cubicBezTo>
                <a:cubicBezTo>
                  <a:pt x="1302" y="846"/>
                  <a:pt x="1302" y="846"/>
                  <a:pt x="1302" y="846"/>
                </a:cubicBezTo>
                <a:cubicBezTo>
                  <a:pt x="1323" y="858"/>
                  <a:pt x="1343" y="870"/>
                  <a:pt x="1363" y="882"/>
                </a:cubicBezTo>
                <a:cubicBezTo>
                  <a:pt x="980" y="882"/>
                  <a:pt x="980" y="882"/>
                  <a:pt x="980" y="882"/>
                </a:cubicBezTo>
                <a:cubicBezTo>
                  <a:pt x="980" y="979"/>
                  <a:pt x="980" y="979"/>
                  <a:pt x="980" y="979"/>
                </a:cubicBezTo>
                <a:cubicBezTo>
                  <a:pt x="1460" y="979"/>
                  <a:pt x="1460" y="979"/>
                  <a:pt x="1460" y="979"/>
                </a:cubicBezTo>
                <a:cubicBezTo>
                  <a:pt x="1468" y="991"/>
                  <a:pt x="1476" y="1003"/>
                  <a:pt x="1484" y="1019"/>
                </a:cubicBezTo>
                <a:cubicBezTo>
                  <a:pt x="980" y="1019"/>
                  <a:pt x="980" y="1019"/>
                  <a:pt x="980" y="1019"/>
                </a:cubicBezTo>
                <a:cubicBezTo>
                  <a:pt x="980" y="1116"/>
                  <a:pt x="980" y="1116"/>
                  <a:pt x="980" y="1116"/>
                </a:cubicBezTo>
                <a:cubicBezTo>
                  <a:pt x="1528" y="1116"/>
                  <a:pt x="1528" y="1116"/>
                  <a:pt x="1528" y="1116"/>
                </a:cubicBezTo>
                <a:cubicBezTo>
                  <a:pt x="1532" y="1128"/>
                  <a:pt x="1536" y="1140"/>
                  <a:pt x="1540" y="1152"/>
                </a:cubicBezTo>
                <a:cubicBezTo>
                  <a:pt x="980" y="1152"/>
                  <a:pt x="980" y="1152"/>
                  <a:pt x="980" y="1152"/>
                </a:cubicBezTo>
                <a:cubicBezTo>
                  <a:pt x="980" y="1249"/>
                  <a:pt x="980" y="1249"/>
                  <a:pt x="980" y="1249"/>
                </a:cubicBezTo>
                <a:cubicBezTo>
                  <a:pt x="1552" y="1249"/>
                  <a:pt x="1552" y="1249"/>
                  <a:pt x="1552" y="1249"/>
                </a:cubicBezTo>
                <a:cubicBezTo>
                  <a:pt x="1552" y="1253"/>
                  <a:pt x="1552" y="1261"/>
                  <a:pt x="1552" y="1265"/>
                </a:cubicBezTo>
                <a:cubicBezTo>
                  <a:pt x="1552" y="1273"/>
                  <a:pt x="1552" y="1277"/>
                  <a:pt x="1552" y="1285"/>
                </a:cubicBezTo>
                <a:cubicBezTo>
                  <a:pt x="980" y="1285"/>
                  <a:pt x="980" y="1285"/>
                  <a:pt x="980" y="1285"/>
                </a:cubicBezTo>
                <a:cubicBezTo>
                  <a:pt x="980" y="1382"/>
                  <a:pt x="980" y="1382"/>
                  <a:pt x="980" y="1382"/>
                </a:cubicBezTo>
                <a:cubicBezTo>
                  <a:pt x="1540" y="1382"/>
                  <a:pt x="1540" y="1382"/>
                  <a:pt x="1540" y="1382"/>
                </a:cubicBezTo>
                <a:cubicBezTo>
                  <a:pt x="1532" y="1402"/>
                  <a:pt x="1524" y="1422"/>
                  <a:pt x="1516" y="1446"/>
                </a:cubicBezTo>
                <a:cubicBezTo>
                  <a:pt x="923" y="1446"/>
                  <a:pt x="923" y="1446"/>
                  <a:pt x="923" y="1446"/>
                </a:cubicBezTo>
                <a:cubicBezTo>
                  <a:pt x="923" y="813"/>
                  <a:pt x="923" y="813"/>
                  <a:pt x="923" y="813"/>
                </a:cubicBezTo>
                <a:cubicBezTo>
                  <a:pt x="923" y="813"/>
                  <a:pt x="923" y="813"/>
                  <a:pt x="923" y="813"/>
                </a:cubicBezTo>
                <a:close/>
                <a:moveTo>
                  <a:pt x="1698" y="1414"/>
                </a:moveTo>
                <a:cubicBezTo>
                  <a:pt x="1629" y="1414"/>
                  <a:pt x="1629" y="1414"/>
                  <a:pt x="1629" y="1414"/>
                </a:cubicBezTo>
                <a:cubicBezTo>
                  <a:pt x="1633" y="1402"/>
                  <a:pt x="1637" y="1390"/>
                  <a:pt x="1637" y="1378"/>
                </a:cubicBezTo>
                <a:cubicBezTo>
                  <a:pt x="1698" y="1378"/>
                  <a:pt x="1698" y="1378"/>
                  <a:pt x="1698" y="1378"/>
                </a:cubicBezTo>
                <a:cubicBezTo>
                  <a:pt x="1698" y="1414"/>
                  <a:pt x="1698" y="1414"/>
                  <a:pt x="1698" y="1414"/>
                </a:cubicBezTo>
                <a:cubicBezTo>
                  <a:pt x="1698" y="1414"/>
                  <a:pt x="1698" y="1414"/>
                  <a:pt x="1698" y="1414"/>
                </a:cubicBezTo>
                <a:close/>
                <a:moveTo>
                  <a:pt x="1835" y="1281"/>
                </a:moveTo>
                <a:cubicBezTo>
                  <a:pt x="1649" y="1281"/>
                  <a:pt x="1649" y="1281"/>
                  <a:pt x="1649" y="1281"/>
                </a:cubicBezTo>
                <a:cubicBezTo>
                  <a:pt x="1649" y="1277"/>
                  <a:pt x="1649" y="1269"/>
                  <a:pt x="1649" y="1265"/>
                </a:cubicBezTo>
                <a:cubicBezTo>
                  <a:pt x="1649" y="1257"/>
                  <a:pt x="1649" y="1253"/>
                  <a:pt x="1649" y="1245"/>
                </a:cubicBezTo>
                <a:cubicBezTo>
                  <a:pt x="1835" y="1245"/>
                  <a:pt x="1835" y="1245"/>
                  <a:pt x="1835" y="1245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lose/>
                <a:moveTo>
                  <a:pt x="1932" y="459"/>
                </a:moveTo>
                <a:cubicBezTo>
                  <a:pt x="1823" y="459"/>
                  <a:pt x="1823" y="459"/>
                  <a:pt x="1823" y="459"/>
                </a:cubicBezTo>
                <a:cubicBezTo>
                  <a:pt x="1823" y="350"/>
                  <a:pt x="1823" y="350"/>
                  <a:pt x="1823" y="350"/>
                </a:cubicBezTo>
                <a:cubicBezTo>
                  <a:pt x="1932" y="459"/>
                  <a:pt x="1932" y="459"/>
                  <a:pt x="1932" y="459"/>
                </a:cubicBezTo>
                <a:cubicBezTo>
                  <a:pt x="1932" y="459"/>
                  <a:pt x="1932" y="459"/>
                  <a:pt x="1932" y="459"/>
                </a:cubicBezTo>
                <a:close/>
                <a:moveTo>
                  <a:pt x="1726" y="330"/>
                </a:moveTo>
                <a:cubicBezTo>
                  <a:pt x="1726" y="555"/>
                  <a:pt x="1726" y="555"/>
                  <a:pt x="1726" y="555"/>
                </a:cubicBezTo>
                <a:cubicBezTo>
                  <a:pt x="1968" y="555"/>
                  <a:pt x="1968" y="555"/>
                  <a:pt x="1968" y="555"/>
                </a:cubicBezTo>
                <a:cubicBezTo>
                  <a:pt x="1968" y="495"/>
                  <a:pt x="1968" y="495"/>
                  <a:pt x="1968" y="495"/>
                </a:cubicBezTo>
                <a:cubicBezTo>
                  <a:pt x="1968" y="495"/>
                  <a:pt x="1968" y="495"/>
                  <a:pt x="1968" y="495"/>
                </a:cubicBezTo>
                <a:cubicBezTo>
                  <a:pt x="1968" y="1148"/>
                  <a:pt x="1968" y="1148"/>
                  <a:pt x="1968" y="1148"/>
                </a:cubicBezTo>
                <a:cubicBezTo>
                  <a:pt x="1637" y="1148"/>
                  <a:pt x="1637" y="1148"/>
                  <a:pt x="1637" y="1148"/>
                </a:cubicBezTo>
                <a:cubicBezTo>
                  <a:pt x="1609" y="1019"/>
                  <a:pt x="1540" y="906"/>
                  <a:pt x="1440" y="821"/>
                </a:cubicBezTo>
                <a:cubicBezTo>
                  <a:pt x="1440" y="330"/>
                  <a:pt x="1440" y="330"/>
                  <a:pt x="1440" y="330"/>
                </a:cubicBezTo>
                <a:cubicBezTo>
                  <a:pt x="1726" y="330"/>
                  <a:pt x="1726" y="330"/>
                  <a:pt x="1726" y="330"/>
                </a:cubicBezTo>
                <a:cubicBezTo>
                  <a:pt x="1726" y="330"/>
                  <a:pt x="1726" y="330"/>
                  <a:pt x="1726" y="330"/>
                </a:cubicBezTo>
                <a:close/>
                <a:moveTo>
                  <a:pt x="1343" y="463"/>
                </a:moveTo>
                <a:cubicBezTo>
                  <a:pt x="1343" y="757"/>
                  <a:pt x="1343" y="757"/>
                  <a:pt x="1343" y="757"/>
                </a:cubicBezTo>
                <a:cubicBezTo>
                  <a:pt x="1331" y="753"/>
                  <a:pt x="1318" y="745"/>
                  <a:pt x="1306" y="741"/>
                </a:cubicBezTo>
                <a:cubicBezTo>
                  <a:pt x="1306" y="463"/>
                  <a:pt x="1306" y="463"/>
                  <a:pt x="1306" y="463"/>
                </a:cubicBezTo>
                <a:cubicBezTo>
                  <a:pt x="1343" y="463"/>
                  <a:pt x="1343" y="463"/>
                  <a:pt x="1343" y="463"/>
                </a:cubicBezTo>
                <a:cubicBezTo>
                  <a:pt x="1343" y="463"/>
                  <a:pt x="1343" y="463"/>
                  <a:pt x="1343" y="463"/>
                </a:cubicBezTo>
                <a:close/>
                <a:moveTo>
                  <a:pt x="1173" y="596"/>
                </a:moveTo>
                <a:cubicBezTo>
                  <a:pt x="1210" y="596"/>
                  <a:pt x="1210" y="596"/>
                  <a:pt x="1210" y="596"/>
                </a:cubicBezTo>
                <a:cubicBezTo>
                  <a:pt x="1210" y="709"/>
                  <a:pt x="1210" y="709"/>
                  <a:pt x="1210" y="709"/>
                </a:cubicBezTo>
                <a:cubicBezTo>
                  <a:pt x="1197" y="705"/>
                  <a:pt x="1185" y="705"/>
                  <a:pt x="1173" y="701"/>
                </a:cubicBezTo>
                <a:cubicBezTo>
                  <a:pt x="1173" y="596"/>
                  <a:pt x="1173" y="596"/>
                  <a:pt x="1173" y="596"/>
                </a:cubicBezTo>
                <a:cubicBezTo>
                  <a:pt x="1173" y="596"/>
                  <a:pt x="1173" y="596"/>
                  <a:pt x="1173" y="596"/>
                </a:cubicBezTo>
                <a:close/>
                <a:moveTo>
                  <a:pt x="826" y="862"/>
                </a:moveTo>
                <a:cubicBezTo>
                  <a:pt x="826" y="1543"/>
                  <a:pt x="826" y="1543"/>
                  <a:pt x="826" y="1543"/>
                </a:cubicBezTo>
                <a:cubicBezTo>
                  <a:pt x="1464" y="1543"/>
                  <a:pt x="1464" y="1543"/>
                  <a:pt x="1464" y="1543"/>
                </a:cubicBezTo>
                <a:cubicBezTo>
                  <a:pt x="1379" y="1664"/>
                  <a:pt x="1238" y="1740"/>
                  <a:pt x="1076" y="1740"/>
                </a:cubicBezTo>
                <a:cubicBezTo>
                  <a:pt x="814" y="1740"/>
                  <a:pt x="596" y="1527"/>
                  <a:pt x="596" y="1265"/>
                </a:cubicBezTo>
                <a:cubicBezTo>
                  <a:pt x="596" y="1095"/>
                  <a:pt x="689" y="942"/>
                  <a:pt x="826" y="862"/>
                </a:cubicBezTo>
                <a:close/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9" y="2223"/>
                </a:moveTo>
                <a:cubicBezTo>
                  <a:pt x="93" y="2223"/>
                  <a:pt x="93" y="2223"/>
                  <a:pt x="93" y="2223"/>
                </a:cubicBezTo>
                <a:cubicBezTo>
                  <a:pt x="93" y="93"/>
                  <a:pt x="93" y="93"/>
                  <a:pt x="93" y="93"/>
                </a:cubicBezTo>
                <a:cubicBezTo>
                  <a:pt x="2229" y="93"/>
                  <a:pt x="2229" y="93"/>
                  <a:pt x="2229" y="93"/>
                </a:cubicBezTo>
                <a:cubicBezTo>
                  <a:pt x="2229" y="2223"/>
                  <a:pt x="2229" y="2223"/>
                  <a:pt x="2229" y="2223"/>
                </a:cubicBezTo>
                <a:cubicBezTo>
                  <a:pt x="2229" y="2223"/>
                  <a:pt x="2229" y="2223"/>
                  <a:pt x="2229" y="22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6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666268" y="4388093"/>
            <a:ext cx="74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Aspectos regulatórios no mundo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587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4808571-5AB8-483A-9A68-DEC174DA1C79}"/>
              </a:ext>
            </a:extLst>
          </p:cNvPr>
          <p:cNvSpPr txBox="1"/>
          <p:nvPr/>
        </p:nvSpPr>
        <p:spPr>
          <a:xfrm>
            <a:off x="2321292" y="4078497"/>
            <a:ext cx="2300478" cy="2967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300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ISSB – Interntional Sustainability Standards Board</a:t>
            </a:r>
          </a:p>
          <a:p>
            <a:pPr algn="ctr">
              <a:lnSpc>
                <a:spcPct val="150000"/>
              </a:lnSpc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Subordinado à IFRS Foundation, responsável pela emissão de pronunciamentos contábeis por meio do IASB</a:t>
            </a:r>
          </a:p>
          <a:p>
            <a:pPr algn="ctr">
              <a:lnSpc>
                <a:spcPct val="150000"/>
              </a:lnSpc>
            </a:pPr>
            <a:endParaRPr lang="pt-BR" sz="1300" b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300" b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300" b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D3C683-2E48-4062-8A23-5627216B2F2A}"/>
              </a:ext>
            </a:extLst>
          </p:cNvPr>
          <p:cNvSpPr txBox="1"/>
          <p:nvPr/>
        </p:nvSpPr>
        <p:spPr>
          <a:xfrm>
            <a:off x="5180172" y="4078497"/>
            <a:ext cx="2063848" cy="2920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CSRD – Corporate Sustainability Reporting Directive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Determina que determinadas empresas sediadas na União Europeia reportem informações detalhadas de sustentabilidade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0A2E97-1975-4275-ABF3-778FCB54AF37}"/>
              </a:ext>
            </a:extLst>
          </p:cNvPr>
          <p:cNvSpPr txBox="1"/>
          <p:nvPr/>
        </p:nvSpPr>
        <p:spPr>
          <a:xfrm>
            <a:off x="7802422" y="4078497"/>
            <a:ext cx="2300478" cy="20433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SEC – Securities and Exchange Commission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Proposta da SEC específica para temas de clima, aplicável para empresas americanas ou empresas estrangeiras com ações negociadas nos EUA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76999FF8-E9EA-4745-987F-16E5267A100C}"/>
              </a:ext>
            </a:extLst>
          </p:cNvPr>
          <p:cNvSpPr txBox="1">
            <a:spLocks/>
          </p:cNvSpPr>
          <p:nvPr/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Existem 3 grandes iniciativas de normas de sustentabilidade no mundo</a:t>
            </a:r>
          </a:p>
        </p:txBody>
      </p:sp>
      <p:sp>
        <p:nvSpPr>
          <p:cNvPr id="27" name="Retângulo 5">
            <a:extLst>
              <a:ext uri="{FF2B5EF4-FFF2-40B4-BE49-F238E27FC236}">
                <a16:creationId xmlns:a16="http://schemas.microsoft.com/office/drawing/2014/main" id="{4B329FE6-A930-5B4F-B31D-C6611F7EE1BB}"/>
              </a:ext>
            </a:extLst>
          </p:cNvPr>
          <p:cNvSpPr/>
          <p:nvPr/>
        </p:nvSpPr>
        <p:spPr>
          <a:xfrm>
            <a:off x="867963" y="1487538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E26CB-3E20-8942-BC73-007CB3C23956}"/>
              </a:ext>
            </a:extLst>
          </p:cNvPr>
          <p:cNvSpPr txBox="1"/>
          <p:nvPr/>
        </p:nvSpPr>
        <p:spPr>
          <a:xfrm>
            <a:off x="1927702" y="1783921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CE7E36-0E14-ED4C-A52E-BEE3A4141489}"/>
              </a:ext>
            </a:extLst>
          </p:cNvPr>
          <p:cNvSpPr txBox="1"/>
          <p:nvPr/>
        </p:nvSpPr>
        <p:spPr>
          <a:xfrm>
            <a:off x="4615511" y="1624621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34C0F-9086-3D48-B1EF-DA7B0497889D}"/>
              </a:ext>
            </a:extLst>
          </p:cNvPr>
          <p:cNvSpPr txBox="1"/>
          <p:nvPr/>
        </p:nvSpPr>
        <p:spPr>
          <a:xfrm>
            <a:off x="7374961" y="1624621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03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3E6CC363-FCEA-714B-9CE8-AEFF91B7BD29}"/>
              </a:ext>
            </a:extLst>
          </p:cNvPr>
          <p:cNvSpPr/>
          <p:nvPr/>
        </p:nvSpPr>
        <p:spPr>
          <a:xfrm>
            <a:off x="2847671" y="2674053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5B93330A-CD27-E94C-8C56-E72757523C03}"/>
              </a:ext>
            </a:extLst>
          </p:cNvPr>
          <p:cNvSpPr/>
          <p:nvPr/>
        </p:nvSpPr>
        <p:spPr>
          <a:xfrm>
            <a:off x="5588236" y="2674053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D9FD086C-F022-A841-BB30-94813A79B6B7}"/>
              </a:ext>
            </a:extLst>
          </p:cNvPr>
          <p:cNvSpPr/>
          <p:nvPr/>
        </p:nvSpPr>
        <p:spPr>
          <a:xfrm>
            <a:off x="8328801" y="2674053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2" name="Google Shape;4351;p46">
            <a:extLst>
              <a:ext uri="{FF2B5EF4-FFF2-40B4-BE49-F238E27FC236}">
                <a16:creationId xmlns:a16="http://schemas.microsoft.com/office/drawing/2014/main" id="{E8FD7CD0-C10B-B740-B201-3CD3E676FA84}"/>
              </a:ext>
            </a:extLst>
          </p:cNvPr>
          <p:cNvSpPr/>
          <p:nvPr/>
        </p:nvSpPr>
        <p:spPr>
          <a:xfrm>
            <a:off x="8712101" y="2923884"/>
            <a:ext cx="492564" cy="564138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C3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5891;p49">
            <a:extLst>
              <a:ext uri="{FF2B5EF4-FFF2-40B4-BE49-F238E27FC236}">
                <a16:creationId xmlns:a16="http://schemas.microsoft.com/office/drawing/2014/main" id="{04715D96-0810-BF45-886B-D0A8B9B5F34A}"/>
              </a:ext>
            </a:extLst>
          </p:cNvPr>
          <p:cNvGrpSpPr/>
          <p:nvPr/>
        </p:nvGrpSpPr>
        <p:grpSpPr>
          <a:xfrm>
            <a:off x="5937323" y="2917260"/>
            <a:ext cx="532204" cy="512191"/>
            <a:chOff x="-37534750" y="2668075"/>
            <a:chExt cx="332400" cy="319900"/>
          </a:xfrm>
          <a:solidFill>
            <a:srgbClr val="5C3183"/>
          </a:solidFill>
        </p:grpSpPr>
        <p:sp>
          <p:nvSpPr>
            <p:cNvPr id="42" name="Google Shape;5892;p49">
              <a:extLst>
                <a:ext uri="{FF2B5EF4-FFF2-40B4-BE49-F238E27FC236}">
                  <a16:creationId xmlns:a16="http://schemas.microsoft.com/office/drawing/2014/main" id="{D985DD70-1ECB-3844-9970-3BFE8E619A7E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93;p49">
              <a:extLst>
                <a:ext uri="{FF2B5EF4-FFF2-40B4-BE49-F238E27FC236}">
                  <a16:creationId xmlns:a16="http://schemas.microsoft.com/office/drawing/2014/main" id="{95C7CA08-CB33-DA4D-8596-06FC3B4C4629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319;p46">
            <a:extLst>
              <a:ext uri="{FF2B5EF4-FFF2-40B4-BE49-F238E27FC236}">
                <a16:creationId xmlns:a16="http://schemas.microsoft.com/office/drawing/2014/main" id="{AE8BAAEF-25D1-844A-8633-E0ADA146F652}"/>
              </a:ext>
            </a:extLst>
          </p:cNvPr>
          <p:cNvGrpSpPr/>
          <p:nvPr/>
        </p:nvGrpSpPr>
        <p:grpSpPr>
          <a:xfrm>
            <a:off x="3213986" y="2921647"/>
            <a:ext cx="503375" cy="503416"/>
            <a:chOff x="-63252250" y="1930850"/>
            <a:chExt cx="319000" cy="319025"/>
          </a:xfrm>
          <a:solidFill>
            <a:srgbClr val="5C3183"/>
          </a:solidFill>
        </p:grpSpPr>
        <p:sp>
          <p:nvSpPr>
            <p:cNvPr id="45" name="Google Shape;4320;p46">
              <a:extLst>
                <a:ext uri="{FF2B5EF4-FFF2-40B4-BE49-F238E27FC236}">
                  <a16:creationId xmlns:a16="http://schemas.microsoft.com/office/drawing/2014/main" id="{89038C2C-B1A2-1D4A-AB1F-EA3B3CB9BBB2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21;p46">
              <a:extLst>
                <a:ext uri="{FF2B5EF4-FFF2-40B4-BE49-F238E27FC236}">
                  <a16:creationId xmlns:a16="http://schemas.microsoft.com/office/drawing/2014/main" id="{3083E5E8-1E10-5E48-9B22-A4877BDA0A2F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87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196" y="162667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Conteúdo principal das normas em implementação (ISSB, CSRD e SEC)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00986" y="1090721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A84C0-E09D-8951-CDE3-3E2E4BBA9D82}"/>
              </a:ext>
            </a:extLst>
          </p:cNvPr>
          <p:cNvSpPr/>
          <p:nvPr/>
        </p:nvSpPr>
        <p:spPr>
          <a:xfrm>
            <a:off x="8916188" y="1520008"/>
            <a:ext cx="2702070" cy="3695508"/>
          </a:xfrm>
          <a:prstGeom prst="rect">
            <a:avLst/>
          </a:prstGeom>
          <a:solidFill>
            <a:srgbClr val="5C318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B6CCE-7F31-AC97-D1EF-39E8F6EE2FFB}"/>
              </a:ext>
            </a:extLst>
          </p:cNvPr>
          <p:cNvSpPr/>
          <p:nvPr/>
        </p:nvSpPr>
        <p:spPr>
          <a:xfrm>
            <a:off x="8916188" y="1386948"/>
            <a:ext cx="2702070" cy="3302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0D4F1-8E90-07C3-CB07-2B0902456F67}"/>
              </a:ext>
            </a:extLst>
          </p:cNvPr>
          <p:cNvSpPr/>
          <p:nvPr/>
        </p:nvSpPr>
        <p:spPr>
          <a:xfrm>
            <a:off x="3248582" y="1520008"/>
            <a:ext cx="2702070" cy="36955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2DE08-9CA9-80E5-4AF6-8F727103E11A}"/>
              </a:ext>
            </a:extLst>
          </p:cNvPr>
          <p:cNvSpPr/>
          <p:nvPr/>
        </p:nvSpPr>
        <p:spPr>
          <a:xfrm>
            <a:off x="3248582" y="1386948"/>
            <a:ext cx="2702070" cy="3302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72715-C36F-C24F-487C-CDD6670223C2}"/>
              </a:ext>
            </a:extLst>
          </p:cNvPr>
          <p:cNvSpPr/>
          <p:nvPr/>
        </p:nvSpPr>
        <p:spPr>
          <a:xfrm>
            <a:off x="6100761" y="1520008"/>
            <a:ext cx="2702070" cy="36955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DD571-AC5A-3335-B39F-E1058F2D37A8}"/>
              </a:ext>
            </a:extLst>
          </p:cNvPr>
          <p:cNvSpPr/>
          <p:nvPr/>
        </p:nvSpPr>
        <p:spPr>
          <a:xfrm>
            <a:off x="6100761" y="1386948"/>
            <a:ext cx="2702070" cy="3302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0199A-BA59-0972-718E-6D7DA24269EC}"/>
              </a:ext>
            </a:extLst>
          </p:cNvPr>
          <p:cNvSpPr/>
          <p:nvPr/>
        </p:nvSpPr>
        <p:spPr>
          <a:xfrm>
            <a:off x="442911" y="1520008"/>
            <a:ext cx="2702070" cy="36955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ângulo 26">
            <a:extLst>
              <a:ext uri="{FF2B5EF4-FFF2-40B4-BE49-F238E27FC236}">
                <a16:creationId xmlns:a16="http://schemas.microsoft.com/office/drawing/2014/main" id="{734F9289-E4A9-7DDB-F59B-C3919941BD6F}"/>
              </a:ext>
            </a:extLst>
          </p:cNvPr>
          <p:cNvSpPr/>
          <p:nvPr/>
        </p:nvSpPr>
        <p:spPr>
          <a:xfrm>
            <a:off x="3389169" y="3079615"/>
            <a:ext cx="2457881" cy="20161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4287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536A"/>
              </a:buClr>
              <a:buSzPct val="100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abordagem que a entidade usa para gerenciar os riscos e oportunidades relacionados à sustentabilidade</a:t>
            </a:r>
          </a:p>
        </p:txBody>
      </p:sp>
      <p:sp>
        <p:nvSpPr>
          <p:cNvPr id="14" name="Retângulo 28">
            <a:extLst>
              <a:ext uri="{FF2B5EF4-FFF2-40B4-BE49-F238E27FC236}">
                <a16:creationId xmlns:a16="http://schemas.microsoft.com/office/drawing/2014/main" id="{C78B777D-C127-3C90-67FF-8BFCF18C0058}"/>
              </a:ext>
            </a:extLst>
          </p:cNvPr>
          <p:cNvSpPr/>
          <p:nvPr/>
        </p:nvSpPr>
        <p:spPr>
          <a:xfrm>
            <a:off x="6185694" y="3079615"/>
            <a:ext cx="2549668" cy="20161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4287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536A"/>
              </a:buClr>
              <a:buSzPct val="100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processos que a entidade usa para identificar, avaliar, priorizar e monitorar riscos e oportunidades relacionados à sustentabilidade</a:t>
            </a:r>
          </a:p>
        </p:txBody>
      </p:sp>
      <p:sp>
        <p:nvSpPr>
          <p:cNvPr id="15" name="Retângulo 30">
            <a:extLst>
              <a:ext uri="{FF2B5EF4-FFF2-40B4-BE49-F238E27FC236}">
                <a16:creationId xmlns:a16="http://schemas.microsoft.com/office/drawing/2014/main" id="{DDF76532-BEFC-6225-812E-D9267DA7FC2B}"/>
              </a:ext>
            </a:extLst>
          </p:cNvPr>
          <p:cNvSpPr/>
          <p:nvPr/>
        </p:nvSpPr>
        <p:spPr>
          <a:xfrm>
            <a:off x="9047020" y="3079614"/>
            <a:ext cx="2418940" cy="201615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4287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536A"/>
              </a:buClr>
              <a:buSzPct val="100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desempenho da entidade em relação a riscos e oportunidades relacionados à sustentabilidade, incluindo o progresso em relação às metas estabelecidas</a:t>
            </a:r>
          </a:p>
        </p:txBody>
      </p:sp>
      <p:sp>
        <p:nvSpPr>
          <p:cNvPr id="16" name="Retângulo 5">
            <a:extLst>
              <a:ext uri="{FF2B5EF4-FFF2-40B4-BE49-F238E27FC236}">
                <a16:creationId xmlns:a16="http://schemas.microsoft.com/office/drawing/2014/main" id="{82952A21-21CF-B846-7B7B-363C29A315D2}"/>
              </a:ext>
            </a:extLst>
          </p:cNvPr>
          <p:cNvSpPr/>
          <p:nvPr/>
        </p:nvSpPr>
        <p:spPr>
          <a:xfrm>
            <a:off x="612331" y="3079615"/>
            <a:ext cx="2373757" cy="20161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4287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536A"/>
              </a:buClr>
              <a:buSzPct val="100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processos, controles e procedimentos de governança que entidade usa para monitorar e gerenciar riscos e oportunidades relacionados à sustentabilidade</a:t>
            </a:r>
          </a:p>
        </p:txBody>
      </p:sp>
      <p:sp>
        <p:nvSpPr>
          <p:cNvPr id="17" name="Google Shape;3325;p499">
            <a:extLst>
              <a:ext uri="{FF2B5EF4-FFF2-40B4-BE49-F238E27FC236}">
                <a16:creationId xmlns:a16="http://schemas.microsoft.com/office/drawing/2014/main" id="{0FC2DE27-1CFD-B075-A46A-445B83510580}"/>
              </a:ext>
            </a:extLst>
          </p:cNvPr>
          <p:cNvSpPr/>
          <p:nvPr/>
        </p:nvSpPr>
        <p:spPr>
          <a:xfrm>
            <a:off x="612331" y="2078891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665" h="658" extrusionOk="0">
                <a:moveTo>
                  <a:pt x="378" y="382"/>
                </a:moveTo>
                <a:lnTo>
                  <a:pt x="273" y="382"/>
                </a:lnTo>
                <a:lnTo>
                  <a:pt x="273" y="277"/>
                </a:lnTo>
                <a:lnTo>
                  <a:pt x="378" y="277"/>
                </a:lnTo>
                <a:lnTo>
                  <a:pt x="378" y="382"/>
                </a:lnTo>
                <a:lnTo>
                  <a:pt x="378" y="382"/>
                </a:lnTo>
                <a:lnTo>
                  <a:pt x="378" y="382"/>
                </a:lnTo>
                <a:close/>
                <a:moveTo>
                  <a:pt x="305" y="350"/>
                </a:moveTo>
                <a:lnTo>
                  <a:pt x="357" y="350"/>
                </a:lnTo>
                <a:lnTo>
                  <a:pt x="357" y="298"/>
                </a:lnTo>
                <a:lnTo>
                  <a:pt x="305" y="298"/>
                </a:lnTo>
                <a:lnTo>
                  <a:pt x="305" y="350"/>
                </a:lnTo>
                <a:lnTo>
                  <a:pt x="305" y="350"/>
                </a:lnTo>
                <a:lnTo>
                  <a:pt x="305" y="350"/>
                </a:lnTo>
                <a:close/>
                <a:moveTo>
                  <a:pt x="561" y="540"/>
                </a:moveTo>
                <a:lnTo>
                  <a:pt x="456" y="540"/>
                </a:lnTo>
                <a:lnTo>
                  <a:pt x="456" y="434"/>
                </a:lnTo>
                <a:lnTo>
                  <a:pt x="561" y="434"/>
                </a:lnTo>
                <a:lnTo>
                  <a:pt x="561" y="540"/>
                </a:lnTo>
                <a:lnTo>
                  <a:pt x="561" y="540"/>
                </a:lnTo>
                <a:lnTo>
                  <a:pt x="561" y="540"/>
                </a:lnTo>
                <a:close/>
                <a:moveTo>
                  <a:pt x="488" y="518"/>
                </a:moveTo>
                <a:lnTo>
                  <a:pt x="540" y="518"/>
                </a:lnTo>
                <a:lnTo>
                  <a:pt x="540" y="466"/>
                </a:lnTo>
                <a:lnTo>
                  <a:pt x="488" y="466"/>
                </a:lnTo>
                <a:lnTo>
                  <a:pt x="488" y="518"/>
                </a:lnTo>
                <a:lnTo>
                  <a:pt x="488" y="518"/>
                </a:lnTo>
                <a:lnTo>
                  <a:pt x="488" y="518"/>
                </a:lnTo>
                <a:close/>
                <a:moveTo>
                  <a:pt x="0" y="0"/>
                </a:moveTo>
                <a:lnTo>
                  <a:pt x="0" y="658"/>
                </a:lnTo>
                <a:lnTo>
                  <a:pt x="665" y="658"/>
                </a:lnTo>
                <a:lnTo>
                  <a:pt x="665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632" y="627"/>
                </a:moveTo>
                <a:lnTo>
                  <a:pt x="32" y="627"/>
                </a:lnTo>
                <a:lnTo>
                  <a:pt x="32" y="499"/>
                </a:lnTo>
                <a:lnTo>
                  <a:pt x="365" y="499"/>
                </a:lnTo>
                <a:lnTo>
                  <a:pt x="332" y="541"/>
                </a:lnTo>
                <a:lnTo>
                  <a:pt x="354" y="562"/>
                </a:lnTo>
                <a:lnTo>
                  <a:pt x="418" y="489"/>
                </a:lnTo>
                <a:lnTo>
                  <a:pt x="354" y="424"/>
                </a:lnTo>
                <a:lnTo>
                  <a:pt x="332" y="446"/>
                </a:lnTo>
                <a:lnTo>
                  <a:pt x="376" y="478"/>
                </a:lnTo>
                <a:lnTo>
                  <a:pt x="32" y="478"/>
                </a:lnTo>
                <a:lnTo>
                  <a:pt x="32" y="350"/>
                </a:lnTo>
                <a:lnTo>
                  <a:pt x="182" y="350"/>
                </a:lnTo>
                <a:lnTo>
                  <a:pt x="151" y="382"/>
                </a:lnTo>
                <a:lnTo>
                  <a:pt x="172" y="404"/>
                </a:lnTo>
                <a:lnTo>
                  <a:pt x="236" y="329"/>
                </a:lnTo>
                <a:lnTo>
                  <a:pt x="172" y="266"/>
                </a:lnTo>
                <a:lnTo>
                  <a:pt x="151" y="287"/>
                </a:lnTo>
                <a:lnTo>
                  <a:pt x="182" y="318"/>
                </a:lnTo>
                <a:lnTo>
                  <a:pt x="32" y="318"/>
                </a:lnTo>
                <a:lnTo>
                  <a:pt x="32" y="32"/>
                </a:lnTo>
                <a:lnTo>
                  <a:pt x="632" y="32"/>
                </a:lnTo>
                <a:lnTo>
                  <a:pt x="632" y="627"/>
                </a:lnTo>
                <a:lnTo>
                  <a:pt x="632" y="627"/>
                </a:lnTo>
                <a:lnTo>
                  <a:pt x="632" y="627"/>
                </a:lnTo>
                <a:close/>
                <a:moveTo>
                  <a:pt x="209" y="182"/>
                </a:moveTo>
                <a:lnTo>
                  <a:pt x="365" y="182"/>
                </a:lnTo>
                <a:lnTo>
                  <a:pt x="334" y="214"/>
                </a:lnTo>
                <a:lnTo>
                  <a:pt x="355" y="237"/>
                </a:lnTo>
                <a:lnTo>
                  <a:pt x="417" y="171"/>
                </a:lnTo>
                <a:lnTo>
                  <a:pt x="355" y="92"/>
                </a:lnTo>
                <a:lnTo>
                  <a:pt x="334" y="115"/>
                </a:lnTo>
                <a:lnTo>
                  <a:pt x="376" y="148"/>
                </a:lnTo>
                <a:lnTo>
                  <a:pt x="209" y="148"/>
                </a:lnTo>
                <a:lnTo>
                  <a:pt x="209" y="103"/>
                </a:lnTo>
                <a:lnTo>
                  <a:pt x="105" y="103"/>
                </a:lnTo>
                <a:lnTo>
                  <a:pt x="105" y="225"/>
                </a:lnTo>
                <a:lnTo>
                  <a:pt x="209" y="225"/>
                </a:lnTo>
                <a:lnTo>
                  <a:pt x="209" y="182"/>
                </a:lnTo>
                <a:lnTo>
                  <a:pt x="209" y="182"/>
                </a:lnTo>
                <a:lnTo>
                  <a:pt x="209" y="182"/>
                </a:lnTo>
                <a:close/>
                <a:moveTo>
                  <a:pt x="561" y="224"/>
                </a:moveTo>
                <a:lnTo>
                  <a:pt x="456" y="224"/>
                </a:lnTo>
                <a:lnTo>
                  <a:pt x="456" y="105"/>
                </a:lnTo>
                <a:lnTo>
                  <a:pt x="561" y="105"/>
                </a:lnTo>
                <a:lnTo>
                  <a:pt x="561" y="224"/>
                </a:lnTo>
                <a:lnTo>
                  <a:pt x="561" y="224"/>
                </a:lnTo>
                <a:lnTo>
                  <a:pt x="561" y="224"/>
                </a:lnTo>
                <a:close/>
                <a:moveTo>
                  <a:pt x="477" y="191"/>
                </a:moveTo>
                <a:lnTo>
                  <a:pt x="529" y="191"/>
                </a:lnTo>
                <a:lnTo>
                  <a:pt x="529" y="138"/>
                </a:lnTo>
                <a:lnTo>
                  <a:pt x="477" y="138"/>
                </a:lnTo>
                <a:lnTo>
                  <a:pt x="477" y="191"/>
                </a:lnTo>
                <a:lnTo>
                  <a:pt x="477" y="191"/>
                </a:lnTo>
                <a:lnTo>
                  <a:pt x="477" y="1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49BEC-6BFE-E73B-A048-291137C366AF}"/>
              </a:ext>
            </a:extLst>
          </p:cNvPr>
          <p:cNvSpPr txBox="1"/>
          <p:nvPr/>
        </p:nvSpPr>
        <p:spPr>
          <a:xfrm>
            <a:off x="1371288" y="2237033"/>
            <a:ext cx="193294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Governança</a:t>
            </a:r>
            <a:endParaRPr kumimoji="0" lang="en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D14AA9-C6B9-8B22-1202-FF3D6E652167}"/>
              </a:ext>
            </a:extLst>
          </p:cNvPr>
          <p:cNvSpPr/>
          <p:nvPr/>
        </p:nvSpPr>
        <p:spPr>
          <a:xfrm>
            <a:off x="442911" y="1386948"/>
            <a:ext cx="2702070" cy="330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81EEC-20F2-0789-EDA4-1D125CFDA812}"/>
              </a:ext>
            </a:extLst>
          </p:cNvPr>
          <p:cNvSpPr txBox="1"/>
          <p:nvPr/>
        </p:nvSpPr>
        <p:spPr>
          <a:xfrm>
            <a:off x="4143063" y="2237033"/>
            <a:ext cx="193294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Estratégia</a:t>
            </a:r>
            <a:endParaRPr kumimoji="0" lang="en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3111D2-07F5-4E4C-99FF-24886A4C4259}"/>
              </a:ext>
            </a:extLst>
          </p:cNvPr>
          <p:cNvSpPr txBox="1"/>
          <p:nvPr/>
        </p:nvSpPr>
        <p:spPr>
          <a:xfrm>
            <a:off x="6971988" y="2065581"/>
            <a:ext cx="1932949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Gerenciamento de riscos e oportunidades</a:t>
            </a:r>
            <a:endParaRPr kumimoji="0" lang="en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3326;p499">
            <a:extLst>
              <a:ext uri="{FF2B5EF4-FFF2-40B4-BE49-F238E27FC236}">
                <a16:creationId xmlns:a16="http://schemas.microsoft.com/office/drawing/2014/main" id="{A2E3B71B-DAC9-0F6A-A368-8808C2D95CF9}"/>
              </a:ext>
            </a:extLst>
          </p:cNvPr>
          <p:cNvSpPr/>
          <p:nvPr/>
        </p:nvSpPr>
        <p:spPr>
          <a:xfrm>
            <a:off x="6204362" y="2078891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206788" y="262159"/>
                </a:moveTo>
                <a:lnTo>
                  <a:pt x="258985" y="262159"/>
                </a:lnTo>
                <a:lnTo>
                  <a:pt x="258985" y="313499"/>
                </a:lnTo>
                <a:lnTo>
                  <a:pt x="206788" y="313499"/>
                </a:lnTo>
                <a:close/>
                <a:moveTo>
                  <a:pt x="207931" y="65944"/>
                </a:moveTo>
                <a:lnTo>
                  <a:pt x="257302" y="65944"/>
                </a:lnTo>
                <a:lnTo>
                  <a:pt x="257302" y="129952"/>
                </a:lnTo>
                <a:lnTo>
                  <a:pt x="244317" y="232631"/>
                </a:lnTo>
                <a:lnTo>
                  <a:pt x="220631" y="232631"/>
                </a:lnTo>
                <a:lnTo>
                  <a:pt x="207931" y="129952"/>
                </a:lnTo>
                <a:close/>
                <a:moveTo>
                  <a:pt x="19463" y="19368"/>
                </a:moveTo>
                <a:lnTo>
                  <a:pt x="19463" y="355600"/>
                </a:lnTo>
                <a:lnTo>
                  <a:pt x="82106" y="355600"/>
                </a:lnTo>
                <a:lnTo>
                  <a:pt x="82106" y="409988"/>
                </a:lnTo>
                <a:lnTo>
                  <a:pt x="136525" y="355600"/>
                </a:lnTo>
                <a:lnTo>
                  <a:pt x="436975" y="355600"/>
                </a:lnTo>
                <a:lnTo>
                  <a:pt x="437706" y="19368"/>
                </a:lnTo>
                <a:close/>
                <a:moveTo>
                  <a:pt x="0" y="0"/>
                </a:moveTo>
                <a:lnTo>
                  <a:pt x="457200" y="0"/>
                </a:lnTo>
                <a:lnTo>
                  <a:pt x="457200" y="375095"/>
                </a:lnTo>
                <a:lnTo>
                  <a:pt x="144590" y="375095"/>
                </a:lnTo>
                <a:lnTo>
                  <a:pt x="62611" y="457200"/>
                </a:lnTo>
                <a:lnTo>
                  <a:pt x="62611" y="375222"/>
                </a:lnTo>
                <a:lnTo>
                  <a:pt x="0" y="3752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3F8750-BB4C-BBA5-DA38-FC0E47E5C58E}"/>
              </a:ext>
            </a:extLst>
          </p:cNvPr>
          <p:cNvSpPr txBox="1"/>
          <p:nvPr/>
        </p:nvSpPr>
        <p:spPr>
          <a:xfrm>
            <a:off x="9758047" y="2237033"/>
            <a:ext cx="193294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Métricas e metas</a:t>
            </a:r>
            <a:endParaRPr kumimoji="0" lang="en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3324;p499">
            <a:extLst>
              <a:ext uri="{FF2B5EF4-FFF2-40B4-BE49-F238E27FC236}">
                <a16:creationId xmlns:a16="http://schemas.microsoft.com/office/drawing/2014/main" id="{6F57DB3C-E7A5-A0FF-749C-E30D4477AE65}"/>
              </a:ext>
            </a:extLst>
          </p:cNvPr>
          <p:cNvSpPr/>
          <p:nvPr/>
        </p:nvSpPr>
        <p:spPr>
          <a:xfrm>
            <a:off x="9004709" y="2078891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599" h="602" extrusionOk="0">
                <a:moveTo>
                  <a:pt x="0" y="0"/>
                </a:moveTo>
                <a:cubicBezTo>
                  <a:pt x="0" y="602"/>
                  <a:pt x="0" y="602"/>
                  <a:pt x="0" y="602"/>
                </a:cubicBezTo>
                <a:cubicBezTo>
                  <a:pt x="599" y="602"/>
                  <a:pt x="599" y="602"/>
                  <a:pt x="599" y="602"/>
                </a:cubicBezTo>
                <a:cubicBezTo>
                  <a:pt x="599" y="0"/>
                  <a:pt x="599" y="0"/>
                  <a:pt x="5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443" y="182"/>
                </a:moveTo>
                <a:cubicBezTo>
                  <a:pt x="434" y="182"/>
                  <a:pt x="428" y="179"/>
                  <a:pt x="422" y="172"/>
                </a:cubicBezTo>
                <a:cubicBezTo>
                  <a:pt x="415" y="166"/>
                  <a:pt x="409" y="157"/>
                  <a:pt x="409" y="147"/>
                </a:cubicBezTo>
                <a:cubicBezTo>
                  <a:pt x="409" y="138"/>
                  <a:pt x="415" y="132"/>
                  <a:pt x="422" y="125"/>
                </a:cubicBezTo>
                <a:cubicBezTo>
                  <a:pt x="428" y="119"/>
                  <a:pt x="434" y="113"/>
                  <a:pt x="443" y="113"/>
                </a:cubicBezTo>
                <a:cubicBezTo>
                  <a:pt x="453" y="113"/>
                  <a:pt x="462" y="119"/>
                  <a:pt x="468" y="125"/>
                </a:cubicBezTo>
                <a:cubicBezTo>
                  <a:pt x="475" y="132"/>
                  <a:pt x="478" y="138"/>
                  <a:pt x="478" y="147"/>
                </a:cubicBezTo>
                <a:cubicBezTo>
                  <a:pt x="478" y="157"/>
                  <a:pt x="475" y="166"/>
                  <a:pt x="468" y="172"/>
                </a:cubicBezTo>
                <a:cubicBezTo>
                  <a:pt x="468" y="172"/>
                  <a:pt x="468" y="172"/>
                  <a:pt x="468" y="172"/>
                </a:cubicBezTo>
                <a:cubicBezTo>
                  <a:pt x="462" y="179"/>
                  <a:pt x="453" y="182"/>
                  <a:pt x="443" y="182"/>
                </a:cubicBezTo>
                <a:close/>
                <a:moveTo>
                  <a:pt x="431" y="91"/>
                </a:moveTo>
                <a:cubicBezTo>
                  <a:pt x="422" y="91"/>
                  <a:pt x="409" y="97"/>
                  <a:pt x="403" y="107"/>
                </a:cubicBezTo>
                <a:cubicBezTo>
                  <a:pt x="390" y="116"/>
                  <a:pt x="384" y="132"/>
                  <a:pt x="384" y="147"/>
                </a:cubicBezTo>
                <a:cubicBezTo>
                  <a:pt x="384" y="163"/>
                  <a:pt x="390" y="179"/>
                  <a:pt x="403" y="191"/>
                </a:cubicBezTo>
                <a:cubicBezTo>
                  <a:pt x="409" y="197"/>
                  <a:pt x="422" y="204"/>
                  <a:pt x="431" y="207"/>
                </a:cubicBezTo>
                <a:cubicBezTo>
                  <a:pt x="431" y="574"/>
                  <a:pt x="431" y="574"/>
                  <a:pt x="431" y="574"/>
                </a:cubicBezTo>
                <a:cubicBezTo>
                  <a:pt x="312" y="574"/>
                  <a:pt x="312" y="574"/>
                  <a:pt x="312" y="574"/>
                </a:cubicBezTo>
                <a:cubicBezTo>
                  <a:pt x="312" y="492"/>
                  <a:pt x="312" y="492"/>
                  <a:pt x="312" y="492"/>
                </a:cubicBezTo>
                <a:cubicBezTo>
                  <a:pt x="325" y="492"/>
                  <a:pt x="334" y="486"/>
                  <a:pt x="344" y="476"/>
                </a:cubicBezTo>
                <a:cubicBezTo>
                  <a:pt x="344" y="476"/>
                  <a:pt x="344" y="476"/>
                  <a:pt x="344" y="476"/>
                </a:cubicBezTo>
                <a:cubicBezTo>
                  <a:pt x="353" y="467"/>
                  <a:pt x="359" y="451"/>
                  <a:pt x="359" y="436"/>
                </a:cubicBezTo>
                <a:cubicBezTo>
                  <a:pt x="359" y="420"/>
                  <a:pt x="353" y="404"/>
                  <a:pt x="344" y="392"/>
                </a:cubicBezTo>
                <a:cubicBezTo>
                  <a:pt x="334" y="386"/>
                  <a:pt x="325" y="379"/>
                  <a:pt x="312" y="376"/>
                </a:cubicBezTo>
                <a:cubicBezTo>
                  <a:pt x="312" y="25"/>
                  <a:pt x="312" y="25"/>
                  <a:pt x="312" y="25"/>
                </a:cubicBezTo>
                <a:cubicBezTo>
                  <a:pt x="431" y="25"/>
                  <a:pt x="431" y="25"/>
                  <a:pt x="431" y="2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1" y="91"/>
                  <a:pt x="431" y="91"/>
                </a:cubicBezTo>
                <a:close/>
                <a:moveTo>
                  <a:pt x="159" y="270"/>
                </a:moveTo>
                <a:cubicBezTo>
                  <a:pt x="169" y="270"/>
                  <a:pt x="175" y="273"/>
                  <a:pt x="181" y="279"/>
                </a:cubicBezTo>
                <a:cubicBezTo>
                  <a:pt x="188" y="285"/>
                  <a:pt x="191" y="295"/>
                  <a:pt x="191" y="304"/>
                </a:cubicBezTo>
                <a:cubicBezTo>
                  <a:pt x="191" y="313"/>
                  <a:pt x="188" y="320"/>
                  <a:pt x="181" y="326"/>
                </a:cubicBezTo>
                <a:cubicBezTo>
                  <a:pt x="175" y="332"/>
                  <a:pt x="169" y="335"/>
                  <a:pt x="159" y="335"/>
                </a:cubicBezTo>
                <a:cubicBezTo>
                  <a:pt x="150" y="335"/>
                  <a:pt x="141" y="332"/>
                  <a:pt x="134" y="326"/>
                </a:cubicBezTo>
                <a:cubicBezTo>
                  <a:pt x="128" y="320"/>
                  <a:pt x="125" y="313"/>
                  <a:pt x="125" y="304"/>
                </a:cubicBezTo>
                <a:cubicBezTo>
                  <a:pt x="125" y="295"/>
                  <a:pt x="128" y="285"/>
                  <a:pt x="134" y="279"/>
                </a:cubicBezTo>
                <a:cubicBezTo>
                  <a:pt x="141" y="273"/>
                  <a:pt x="150" y="270"/>
                  <a:pt x="159" y="270"/>
                </a:cubicBezTo>
                <a:close/>
                <a:moveTo>
                  <a:pt x="172" y="360"/>
                </a:moveTo>
                <a:cubicBezTo>
                  <a:pt x="181" y="357"/>
                  <a:pt x="191" y="354"/>
                  <a:pt x="200" y="345"/>
                </a:cubicBezTo>
                <a:cubicBezTo>
                  <a:pt x="212" y="332"/>
                  <a:pt x="219" y="320"/>
                  <a:pt x="219" y="304"/>
                </a:cubicBezTo>
                <a:cubicBezTo>
                  <a:pt x="219" y="288"/>
                  <a:pt x="212" y="273"/>
                  <a:pt x="200" y="260"/>
                </a:cubicBezTo>
                <a:cubicBezTo>
                  <a:pt x="191" y="254"/>
                  <a:pt x="181" y="248"/>
                  <a:pt x="172" y="244"/>
                </a:cubicBezTo>
                <a:cubicBezTo>
                  <a:pt x="172" y="25"/>
                  <a:pt x="172" y="25"/>
                  <a:pt x="172" y="25"/>
                </a:cubicBezTo>
                <a:cubicBezTo>
                  <a:pt x="287" y="25"/>
                  <a:pt x="287" y="25"/>
                  <a:pt x="287" y="25"/>
                </a:cubicBezTo>
                <a:cubicBezTo>
                  <a:pt x="287" y="376"/>
                  <a:pt x="287" y="376"/>
                  <a:pt x="287" y="376"/>
                </a:cubicBezTo>
                <a:cubicBezTo>
                  <a:pt x="278" y="379"/>
                  <a:pt x="266" y="386"/>
                  <a:pt x="259" y="392"/>
                </a:cubicBezTo>
                <a:cubicBezTo>
                  <a:pt x="247" y="404"/>
                  <a:pt x="241" y="420"/>
                  <a:pt x="241" y="436"/>
                </a:cubicBezTo>
                <a:cubicBezTo>
                  <a:pt x="241" y="451"/>
                  <a:pt x="247" y="467"/>
                  <a:pt x="259" y="476"/>
                </a:cubicBezTo>
                <a:cubicBezTo>
                  <a:pt x="266" y="486"/>
                  <a:pt x="278" y="492"/>
                  <a:pt x="287" y="492"/>
                </a:cubicBezTo>
                <a:cubicBezTo>
                  <a:pt x="287" y="574"/>
                  <a:pt x="287" y="574"/>
                  <a:pt x="287" y="574"/>
                </a:cubicBezTo>
                <a:cubicBezTo>
                  <a:pt x="172" y="574"/>
                  <a:pt x="172" y="574"/>
                  <a:pt x="172" y="574"/>
                </a:cubicBezTo>
                <a:cubicBezTo>
                  <a:pt x="172" y="360"/>
                  <a:pt x="172" y="360"/>
                  <a:pt x="172" y="360"/>
                </a:cubicBezTo>
                <a:cubicBezTo>
                  <a:pt x="172" y="360"/>
                  <a:pt x="172" y="360"/>
                  <a:pt x="172" y="360"/>
                </a:cubicBezTo>
                <a:close/>
                <a:moveTo>
                  <a:pt x="300" y="470"/>
                </a:moveTo>
                <a:cubicBezTo>
                  <a:pt x="290" y="470"/>
                  <a:pt x="284" y="464"/>
                  <a:pt x="278" y="458"/>
                </a:cubicBezTo>
                <a:cubicBezTo>
                  <a:pt x="272" y="451"/>
                  <a:pt x="269" y="445"/>
                  <a:pt x="269" y="436"/>
                </a:cubicBezTo>
                <a:cubicBezTo>
                  <a:pt x="269" y="426"/>
                  <a:pt x="272" y="417"/>
                  <a:pt x="278" y="411"/>
                </a:cubicBezTo>
                <a:cubicBezTo>
                  <a:pt x="284" y="404"/>
                  <a:pt x="290" y="401"/>
                  <a:pt x="300" y="401"/>
                </a:cubicBezTo>
                <a:cubicBezTo>
                  <a:pt x="309" y="401"/>
                  <a:pt x="319" y="404"/>
                  <a:pt x="325" y="411"/>
                </a:cubicBezTo>
                <a:cubicBezTo>
                  <a:pt x="331" y="417"/>
                  <a:pt x="334" y="426"/>
                  <a:pt x="334" y="436"/>
                </a:cubicBezTo>
                <a:cubicBezTo>
                  <a:pt x="334" y="445"/>
                  <a:pt x="331" y="451"/>
                  <a:pt x="325" y="458"/>
                </a:cubicBezTo>
                <a:cubicBezTo>
                  <a:pt x="319" y="464"/>
                  <a:pt x="309" y="470"/>
                  <a:pt x="300" y="470"/>
                </a:cubicBezTo>
                <a:close/>
                <a:moveTo>
                  <a:pt x="28" y="25"/>
                </a:moveTo>
                <a:cubicBezTo>
                  <a:pt x="144" y="25"/>
                  <a:pt x="144" y="25"/>
                  <a:pt x="144" y="25"/>
                </a:cubicBezTo>
                <a:cubicBezTo>
                  <a:pt x="144" y="244"/>
                  <a:pt x="144" y="244"/>
                  <a:pt x="144" y="244"/>
                </a:cubicBezTo>
                <a:cubicBezTo>
                  <a:pt x="134" y="248"/>
                  <a:pt x="125" y="254"/>
                  <a:pt x="116" y="260"/>
                </a:cubicBezTo>
                <a:cubicBezTo>
                  <a:pt x="106" y="273"/>
                  <a:pt x="100" y="288"/>
                  <a:pt x="100" y="304"/>
                </a:cubicBezTo>
                <a:cubicBezTo>
                  <a:pt x="100" y="320"/>
                  <a:pt x="106" y="332"/>
                  <a:pt x="116" y="345"/>
                </a:cubicBezTo>
                <a:cubicBezTo>
                  <a:pt x="125" y="354"/>
                  <a:pt x="134" y="357"/>
                  <a:pt x="144" y="360"/>
                </a:cubicBezTo>
                <a:cubicBezTo>
                  <a:pt x="144" y="574"/>
                  <a:pt x="144" y="574"/>
                  <a:pt x="144" y="574"/>
                </a:cubicBezTo>
                <a:cubicBezTo>
                  <a:pt x="28" y="574"/>
                  <a:pt x="28" y="574"/>
                  <a:pt x="28" y="57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lose/>
                <a:moveTo>
                  <a:pt x="574" y="574"/>
                </a:moveTo>
                <a:cubicBezTo>
                  <a:pt x="456" y="574"/>
                  <a:pt x="456" y="574"/>
                  <a:pt x="456" y="574"/>
                </a:cubicBezTo>
                <a:cubicBezTo>
                  <a:pt x="456" y="207"/>
                  <a:pt x="456" y="207"/>
                  <a:pt x="456" y="207"/>
                </a:cubicBezTo>
                <a:cubicBezTo>
                  <a:pt x="468" y="204"/>
                  <a:pt x="478" y="197"/>
                  <a:pt x="487" y="191"/>
                </a:cubicBezTo>
                <a:cubicBezTo>
                  <a:pt x="496" y="179"/>
                  <a:pt x="503" y="163"/>
                  <a:pt x="503" y="147"/>
                </a:cubicBezTo>
                <a:cubicBezTo>
                  <a:pt x="503" y="132"/>
                  <a:pt x="496" y="116"/>
                  <a:pt x="487" y="107"/>
                </a:cubicBezTo>
                <a:cubicBezTo>
                  <a:pt x="478" y="97"/>
                  <a:pt x="468" y="94"/>
                  <a:pt x="456" y="91"/>
                </a:cubicBezTo>
                <a:cubicBezTo>
                  <a:pt x="456" y="25"/>
                  <a:pt x="456" y="25"/>
                  <a:pt x="456" y="25"/>
                </a:cubicBezTo>
                <a:cubicBezTo>
                  <a:pt x="574" y="25"/>
                  <a:pt x="574" y="25"/>
                  <a:pt x="574" y="25"/>
                </a:cubicBezTo>
                <a:cubicBezTo>
                  <a:pt x="574" y="574"/>
                  <a:pt x="574" y="574"/>
                  <a:pt x="574" y="574"/>
                </a:cubicBezTo>
                <a:cubicBezTo>
                  <a:pt x="574" y="574"/>
                  <a:pt x="574" y="574"/>
                  <a:pt x="574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654;p5">
            <a:extLst>
              <a:ext uri="{FF2B5EF4-FFF2-40B4-BE49-F238E27FC236}">
                <a16:creationId xmlns:a16="http://schemas.microsoft.com/office/drawing/2014/main" id="{C0A29345-054D-833C-77F9-B008B64AC356}"/>
              </a:ext>
            </a:extLst>
          </p:cNvPr>
          <p:cNvSpPr/>
          <p:nvPr/>
        </p:nvSpPr>
        <p:spPr>
          <a:xfrm>
            <a:off x="3375437" y="2071041"/>
            <a:ext cx="594650" cy="594650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1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RBContent16">
            <a:extLst>
              <a:ext uri="{FF2B5EF4-FFF2-40B4-BE49-F238E27FC236}">
                <a16:creationId xmlns:a16="http://schemas.microsoft.com/office/drawing/2014/main" id="{1F10252C-1723-C124-DC87-7B4D937F6CCC}"/>
              </a:ext>
            </a:extLst>
          </p:cNvPr>
          <p:cNvSpPr txBox="1">
            <a:spLocks/>
          </p:cNvSpPr>
          <p:nvPr/>
        </p:nvSpPr>
        <p:spPr>
          <a:xfrm>
            <a:off x="1002533" y="5517042"/>
            <a:ext cx="8044487" cy="8309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4400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sz="2000" kern="0" noProof="1">
                <a:cs typeface="Arial"/>
                <a:sym typeface="+mn-lt"/>
              </a:rPr>
              <a:t>O ISSB, a SEC e o CSRD (União Europeia) incorporam as recomendações da TCFD – Task Force on Climate-related Financial Disclosures, com as adaptações específicas para cada normativa.</a:t>
            </a:r>
          </a:p>
        </p:txBody>
      </p:sp>
    </p:spTree>
    <p:extLst>
      <p:ext uri="{BB962C8B-B14F-4D97-AF65-F5344CB8AC3E}">
        <p14:creationId xmlns:p14="http://schemas.microsoft.com/office/powerpoint/2010/main" val="60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Introdução ao ISSB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60678" y="1024266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E8BC2042-2E03-5092-A668-0B92EA7C9634}"/>
              </a:ext>
            </a:extLst>
          </p:cNvPr>
          <p:cNvSpPr/>
          <p:nvPr/>
        </p:nvSpPr>
        <p:spPr>
          <a:xfrm>
            <a:off x="4058988" y="2210173"/>
            <a:ext cx="3039611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ISSB – International Sustainability Standards Board criado em novembro de 2021, na COP 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Criação de pronunciamentos abrangentes e de alta qualidade para as divulgações de temas de sustentabilidade com foco nas necessidades dos investidores e dos mercados financeiros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Subordinado à IFRS Foundation, responsável pela emissão de pronunciamentos contábeis por meio do IASB</a:t>
            </a:r>
          </a:p>
        </p:txBody>
      </p:sp>
      <p:sp>
        <p:nvSpPr>
          <p:cNvPr id="9" name="Google Shape;3308;p498">
            <a:extLst>
              <a:ext uri="{FF2B5EF4-FFF2-40B4-BE49-F238E27FC236}">
                <a16:creationId xmlns:a16="http://schemas.microsoft.com/office/drawing/2014/main" id="{18AE12CD-8DC4-A479-47EE-D40A8FA63DA4}"/>
              </a:ext>
            </a:extLst>
          </p:cNvPr>
          <p:cNvSpPr/>
          <p:nvPr/>
        </p:nvSpPr>
        <p:spPr>
          <a:xfrm>
            <a:off x="3394027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BD93A-906F-679D-CC42-8054C50D69AF}"/>
              </a:ext>
            </a:extLst>
          </p:cNvPr>
          <p:cNvSpPr txBox="1"/>
          <p:nvPr/>
        </p:nvSpPr>
        <p:spPr>
          <a:xfrm>
            <a:off x="4126033" y="1313989"/>
            <a:ext cx="146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Histórico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73C511-5C16-6BBE-A478-C49034CFDAEF}"/>
              </a:ext>
            </a:extLst>
          </p:cNvPr>
          <p:cNvSpPr>
            <a:spLocks noChangeAspect="1"/>
          </p:cNvSpPr>
          <p:nvPr/>
        </p:nvSpPr>
        <p:spPr>
          <a:xfrm>
            <a:off x="3589245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BEC9C6-89F0-EEF5-F700-7E23B29EF656}"/>
              </a:ext>
            </a:extLst>
          </p:cNvPr>
          <p:cNvSpPr>
            <a:spLocks noChangeAspect="1"/>
          </p:cNvSpPr>
          <p:nvPr/>
        </p:nvSpPr>
        <p:spPr>
          <a:xfrm>
            <a:off x="3589245" y="3203688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39CD7F-F184-FCA4-BAC0-5A6A11D2ADF0}"/>
              </a:ext>
            </a:extLst>
          </p:cNvPr>
          <p:cNvSpPr>
            <a:spLocks noChangeAspect="1"/>
          </p:cNvSpPr>
          <p:nvPr/>
        </p:nvSpPr>
        <p:spPr>
          <a:xfrm>
            <a:off x="3589245" y="476854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tângulo 9">
            <a:extLst>
              <a:ext uri="{FF2B5EF4-FFF2-40B4-BE49-F238E27FC236}">
                <a16:creationId xmlns:a16="http://schemas.microsoft.com/office/drawing/2014/main" id="{2F79E95B-75F6-F61E-3B89-7E11CB9A0B07}"/>
              </a:ext>
            </a:extLst>
          </p:cNvPr>
          <p:cNvSpPr/>
          <p:nvPr/>
        </p:nvSpPr>
        <p:spPr>
          <a:xfrm>
            <a:off x="8373812" y="2210173"/>
            <a:ext cx="3120793" cy="376048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Emissão dos dois primeiros pronunciamentos em junho de 2023 – IFRS S1 e IFRS S2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Audiências públicas: (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i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) adaptação do SASB ao mercado internacional, (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ii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) definição das próximas áreas de foco do ISSB.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
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Data inicial de aplicação dos pronunciamentos: 1º de janeiro de 2024 (obrigatoriedade de adoção a ser definida em cada jurisdição)</a:t>
            </a:r>
          </a:p>
        </p:txBody>
      </p:sp>
      <p:sp>
        <p:nvSpPr>
          <p:cNvPr id="32" name="Google Shape;3308;p498">
            <a:extLst>
              <a:ext uri="{FF2B5EF4-FFF2-40B4-BE49-F238E27FC236}">
                <a16:creationId xmlns:a16="http://schemas.microsoft.com/office/drawing/2014/main" id="{389C1670-C5D9-D506-910E-536C6D770154}"/>
              </a:ext>
            </a:extLst>
          </p:cNvPr>
          <p:cNvSpPr/>
          <p:nvPr/>
        </p:nvSpPr>
        <p:spPr>
          <a:xfrm>
            <a:off x="7708852" y="1193926"/>
            <a:ext cx="586800" cy="586800"/>
          </a:xfrm>
          <a:custGeom>
            <a:avLst/>
            <a:gdLst/>
            <a:ahLst/>
            <a:cxnLst/>
            <a:rect l="l" t="t" r="r" b="b"/>
            <a:pathLst>
              <a:path w="2322" h="2322" extrusionOk="0">
                <a:moveTo>
                  <a:pt x="0" y="0"/>
                </a:moveTo>
                <a:cubicBezTo>
                  <a:pt x="0" y="2322"/>
                  <a:pt x="0" y="2322"/>
                  <a:pt x="0" y="2322"/>
                </a:cubicBezTo>
                <a:cubicBezTo>
                  <a:pt x="2322" y="2322"/>
                  <a:pt x="2322" y="2322"/>
                  <a:pt x="2322" y="2322"/>
                </a:cubicBezTo>
                <a:cubicBezTo>
                  <a:pt x="2322" y="0"/>
                  <a:pt x="2322" y="0"/>
                  <a:pt x="23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221" y="2227"/>
                </a:moveTo>
                <a:cubicBezTo>
                  <a:pt x="101" y="2227"/>
                  <a:pt x="101" y="2227"/>
                  <a:pt x="101" y="2227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2221" y="102"/>
                  <a:pt x="2221" y="102"/>
                  <a:pt x="2221" y="102"/>
                </a:cubicBezTo>
                <a:cubicBezTo>
                  <a:pt x="2221" y="2227"/>
                  <a:pt x="2221" y="2227"/>
                  <a:pt x="2221" y="2227"/>
                </a:cubicBezTo>
                <a:cubicBezTo>
                  <a:pt x="2221" y="2227"/>
                  <a:pt x="2221" y="2227"/>
                  <a:pt x="2221" y="2227"/>
                </a:cubicBezTo>
                <a:close/>
                <a:moveTo>
                  <a:pt x="1311" y="1263"/>
                </a:moveTo>
                <a:cubicBezTo>
                  <a:pt x="1255" y="1279"/>
                  <a:pt x="1203" y="1271"/>
                  <a:pt x="1162" y="1234"/>
                </a:cubicBezTo>
                <a:cubicBezTo>
                  <a:pt x="1154" y="1250"/>
                  <a:pt x="1150" y="1267"/>
                  <a:pt x="1158" y="1283"/>
                </a:cubicBezTo>
                <a:cubicBezTo>
                  <a:pt x="1170" y="1327"/>
                  <a:pt x="1235" y="1375"/>
                  <a:pt x="1315" y="1375"/>
                </a:cubicBezTo>
                <a:cubicBezTo>
                  <a:pt x="1396" y="1375"/>
                  <a:pt x="1513" y="1299"/>
                  <a:pt x="1573" y="1170"/>
                </a:cubicBezTo>
                <a:cubicBezTo>
                  <a:pt x="1618" y="1077"/>
                  <a:pt x="1666" y="888"/>
                  <a:pt x="1477" y="654"/>
                </a:cubicBezTo>
                <a:cubicBezTo>
                  <a:pt x="1058" y="202"/>
                  <a:pt x="590" y="601"/>
                  <a:pt x="570" y="617"/>
                </a:cubicBezTo>
                <a:cubicBezTo>
                  <a:pt x="570" y="617"/>
                  <a:pt x="570" y="617"/>
                  <a:pt x="505" y="545"/>
                </a:cubicBezTo>
                <a:cubicBezTo>
                  <a:pt x="509" y="541"/>
                  <a:pt x="1066" y="65"/>
                  <a:pt x="1549" y="589"/>
                </a:cubicBezTo>
                <a:cubicBezTo>
                  <a:pt x="1549" y="589"/>
                  <a:pt x="1549" y="589"/>
                  <a:pt x="1553" y="593"/>
                </a:cubicBezTo>
                <a:cubicBezTo>
                  <a:pt x="1775" y="867"/>
                  <a:pt x="1718" y="1097"/>
                  <a:pt x="1666" y="1214"/>
                </a:cubicBezTo>
                <a:cubicBezTo>
                  <a:pt x="1593" y="1363"/>
                  <a:pt x="1444" y="1476"/>
                  <a:pt x="1315" y="1476"/>
                </a:cubicBezTo>
                <a:cubicBezTo>
                  <a:pt x="1199" y="1476"/>
                  <a:pt x="1094" y="1408"/>
                  <a:pt x="1062" y="1311"/>
                </a:cubicBezTo>
                <a:cubicBezTo>
                  <a:pt x="1045" y="1259"/>
                  <a:pt x="1058" y="1206"/>
                  <a:pt x="1090" y="1162"/>
                </a:cubicBezTo>
                <a:cubicBezTo>
                  <a:pt x="1078" y="1154"/>
                  <a:pt x="1062" y="1154"/>
                  <a:pt x="1045" y="1158"/>
                </a:cubicBezTo>
                <a:cubicBezTo>
                  <a:pt x="997" y="1174"/>
                  <a:pt x="949" y="1234"/>
                  <a:pt x="949" y="1315"/>
                </a:cubicBezTo>
                <a:cubicBezTo>
                  <a:pt x="949" y="1396"/>
                  <a:pt x="1025" y="1517"/>
                  <a:pt x="1154" y="1577"/>
                </a:cubicBezTo>
                <a:cubicBezTo>
                  <a:pt x="1247" y="1621"/>
                  <a:pt x="1436" y="1666"/>
                  <a:pt x="1670" y="1476"/>
                </a:cubicBezTo>
                <a:cubicBezTo>
                  <a:pt x="1859" y="1303"/>
                  <a:pt x="1924" y="1097"/>
                  <a:pt x="1859" y="867"/>
                </a:cubicBezTo>
                <a:cubicBezTo>
                  <a:pt x="1811" y="694"/>
                  <a:pt x="1706" y="573"/>
                  <a:pt x="1706" y="573"/>
                </a:cubicBezTo>
                <a:cubicBezTo>
                  <a:pt x="1706" y="573"/>
                  <a:pt x="1706" y="573"/>
                  <a:pt x="1779" y="504"/>
                </a:cubicBezTo>
                <a:cubicBezTo>
                  <a:pt x="1787" y="512"/>
                  <a:pt x="2262" y="1065"/>
                  <a:pt x="1735" y="1553"/>
                </a:cubicBezTo>
                <a:cubicBezTo>
                  <a:pt x="1735" y="1553"/>
                  <a:pt x="1735" y="1553"/>
                  <a:pt x="1735" y="1553"/>
                </a:cubicBezTo>
                <a:cubicBezTo>
                  <a:pt x="1581" y="1678"/>
                  <a:pt x="1444" y="1714"/>
                  <a:pt x="1332" y="1714"/>
                </a:cubicBezTo>
                <a:cubicBezTo>
                  <a:pt x="1239" y="1714"/>
                  <a:pt x="1162" y="1690"/>
                  <a:pt x="1114" y="1666"/>
                </a:cubicBezTo>
                <a:cubicBezTo>
                  <a:pt x="961" y="1593"/>
                  <a:pt x="852" y="1448"/>
                  <a:pt x="852" y="1315"/>
                </a:cubicBezTo>
                <a:cubicBezTo>
                  <a:pt x="852" y="1198"/>
                  <a:pt x="920" y="1093"/>
                  <a:pt x="1013" y="1065"/>
                </a:cubicBezTo>
                <a:cubicBezTo>
                  <a:pt x="1070" y="1049"/>
                  <a:pt x="1122" y="1057"/>
                  <a:pt x="1162" y="1093"/>
                </a:cubicBezTo>
                <a:cubicBezTo>
                  <a:pt x="1170" y="1077"/>
                  <a:pt x="1174" y="1061"/>
                  <a:pt x="1166" y="1045"/>
                </a:cubicBezTo>
                <a:cubicBezTo>
                  <a:pt x="1154" y="996"/>
                  <a:pt x="1090" y="948"/>
                  <a:pt x="1009" y="948"/>
                </a:cubicBezTo>
                <a:cubicBezTo>
                  <a:pt x="929" y="948"/>
                  <a:pt x="812" y="1029"/>
                  <a:pt x="751" y="1158"/>
                </a:cubicBezTo>
                <a:cubicBezTo>
                  <a:pt x="707" y="1250"/>
                  <a:pt x="659" y="1440"/>
                  <a:pt x="848" y="1670"/>
                </a:cubicBezTo>
                <a:cubicBezTo>
                  <a:pt x="1267" y="2122"/>
                  <a:pt x="1735" y="1726"/>
                  <a:pt x="1755" y="1706"/>
                </a:cubicBezTo>
                <a:cubicBezTo>
                  <a:pt x="1755" y="1706"/>
                  <a:pt x="1755" y="1706"/>
                  <a:pt x="1819" y="1783"/>
                </a:cubicBezTo>
                <a:cubicBezTo>
                  <a:pt x="1815" y="1787"/>
                  <a:pt x="1585" y="1984"/>
                  <a:pt x="1291" y="1984"/>
                </a:cubicBezTo>
                <a:cubicBezTo>
                  <a:pt x="1126" y="1984"/>
                  <a:pt x="945" y="1924"/>
                  <a:pt x="775" y="1738"/>
                </a:cubicBezTo>
                <a:cubicBezTo>
                  <a:pt x="775" y="1738"/>
                  <a:pt x="775" y="1738"/>
                  <a:pt x="771" y="1734"/>
                </a:cubicBezTo>
                <a:cubicBezTo>
                  <a:pt x="550" y="1460"/>
                  <a:pt x="606" y="1226"/>
                  <a:pt x="659" y="1113"/>
                </a:cubicBezTo>
                <a:cubicBezTo>
                  <a:pt x="731" y="960"/>
                  <a:pt x="880" y="851"/>
                  <a:pt x="1009" y="851"/>
                </a:cubicBezTo>
                <a:cubicBezTo>
                  <a:pt x="1126" y="851"/>
                  <a:pt x="1231" y="920"/>
                  <a:pt x="1263" y="1017"/>
                </a:cubicBezTo>
                <a:cubicBezTo>
                  <a:pt x="1279" y="1069"/>
                  <a:pt x="1267" y="1121"/>
                  <a:pt x="1235" y="1166"/>
                </a:cubicBezTo>
                <a:cubicBezTo>
                  <a:pt x="1247" y="1170"/>
                  <a:pt x="1263" y="1174"/>
                  <a:pt x="1279" y="1170"/>
                </a:cubicBezTo>
                <a:cubicBezTo>
                  <a:pt x="1328" y="1154"/>
                  <a:pt x="1376" y="1089"/>
                  <a:pt x="1376" y="1009"/>
                </a:cubicBezTo>
                <a:cubicBezTo>
                  <a:pt x="1376" y="932"/>
                  <a:pt x="1299" y="811"/>
                  <a:pt x="1170" y="750"/>
                </a:cubicBezTo>
                <a:cubicBezTo>
                  <a:pt x="1078" y="706"/>
                  <a:pt x="888" y="662"/>
                  <a:pt x="654" y="847"/>
                </a:cubicBezTo>
                <a:cubicBezTo>
                  <a:pt x="465" y="1025"/>
                  <a:pt x="401" y="1230"/>
                  <a:pt x="465" y="1460"/>
                </a:cubicBezTo>
                <a:cubicBezTo>
                  <a:pt x="513" y="1634"/>
                  <a:pt x="618" y="1755"/>
                  <a:pt x="618" y="1755"/>
                </a:cubicBezTo>
                <a:cubicBezTo>
                  <a:pt x="618" y="1755"/>
                  <a:pt x="618" y="1755"/>
                  <a:pt x="546" y="1819"/>
                </a:cubicBezTo>
                <a:cubicBezTo>
                  <a:pt x="538" y="1815"/>
                  <a:pt x="62" y="1263"/>
                  <a:pt x="590" y="775"/>
                </a:cubicBezTo>
                <a:cubicBezTo>
                  <a:pt x="590" y="775"/>
                  <a:pt x="590" y="775"/>
                  <a:pt x="590" y="775"/>
                </a:cubicBezTo>
                <a:cubicBezTo>
                  <a:pt x="864" y="549"/>
                  <a:pt x="1098" y="605"/>
                  <a:pt x="1211" y="662"/>
                </a:cubicBezTo>
                <a:cubicBezTo>
                  <a:pt x="1364" y="734"/>
                  <a:pt x="1473" y="879"/>
                  <a:pt x="1473" y="1009"/>
                </a:cubicBezTo>
                <a:cubicBezTo>
                  <a:pt x="1473" y="1125"/>
                  <a:pt x="1404" y="1234"/>
                  <a:pt x="1311" y="12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305C79-201A-33B9-EE7E-27295D128853}"/>
              </a:ext>
            </a:extLst>
          </p:cNvPr>
          <p:cNvSpPr txBox="1"/>
          <p:nvPr/>
        </p:nvSpPr>
        <p:spPr>
          <a:xfrm>
            <a:off x="8440857" y="1313989"/>
            <a:ext cx="2503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Principais avanços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0946F6-AF36-8D61-4E54-6FCAA28F8290}"/>
              </a:ext>
            </a:extLst>
          </p:cNvPr>
          <p:cNvSpPr>
            <a:spLocks noChangeAspect="1"/>
          </p:cNvSpPr>
          <p:nvPr/>
        </p:nvSpPr>
        <p:spPr>
          <a:xfrm>
            <a:off x="7904070" y="226773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0CABE4-DBB3-C9F2-B613-BAD81F5E93D6}"/>
              </a:ext>
            </a:extLst>
          </p:cNvPr>
          <p:cNvSpPr>
            <a:spLocks noChangeAspect="1"/>
          </p:cNvSpPr>
          <p:nvPr/>
        </p:nvSpPr>
        <p:spPr>
          <a:xfrm>
            <a:off x="7904070" y="3324671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072BB2-2517-B2F8-0B81-837437E7673F}"/>
              </a:ext>
            </a:extLst>
          </p:cNvPr>
          <p:cNvSpPr>
            <a:spLocks noChangeAspect="1"/>
          </p:cNvSpPr>
          <p:nvPr/>
        </p:nvSpPr>
        <p:spPr>
          <a:xfrm>
            <a:off x="7904070" y="4588546"/>
            <a:ext cx="180000" cy="18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495,9,Slide240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0AAFC-A64F-4E40-B113-0834130E6FAD}"/>
</file>

<file path=customXml/itemProps2.xml><?xml version="1.0" encoding="utf-8"?>
<ds:datastoreItem xmlns:ds="http://schemas.openxmlformats.org/officeDocument/2006/customXml" ds:itemID="{9F5637CD-C9D3-4BCB-8001-98ED1ECD8581}"/>
</file>

<file path=customXml/itemProps3.xml><?xml version="1.0" encoding="utf-8"?>
<ds:datastoreItem xmlns:ds="http://schemas.openxmlformats.org/officeDocument/2006/customXml" ds:itemID="{CC8F29E3-39AD-48B1-8992-374115CE2933}"/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1911</Words>
  <Application>Microsoft Office PowerPoint</Application>
  <PresentationFormat>Widescreen</PresentationFormat>
  <Paragraphs>227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Helvetica Neue</vt:lpstr>
      <vt:lpstr>Montserrat</vt:lpstr>
      <vt:lpstr>Montserrat Black</vt:lpstr>
      <vt:lpstr>Montserrat ExtraBold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Conteúdo principal das normas em implementação (ISSB, CSRD e SEC)</vt:lpstr>
      <vt:lpstr>Introdução ao ISSB</vt:lpstr>
      <vt:lpstr>CSRD (União Européia)</vt:lpstr>
      <vt:lpstr>Considerações sobre ISSB e CSRD</vt:lpstr>
      <vt:lpstr>Introdução às normas da SEC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Próximos passos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Marina Rodrigues (BR)</cp:lastModifiedBy>
  <cp:revision>125</cp:revision>
  <dcterms:created xsi:type="dcterms:W3CDTF">2021-03-16T00:15:57Z</dcterms:created>
  <dcterms:modified xsi:type="dcterms:W3CDTF">2023-08-15T17:19:40Z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