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10" r:id="rId5"/>
    <p:sldId id="301" r:id="rId6"/>
    <p:sldId id="300" r:id="rId7"/>
    <p:sldId id="259" r:id="rId8"/>
    <p:sldId id="311" r:id="rId9"/>
    <p:sldId id="316" r:id="rId10"/>
    <p:sldId id="314" r:id="rId11"/>
    <p:sldId id="313" r:id="rId12"/>
    <p:sldId id="317" r:id="rId13"/>
    <p:sldId id="318" r:id="rId14"/>
    <p:sldId id="319" r:id="rId15"/>
    <p:sldId id="320" r:id="rId16"/>
    <p:sldId id="321" r:id="rId17"/>
    <p:sldId id="322" r:id="rId18"/>
    <p:sldId id="30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301"/>
            <p14:sldId id="300"/>
            <p14:sldId id="259"/>
            <p14:sldId id="311"/>
            <p14:sldId id="316"/>
            <p14:sldId id="314"/>
            <p14:sldId id="313"/>
            <p14:sldId id="317"/>
            <p14:sldId id="318"/>
            <p14:sldId id="319"/>
            <p14:sldId id="320"/>
            <p14:sldId id="321"/>
            <p14:sldId id="322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C83"/>
    <a:srgbClr val="40C3A2"/>
    <a:srgbClr val="F9C032"/>
    <a:srgbClr val="5C3183"/>
    <a:srgbClr val="FECC00"/>
    <a:srgbClr val="F9ED93"/>
    <a:srgbClr val="912C83"/>
    <a:srgbClr val="004B1C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EAB1D-1CC4-4A03-B57F-09436890B185}" v="1266" dt="2023-08-22T02:53:17.554"/>
    <p1510:client id="{EB36F7D4-920C-4D6D-9127-39432C428FD6}" v="443" dt="2023-08-22T09:43:44.530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22/08/2023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5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41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Risco de transição: refere-se às perdas financeiras de uma instituição, que podem resultar, direta ou indiretamente, do processo de ajustamento no sentido de uma economia hipocarbônica e mais sustentável em termos ambientais. Este risco pode ser desencadeado, por exemplo, por uma adoção relativamente abrupta de políticas climáticas e ambientais, pelo progresso tecnológico ou por mudanças do sentimento e das preferências do mercado.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50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6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0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Amanhã o tema será Contexto Regulatório  do Brasil, Europa e EUA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Falar da Consulta Pública: https://www.gov.br/cvm/pt-br/assuntos/noticias/cvm-abre-consulta-publica-sobre-orientacao-tecnica-envolvendo-a-contabilizacao-de-creditos-de-descarbonizacao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30/08 vai ter a agenda temática do ISSB com Sebastian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7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83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076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74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9CAD-5C12-401A-AB8B-0AFB1DA75F4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3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418121" y="2699639"/>
            <a:ext cx="1018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Novas normas emitidas pelo ISSB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78A326-9808-4A7C-BF57-F73B74B8B255}"/>
              </a:ext>
            </a:extLst>
          </p:cNvPr>
          <p:cNvSpPr txBox="1"/>
          <p:nvPr/>
        </p:nvSpPr>
        <p:spPr>
          <a:xfrm>
            <a:off x="418121" y="3398056"/>
            <a:ext cx="831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IFRS S1 e IFRS S2 – Divulgação de sustentabilidade e fatores climáticos 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22905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5160930" y="4141872"/>
            <a:ext cx="714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8"/>
            <a:ext cx="49772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00" b="1" i="1" u="none" strike="noStrike" kern="1200" cap="none" spc="0" normalizeH="0" baseline="0" noProof="0">
                <a:ln w="19050">
                  <a:solidFill>
                    <a:srgbClr val="CA2C83"/>
                  </a:solidFill>
                </a:ln>
                <a:noFill/>
                <a:effectLst/>
                <a:uLnTx/>
                <a:uFillTx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32124E04-56A9-A2F9-D371-4681AF20A167}"/>
              </a:ext>
            </a:extLst>
          </p:cNvPr>
          <p:cNvSpPr txBox="1"/>
          <p:nvPr/>
        </p:nvSpPr>
        <p:spPr>
          <a:xfrm>
            <a:off x="4535587" y="4972869"/>
            <a:ext cx="714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IFRS S2 – Fatores Climáticos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1492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abordados no IFRS S2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3EC2AEC-29EE-42F4-D382-476CDC3B8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2" r="3846"/>
          <a:stretch/>
        </p:blipFill>
        <p:spPr>
          <a:xfrm>
            <a:off x="1640264" y="1051139"/>
            <a:ext cx="8173039" cy="528998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B4C0C11-7D31-FE17-EF77-9014C004300B}"/>
              </a:ext>
            </a:extLst>
          </p:cNvPr>
          <p:cNvSpPr txBox="1"/>
          <p:nvPr/>
        </p:nvSpPr>
        <p:spPr>
          <a:xfrm>
            <a:off x="292231" y="6466490"/>
            <a:ext cx="9275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/>
              <a:t>Fonte: </a:t>
            </a:r>
            <a:r>
              <a:rPr lang="en-US" sz="1050" b="0" i="1" u="none" strike="noStrike" baseline="0"/>
              <a:t>Overview of GHG Protocol scopes and emissions across the value chain</a:t>
            </a:r>
            <a:endParaRPr lang="pt-BR" sz="1050" i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218B2A-45BF-A652-C991-61805C131689}"/>
              </a:ext>
            </a:extLst>
          </p:cNvPr>
          <p:cNvGrpSpPr/>
          <p:nvPr/>
        </p:nvGrpSpPr>
        <p:grpSpPr>
          <a:xfrm>
            <a:off x="10135133" y="3907461"/>
            <a:ext cx="1761486" cy="2000081"/>
            <a:chOff x="6314140" y="768345"/>
            <a:chExt cx="6143271" cy="4955610"/>
          </a:xfrm>
        </p:grpSpPr>
        <p:grpSp>
          <p:nvGrpSpPr>
            <p:cNvPr id="3" name="object 229">
              <a:extLst>
                <a:ext uri="{FF2B5EF4-FFF2-40B4-BE49-F238E27FC236}">
                  <a16:creationId xmlns:a16="http://schemas.microsoft.com/office/drawing/2014/main" id="{4E7207DF-69A3-80E8-D3EC-7EF8FB40F323}"/>
                </a:ext>
              </a:extLst>
            </p:cNvPr>
            <p:cNvGrpSpPr/>
            <p:nvPr/>
          </p:nvGrpSpPr>
          <p:grpSpPr>
            <a:xfrm>
              <a:off x="10305874" y="2067802"/>
              <a:ext cx="565573" cy="1859059"/>
              <a:chOff x="4927121" y="7879684"/>
              <a:chExt cx="342900" cy="1127125"/>
            </a:xfrm>
          </p:grpSpPr>
          <p:sp>
            <p:nvSpPr>
              <p:cNvPr id="55" name="object 230">
                <a:extLst>
                  <a:ext uri="{FF2B5EF4-FFF2-40B4-BE49-F238E27FC236}">
                    <a16:creationId xmlns:a16="http://schemas.microsoft.com/office/drawing/2014/main" id="{7B3D3AE8-1D1A-DB46-B976-A309E95DDB10}"/>
                  </a:ext>
                </a:extLst>
              </p:cNvPr>
              <p:cNvSpPr/>
              <p:nvPr/>
            </p:nvSpPr>
            <p:spPr>
              <a:xfrm>
                <a:off x="4927121" y="7879684"/>
                <a:ext cx="342900" cy="1127125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127125">
                    <a:moveTo>
                      <a:pt x="291436" y="0"/>
                    </a:moveTo>
                    <a:lnTo>
                      <a:pt x="70029" y="0"/>
                    </a:lnTo>
                    <a:lnTo>
                      <a:pt x="0" y="1127033"/>
                    </a:lnTo>
                    <a:lnTo>
                      <a:pt x="342523" y="1127033"/>
                    </a:lnTo>
                    <a:lnTo>
                      <a:pt x="291436" y="0"/>
                    </a:lnTo>
                    <a:close/>
                  </a:path>
                </a:pathLst>
              </a:custGeom>
              <a:solidFill>
                <a:srgbClr val="DDEC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231">
                <a:extLst>
                  <a:ext uri="{FF2B5EF4-FFF2-40B4-BE49-F238E27FC236}">
                    <a16:creationId xmlns:a16="http://schemas.microsoft.com/office/drawing/2014/main" id="{597EDE9A-9143-33F3-6498-BCE3387F3545}"/>
                  </a:ext>
                </a:extLst>
              </p:cNvPr>
              <p:cNvSpPr/>
              <p:nvPr/>
            </p:nvSpPr>
            <p:spPr>
              <a:xfrm>
                <a:off x="5164914" y="7879687"/>
                <a:ext cx="100330" cy="1061085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061084">
                    <a:moveTo>
                      <a:pt x="53642" y="0"/>
                    </a:moveTo>
                    <a:lnTo>
                      <a:pt x="0" y="0"/>
                    </a:lnTo>
                    <a:lnTo>
                      <a:pt x="0" y="1060972"/>
                    </a:lnTo>
                    <a:lnTo>
                      <a:pt x="99714" y="1060972"/>
                    </a:lnTo>
                    <a:lnTo>
                      <a:pt x="53642" y="0"/>
                    </a:lnTo>
                    <a:close/>
                  </a:path>
                </a:pathLst>
              </a:custGeom>
              <a:solidFill>
                <a:srgbClr val="AFD26F">
                  <a:alpha val="67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232">
                <a:extLst>
                  <a:ext uri="{FF2B5EF4-FFF2-40B4-BE49-F238E27FC236}">
                    <a16:creationId xmlns:a16="http://schemas.microsoft.com/office/drawing/2014/main" id="{42DD9627-B3E4-190D-240A-24C119ECA8EF}"/>
                  </a:ext>
                </a:extLst>
              </p:cNvPr>
              <p:cNvSpPr/>
              <p:nvPr/>
            </p:nvSpPr>
            <p:spPr>
              <a:xfrm>
                <a:off x="4933988" y="8034674"/>
                <a:ext cx="330835" cy="861694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861695">
                    <a:moveTo>
                      <a:pt x="297916" y="139522"/>
                    </a:moveTo>
                    <a:lnTo>
                      <a:pt x="291592" y="0"/>
                    </a:lnTo>
                    <a:lnTo>
                      <a:pt x="53530" y="0"/>
                    </a:lnTo>
                    <a:lnTo>
                      <a:pt x="44856" y="139522"/>
                    </a:lnTo>
                    <a:lnTo>
                      <a:pt x="297916" y="139522"/>
                    </a:lnTo>
                    <a:close/>
                  </a:path>
                  <a:path w="330835" h="861695">
                    <a:moveTo>
                      <a:pt x="314274" y="500481"/>
                    </a:moveTo>
                    <a:lnTo>
                      <a:pt x="307949" y="360959"/>
                    </a:lnTo>
                    <a:lnTo>
                      <a:pt x="31102" y="360959"/>
                    </a:lnTo>
                    <a:lnTo>
                      <a:pt x="22428" y="500481"/>
                    </a:lnTo>
                    <a:lnTo>
                      <a:pt x="314274" y="500481"/>
                    </a:lnTo>
                    <a:close/>
                  </a:path>
                  <a:path w="330835" h="861695">
                    <a:moveTo>
                      <a:pt x="330631" y="861441"/>
                    </a:moveTo>
                    <a:lnTo>
                      <a:pt x="324307" y="721918"/>
                    </a:lnTo>
                    <a:lnTo>
                      <a:pt x="8674" y="721918"/>
                    </a:lnTo>
                    <a:lnTo>
                      <a:pt x="0" y="861441"/>
                    </a:lnTo>
                    <a:lnTo>
                      <a:pt x="330631" y="861441"/>
                    </a:lnTo>
                    <a:close/>
                  </a:path>
                </a:pathLst>
              </a:custGeom>
              <a:solidFill>
                <a:srgbClr val="259CA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233">
                <a:extLst>
                  <a:ext uri="{FF2B5EF4-FFF2-40B4-BE49-F238E27FC236}">
                    <a16:creationId xmlns:a16="http://schemas.microsoft.com/office/drawing/2014/main" id="{D0C488C6-A2C8-E250-3268-656F7AACEB56}"/>
                  </a:ext>
                </a:extLst>
              </p:cNvPr>
              <p:cNvSpPr/>
              <p:nvPr/>
            </p:nvSpPr>
            <p:spPr>
              <a:xfrm>
                <a:off x="5164912" y="8034674"/>
                <a:ext cx="100330" cy="861694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861695">
                    <a:moveTo>
                      <a:pt x="66992" y="139522"/>
                    </a:moveTo>
                    <a:lnTo>
                      <a:pt x="60667" y="0"/>
                    </a:lnTo>
                    <a:lnTo>
                      <a:pt x="0" y="0"/>
                    </a:lnTo>
                    <a:lnTo>
                      <a:pt x="0" y="139522"/>
                    </a:lnTo>
                    <a:lnTo>
                      <a:pt x="66992" y="139522"/>
                    </a:lnTo>
                    <a:close/>
                  </a:path>
                  <a:path w="100329" h="861695">
                    <a:moveTo>
                      <a:pt x="83350" y="500481"/>
                    </a:moveTo>
                    <a:lnTo>
                      <a:pt x="77025" y="360959"/>
                    </a:lnTo>
                    <a:lnTo>
                      <a:pt x="0" y="360959"/>
                    </a:lnTo>
                    <a:lnTo>
                      <a:pt x="0" y="500481"/>
                    </a:lnTo>
                    <a:lnTo>
                      <a:pt x="83350" y="500481"/>
                    </a:lnTo>
                    <a:close/>
                  </a:path>
                  <a:path w="100329" h="861695">
                    <a:moveTo>
                      <a:pt x="99707" y="861441"/>
                    </a:moveTo>
                    <a:lnTo>
                      <a:pt x="93383" y="721918"/>
                    </a:lnTo>
                    <a:lnTo>
                      <a:pt x="0" y="721918"/>
                    </a:lnTo>
                    <a:lnTo>
                      <a:pt x="0" y="860005"/>
                    </a:lnTo>
                    <a:lnTo>
                      <a:pt x="99707" y="861441"/>
                    </a:lnTo>
                    <a:close/>
                  </a:path>
                </a:pathLst>
              </a:custGeom>
              <a:solidFill>
                <a:srgbClr val="046A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" name="object 234">
              <a:extLst>
                <a:ext uri="{FF2B5EF4-FFF2-40B4-BE49-F238E27FC236}">
                  <a16:creationId xmlns:a16="http://schemas.microsoft.com/office/drawing/2014/main" id="{877BC7D7-9404-AD51-597B-158B0E0D83F7}"/>
                </a:ext>
              </a:extLst>
            </p:cNvPr>
            <p:cNvGrpSpPr/>
            <p:nvPr/>
          </p:nvGrpSpPr>
          <p:grpSpPr>
            <a:xfrm>
              <a:off x="9522507" y="2067802"/>
              <a:ext cx="565573" cy="1859059"/>
              <a:chOff x="4452175" y="7879684"/>
              <a:chExt cx="342900" cy="1127125"/>
            </a:xfrm>
          </p:grpSpPr>
          <p:sp>
            <p:nvSpPr>
              <p:cNvPr id="51" name="object 235">
                <a:extLst>
                  <a:ext uri="{FF2B5EF4-FFF2-40B4-BE49-F238E27FC236}">
                    <a16:creationId xmlns:a16="http://schemas.microsoft.com/office/drawing/2014/main" id="{E908DB96-BC38-1832-45BC-C175B3FFC6B5}"/>
                  </a:ext>
                </a:extLst>
              </p:cNvPr>
              <p:cNvSpPr/>
              <p:nvPr/>
            </p:nvSpPr>
            <p:spPr>
              <a:xfrm>
                <a:off x="4452175" y="7879684"/>
                <a:ext cx="342900" cy="1127125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127125">
                    <a:moveTo>
                      <a:pt x="291436" y="0"/>
                    </a:moveTo>
                    <a:lnTo>
                      <a:pt x="70029" y="0"/>
                    </a:lnTo>
                    <a:lnTo>
                      <a:pt x="0" y="1127033"/>
                    </a:lnTo>
                    <a:lnTo>
                      <a:pt x="342523" y="1127033"/>
                    </a:lnTo>
                    <a:lnTo>
                      <a:pt x="291436" y="0"/>
                    </a:lnTo>
                    <a:close/>
                  </a:path>
                </a:pathLst>
              </a:custGeom>
              <a:solidFill>
                <a:srgbClr val="DDEC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236">
                <a:extLst>
                  <a:ext uri="{FF2B5EF4-FFF2-40B4-BE49-F238E27FC236}">
                    <a16:creationId xmlns:a16="http://schemas.microsoft.com/office/drawing/2014/main" id="{5247669B-BA0F-D1BF-2F88-C2D3657D328B}"/>
                  </a:ext>
                </a:extLst>
              </p:cNvPr>
              <p:cNvSpPr/>
              <p:nvPr/>
            </p:nvSpPr>
            <p:spPr>
              <a:xfrm>
                <a:off x="4689969" y="7879687"/>
                <a:ext cx="100330" cy="1061085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061084">
                    <a:moveTo>
                      <a:pt x="53642" y="0"/>
                    </a:moveTo>
                    <a:lnTo>
                      <a:pt x="0" y="0"/>
                    </a:lnTo>
                    <a:lnTo>
                      <a:pt x="0" y="1060972"/>
                    </a:lnTo>
                    <a:lnTo>
                      <a:pt x="99714" y="1060972"/>
                    </a:lnTo>
                    <a:lnTo>
                      <a:pt x="53642" y="0"/>
                    </a:lnTo>
                    <a:close/>
                  </a:path>
                </a:pathLst>
              </a:custGeom>
              <a:solidFill>
                <a:srgbClr val="AFD26F">
                  <a:alpha val="67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237">
                <a:extLst>
                  <a:ext uri="{FF2B5EF4-FFF2-40B4-BE49-F238E27FC236}">
                    <a16:creationId xmlns:a16="http://schemas.microsoft.com/office/drawing/2014/main" id="{3B0BB3C7-F97E-4BE9-83AE-9807488E025D}"/>
                  </a:ext>
                </a:extLst>
              </p:cNvPr>
              <p:cNvSpPr/>
              <p:nvPr/>
            </p:nvSpPr>
            <p:spPr>
              <a:xfrm>
                <a:off x="4459046" y="8034674"/>
                <a:ext cx="330835" cy="861694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861695">
                    <a:moveTo>
                      <a:pt x="297903" y="139522"/>
                    </a:moveTo>
                    <a:lnTo>
                      <a:pt x="291579" y="0"/>
                    </a:lnTo>
                    <a:lnTo>
                      <a:pt x="53517" y="0"/>
                    </a:lnTo>
                    <a:lnTo>
                      <a:pt x="44856" y="139522"/>
                    </a:lnTo>
                    <a:lnTo>
                      <a:pt x="297903" y="139522"/>
                    </a:lnTo>
                    <a:close/>
                  </a:path>
                  <a:path w="330835" h="861695">
                    <a:moveTo>
                      <a:pt x="314274" y="500481"/>
                    </a:moveTo>
                    <a:lnTo>
                      <a:pt x="307949" y="360959"/>
                    </a:lnTo>
                    <a:lnTo>
                      <a:pt x="31102" y="360959"/>
                    </a:lnTo>
                    <a:lnTo>
                      <a:pt x="22428" y="500481"/>
                    </a:lnTo>
                    <a:lnTo>
                      <a:pt x="314274" y="500481"/>
                    </a:lnTo>
                    <a:close/>
                  </a:path>
                  <a:path w="330835" h="861695">
                    <a:moveTo>
                      <a:pt x="330631" y="861441"/>
                    </a:moveTo>
                    <a:lnTo>
                      <a:pt x="324307" y="721918"/>
                    </a:lnTo>
                    <a:lnTo>
                      <a:pt x="8661" y="721918"/>
                    </a:lnTo>
                    <a:lnTo>
                      <a:pt x="0" y="861441"/>
                    </a:lnTo>
                    <a:lnTo>
                      <a:pt x="330631" y="861441"/>
                    </a:lnTo>
                    <a:close/>
                  </a:path>
                </a:pathLst>
              </a:custGeom>
              <a:solidFill>
                <a:srgbClr val="259CA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238">
                <a:extLst>
                  <a:ext uri="{FF2B5EF4-FFF2-40B4-BE49-F238E27FC236}">
                    <a16:creationId xmlns:a16="http://schemas.microsoft.com/office/drawing/2014/main" id="{A273FD4D-ACD9-239F-9D6A-0EF892B97DE1}"/>
                  </a:ext>
                </a:extLst>
              </p:cNvPr>
              <p:cNvSpPr/>
              <p:nvPr/>
            </p:nvSpPr>
            <p:spPr>
              <a:xfrm>
                <a:off x="4689957" y="8034674"/>
                <a:ext cx="100330" cy="861694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861695">
                    <a:moveTo>
                      <a:pt x="66992" y="139522"/>
                    </a:moveTo>
                    <a:lnTo>
                      <a:pt x="60667" y="0"/>
                    </a:lnTo>
                    <a:lnTo>
                      <a:pt x="0" y="0"/>
                    </a:lnTo>
                    <a:lnTo>
                      <a:pt x="0" y="139522"/>
                    </a:lnTo>
                    <a:lnTo>
                      <a:pt x="66992" y="139522"/>
                    </a:lnTo>
                    <a:close/>
                  </a:path>
                  <a:path w="100329" h="861695">
                    <a:moveTo>
                      <a:pt x="83362" y="500481"/>
                    </a:moveTo>
                    <a:lnTo>
                      <a:pt x="77038" y="360959"/>
                    </a:lnTo>
                    <a:lnTo>
                      <a:pt x="0" y="360959"/>
                    </a:lnTo>
                    <a:lnTo>
                      <a:pt x="0" y="500481"/>
                    </a:lnTo>
                    <a:lnTo>
                      <a:pt x="83362" y="500481"/>
                    </a:lnTo>
                    <a:close/>
                  </a:path>
                  <a:path w="100329" h="861695">
                    <a:moveTo>
                      <a:pt x="99720" y="861441"/>
                    </a:moveTo>
                    <a:lnTo>
                      <a:pt x="93395" y="721918"/>
                    </a:lnTo>
                    <a:lnTo>
                      <a:pt x="0" y="721918"/>
                    </a:lnTo>
                    <a:lnTo>
                      <a:pt x="0" y="860005"/>
                    </a:lnTo>
                    <a:lnTo>
                      <a:pt x="99720" y="861441"/>
                    </a:lnTo>
                    <a:close/>
                  </a:path>
                </a:pathLst>
              </a:custGeom>
              <a:solidFill>
                <a:srgbClr val="046A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" name="object 239">
              <a:extLst>
                <a:ext uri="{FF2B5EF4-FFF2-40B4-BE49-F238E27FC236}">
                  <a16:creationId xmlns:a16="http://schemas.microsoft.com/office/drawing/2014/main" id="{B49948A9-2990-2A57-69C0-46FF86B5AFEC}"/>
                </a:ext>
              </a:extLst>
            </p:cNvPr>
            <p:cNvGrpSpPr/>
            <p:nvPr/>
          </p:nvGrpSpPr>
          <p:grpSpPr>
            <a:xfrm>
              <a:off x="8704423" y="2067802"/>
              <a:ext cx="565573" cy="1859059"/>
              <a:chOff x="3956180" y="7879684"/>
              <a:chExt cx="342900" cy="1127125"/>
            </a:xfrm>
          </p:grpSpPr>
          <p:sp>
            <p:nvSpPr>
              <p:cNvPr id="47" name="object 240">
                <a:extLst>
                  <a:ext uri="{FF2B5EF4-FFF2-40B4-BE49-F238E27FC236}">
                    <a16:creationId xmlns:a16="http://schemas.microsoft.com/office/drawing/2014/main" id="{35DCED9E-3517-3DB8-1573-F6527B07CA4E}"/>
                  </a:ext>
                </a:extLst>
              </p:cNvPr>
              <p:cNvSpPr/>
              <p:nvPr/>
            </p:nvSpPr>
            <p:spPr>
              <a:xfrm>
                <a:off x="3956180" y="7879684"/>
                <a:ext cx="342900" cy="1127125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127125">
                    <a:moveTo>
                      <a:pt x="291436" y="0"/>
                    </a:moveTo>
                    <a:lnTo>
                      <a:pt x="70029" y="0"/>
                    </a:lnTo>
                    <a:lnTo>
                      <a:pt x="0" y="1127033"/>
                    </a:lnTo>
                    <a:lnTo>
                      <a:pt x="342523" y="1127033"/>
                    </a:lnTo>
                    <a:lnTo>
                      <a:pt x="291436" y="0"/>
                    </a:lnTo>
                    <a:close/>
                  </a:path>
                </a:pathLst>
              </a:custGeom>
              <a:solidFill>
                <a:srgbClr val="DDEC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41">
                <a:extLst>
                  <a:ext uri="{FF2B5EF4-FFF2-40B4-BE49-F238E27FC236}">
                    <a16:creationId xmlns:a16="http://schemas.microsoft.com/office/drawing/2014/main" id="{C2D6452D-3975-2FA8-B30D-1158C4803D55}"/>
                  </a:ext>
                </a:extLst>
              </p:cNvPr>
              <p:cNvSpPr/>
              <p:nvPr/>
            </p:nvSpPr>
            <p:spPr>
              <a:xfrm>
                <a:off x="4193974" y="7879687"/>
                <a:ext cx="100330" cy="1061085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1061084">
                    <a:moveTo>
                      <a:pt x="53642" y="0"/>
                    </a:moveTo>
                    <a:lnTo>
                      <a:pt x="0" y="0"/>
                    </a:lnTo>
                    <a:lnTo>
                      <a:pt x="0" y="1060972"/>
                    </a:lnTo>
                    <a:lnTo>
                      <a:pt x="99714" y="1060972"/>
                    </a:lnTo>
                    <a:lnTo>
                      <a:pt x="53642" y="0"/>
                    </a:lnTo>
                    <a:close/>
                  </a:path>
                </a:pathLst>
              </a:custGeom>
              <a:solidFill>
                <a:srgbClr val="AFD26F">
                  <a:alpha val="67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242">
                <a:extLst>
                  <a:ext uri="{FF2B5EF4-FFF2-40B4-BE49-F238E27FC236}">
                    <a16:creationId xmlns:a16="http://schemas.microsoft.com/office/drawing/2014/main" id="{0FE37343-F0D9-62AF-A8B6-4A8832AF76F2}"/>
                  </a:ext>
                </a:extLst>
              </p:cNvPr>
              <p:cNvSpPr/>
              <p:nvPr/>
            </p:nvSpPr>
            <p:spPr>
              <a:xfrm>
                <a:off x="3963047" y="8034674"/>
                <a:ext cx="330835" cy="861694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861695">
                    <a:moveTo>
                      <a:pt x="297916" y="139522"/>
                    </a:moveTo>
                    <a:lnTo>
                      <a:pt x="291592" y="0"/>
                    </a:lnTo>
                    <a:lnTo>
                      <a:pt x="53517" y="0"/>
                    </a:lnTo>
                    <a:lnTo>
                      <a:pt x="44856" y="139522"/>
                    </a:lnTo>
                    <a:lnTo>
                      <a:pt x="297916" y="139522"/>
                    </a:lnTo>
                    <a:close/>
                  </a:path>
                  <a:path w="330835" h="861695">
                    <a:moveTo>
                      <a:pt x="314274" y="500481"/>
                    </a:moveTo>
                    <a:lnTo>
                      <a:pt x="307949" y="360959"/>
                    </a:lnTo>
                    <a:lnTo>
                      <a:pt x="31102" y="360959"/>
                    </a:lnTo>
                    <a:lnTo>
                      <a:pt x="22428" y="500481"/>
                    </a:lnTo>
                    <a:lnTo>
                      <a:pt x="314274" y="500481"/>
                    </a:lnTo>
                    <a:close/>
                  </a:path>
                  <a:path w="330835" h="861695">
                    <a:moveTo>
                      <a:pt x="330631" y="861441"/>
                    </a:moveTo>
                    <a:lnTo>
                      <a:pt x="324307" y="721918"/>
                    </a:lnTo>
                    <a:lnTo>
                      <a:pt x="8674" y="721918"/>
                    </a:lnTo>
                    <a:lnTo>
                      <a:pt x="0" y="861441"/>
                    </a:lnTo>
                    <a:lnTo>
                      <a:pt x="330631" y="861441"/>
                    </a:lnTo>
                    <a:close/>
                  </a:path>
                </a:pathLst>
              </a:custGeom>
              <a:solidFill>
                <a:srgbClr val="259CA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243">
                <a:extLst>
                  <a:ext uri="{FF2B5EF4-FFF2-40B4-BE49-F238E27FC236}">
                    <a16:creationId xmlns:a16="http://schemas.microsoft.com/office/drawing/2014/main" id="{5064ECA4-57A8-656B-C2D0-7D92CD994A1E}"/>
                  </a:ext>
                </a:extLst>
              </p:cNvPr>
              <p:cNvSpPr/>
              <p:nvPr/>
            </p:nvSpPr>
            <p:spPr>
              <a:xfrm>
                <a:off x="4193971" y="8034674"/>
                <a:ext cx="100330" cy="861694"/>
              </a:xfrm>
              <a:custGeom>
                <a:avLst/>
                <a:gdLst/>
                <a:ahLst/>
                <a:cxnLst/>
                <a:rect l="l" t="t" r="r" b="b"/>
                <a:pathLst>
                  <a:path w="100329" h="861695">
                    <a:moveTo>
                      <a:pt x="66992" y="139522"/>
                    </a:moveTo>
                    <a:lnTo>
                      <a:pt x="60667" y="0"/>
                    </a:lnTo>
                    <a:lnTo>
                      <a:pt x="0" y="0"/>
                    </a:lnTo>
                    <a:lnTo>
                      <a:pt x="0" y="139522"/>
                    </a:lnTo>
                    <a:lnTo>
                      <a:pt x="66992" y="139522"/>
                    </a:lnTo>
                    <a:close/>
                  </a:path>
                  <a:path w="100329" h="861695">
                    <a:moveTo>
                      <a:pt x="83350" y="500481"/>
                    </a:moveTo>
                    <a:lnTo>
                      <a:pt x="77025" y="360959"/>
                    </a:lnTo>
                    <a:lnTo>
                      <a:pt x="0" y="360959"/>
                    </a:lnTo>
                    <a:lnTo>
                      <a:pt x="0" y="500481"/>
                    </a:lnTo>
                    <a:lnTo>
                      <a:pt x="83350" y="500481"/>
                    </a:lnTo>
                    <a:close/>
                  </a:path>
                  <a:path w="100329" h="861695">
                    <a:moveTo>
                      <a:pt x="99707" y="861441"/>
                    </a:moveTo>
                    <a:lnTo>
                      <a:pt x="93383" y="721918"/>
                    </a:lnTo>
                    <a:lnTo>
                      <a:pt x="0" y="721918"/>
                    </a:lnTo>
                    <a:lnTo>
                      <a:pt x="0" y="860005"/>
                    </a:lnTo>
                    <a:lnTo>
                      <a:pt x="99707" y="861441"/>
                    </a:lnTo>
                    <a:close/>
                  </a:path>
                </a:pathLst>
              </a:custGeom>
              <a:solidFill>
                <a:srgbClr val="046A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244">
              <a:extLst>
                <a:ext uri="{FF2B5EF4-FFF2-40B4-BE49-F238E27FC236}">
                  <a16:creationId xmlns:a16="http://schemas.microsoft.com/office/drawing/2014/main" id="{73B731A3-A9BA-4110-49F2-0BF569D47648}"/>
                </a:ext>
              </a:extLst>
            </p:cNvPr>
            <p:cNvSpPr/>
            <p:nvPr/>
          </p:nvSpPr>
          <p:spPr>
            <a:xfrm>
              <a:off x="7464925" y="4682713"/>
              <a:ext cx="3513882" cy="1041073"/>
            </a:xfrm>
            <a:custGeom>
              <a:avLst/>
              <a:gdLst/>
              <a:ahLst/>
              <a:cxnLst/>
              <a:rect l="l" t="t" r="r" b="b"/>
              <a:pathLst>
                <a:path w="2130425" h="631190">
                  <a:moveTo>
                    <a:pt x="0" y="630923"/>
                  </a:moveTo>
                  <a:lnTo>
                    <a:pt x="2129882" y="630923"/>
                  </a:lnTo>
                  <a:lnTo>
                    <a:pt x="2129882" y="0"/>
                  </a:lnTo>
                  <a:lnTo>
                    <a:pt x="0" y="0"/>
                  </a:lnTo>
                  <a:lnTo>
                    <a:pt x="0" y="630923"/>
                  </a:lnTo>
                  <a:close/>
                </a:path>
              </a:pathLst>
            </a:custGeom>
            <a:solidFill>
              <a:srgbClr val="CED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45">
              <a:extLst>
                <a:ext uri="{FF2B5EF4-FFF2-40B4-BE49-F238E27FC236}">
                  <a16:creationId xmlns:a16="http://schemas.microsoft.com/office/drawing/2014/main" id="{B6DD972F-DD03-CE2B-BD8A-BDDDF81BF2AA}"/>
                </a:ext>
              </a:extLst>
            </p:cNvPr>
            <p:cNvSpPr/>
            <p:nvPr/>
          </p:nvSpPr>
          <p:spPr>
            <a:xfrm>
              <a:off x="6314140" y="3872228"/>
              <a:ext cx="4663880" cy="1851727"/>
            </a:xfrm>
            <a:custGeom>
              <a:avLst/>
              <a:gdLst/>
              <a:ahLst/>
              <a:cxnLst/>
              <a:rect l="l" t="t" r="r" b="b"/>
              <a:pathLst>
                <a:path w="2827654" h="1122679">
                  <a:moveTo>
                    <a:pt x="2827578" y="0"/>
                  </a:moveTo>
                  <a:lnTo>
                    <a:pt x="697699" y="0"/>
                  </a:lnTo>
                  <a:lnTo>
                    <a:pt x="697699" y="297268"/>
                  </a:lnTo>
                  <a:lnTo>
                    <a:pt x="0" y="297268"/>
                  </a:lnTo>
                  <a:lnTo>
                    <a:pt x="0" y="1122324"/>
                  </a:lnTo>
                  <a:lnTo>
                    <a:pt x="697699" y="1122324"/>
                  </a:lnTo>
                  <a:lnTo>
                    <a:pt x="697699" y="437464"/>
                  </a:lnTo>
                  <a:lnTo>
                    <a:pt x="2827578" y="437464"/>
                  </a:lnTo>
                  <a:lnTo>
                    <a:pt x="2827578" y="0"/>
                  </a:lnTo>
                  <a:close/>
                </a:path>
              </a:pathLst>
            </a:custGeom>
            <a:solidFill>
              <a:srgbClr val="CED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object 246">
              <a:extLst>
                <a:ext uri="{FF2B5EF4-FFF2-40B4-BE49-F238E27FC236}">
                  <a16:creationId xmlns:a16="http://schemas.microsoft.com/office/drawing/2014/main" id="{3A186EAE-F4DB-2700-AE92-0C6C15EB19B4}"/>
                </a:ext>
              </a:extLst>
            </p:cNvPr>
            <p:cNvGrpSpPr/>
            <p:nvPr/>
          </p:nvGrpSpPr>
          <p:grpSpPr>
            <a:xfrm>
              <a:off x="7302351" y="3817758"/>
              <a:ext cx="4876275" cy="1906030"/>
              <a:chOff x="3106121" y="8940660"/>
              <a:chExt cx="2956428" cy="1155603"/>
            </a:xfrm>
          </p:grpSpPr>
          <p:sp>
            <p:nvSpPr>
              <p:cNvPr id="37" name="object 248">
                <a:extLst>
                  <a:ext uri="{FF2B5EF4-FFF2-40B4-BE49-F238E27FC236}">
                    <a16:creationId xmlns:a16="http://schemas.microsoft.com/office/drawing/2014/main" id="{CEABC821-C722-37F1-C120-341F70BE95F6}"/>
                  </a:ext>
                </a:extLst>
              </p:cNvPr>
              <p:cNvSpPr/>
              <p:nvPr/>
            </p:nvSpPr>
            <p:spPr>
              <a:xfrm>
                <a:off x="5334204" y="9168495"/>
                <a:ext cx="72834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728345" h="263525">
                    <a:moveTo>
                      <a:pt x="727915" y="0"/>
                    </a:moveTo>
                    <a:lnTo>
                      <a:pt x="0" y="0"/>
                    </a:lnTo>
                    <a:lnTo>
                      <a:pt x="0" y="263468"/>
                    </a:lnTo>
                    <a:lnTo>
                      <a:pt x="727915" y="263468"/>
                    </a:lnTo>
                    <a:lnTo>
                      <a:pt x="727915" y="0"/>
                    </a:lnTo>
                    <a:close/>
                  </a:path>
                </a:pathLst>
              </a:custGeom>
              <a:solidFill>
                <a:srgbClr val="AFD2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49">
                <a:extLst>
                  <a:ext uri="{FF2B5EF4-FFF2-40B4-BE49-F238E27FC236}">
                    <a16:creationId xmlns:a16="http://schemas.microsoft.com/office/drawing/2014/main" id="{1C9E6270-C4A5-46D8-5131-4EEE22F1E714}"/>
                  </a:ext>
                </a:extLst>
              </p:cNvPr>
              <p:cNvSpPr/>
              <p:nvPr/>
            </p:nvSpPr>
            <p:spPr>
              <a:xfrm>
                <a:off x="3149590" y="8940660"/>
                <a:ext cx="224028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240279" h="66675">
                    <a:moveTo>
                      <a:pt x="2240214" y="0"/>
                    </a:moveTo>
                    <a:lnTo>
                      <a:pt x="0" y="0"/>
                    </a:lnTo>
                    <a:lnTo>
                      <a:pt x="0" y="66060"/>
                    </a:lnTo>
                    <a:lnTo>
                      <a:pt x="2240214" y="66060"/>
                    </a:lnTo>
                    <a:lnTo>
                      <a:pt x="2240214" y="0"/>
                    </a:lnTo>
                    <a:close/>
                  </a:path>
                </a:pathLst>
              </a:custGeom>
              <a:solidFill>
                <a:srgbClr val="CEDB5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250">
                <a:extLst>
                  <a:ext uri="{FF2B5EF4-FFF2-40B4-BE49-F238E27FC236}">
                    <a16:creationId xmlns:a16="http://schemas.microsoft.com/office/drawing/2014/main" id="{9358B0D2-2C47-E82B-E43C-CB089A9BA422}"/>
                  </a:ext>
                </a:extLst>
              </p:cNvPr>
              <p:cNvSpPr/>
              <p:nvPr/>
            </p:nvSpPr>
            <p:spPr>
              <a:xfrm>
                <a:off x="3287648" y="9625874"/>
                <a:ext cx="53721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360679">
                    <a:moveTo>
                      <a:pt x="537104" y="0"/>
                    </a:moveTo>
                    <a:lnTo>
                      <a:pt x="0" y="0"/>
                    </a:lnTo>
                    <a:lnTo>
                      <a:pt x="0" y="360564"/>
                    </a:lnTo>
                    <a:lnTo>
                      <a:pt x="537104" y="360564"/>
                    </a:lnTo>
                    <a:lnTo>
                      <a:pt x="537104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251">
                <a:extLst>
                  <a:ext uri="{FF2B5EF4-FFF2-40B4-BE49-F238E27FC236}">
                    <a16:creationId xmlns:a16="http://schemas.microsoft.com/office/drawing/2014/main" id="{A35833EC-7F32-C167-D1A1-EE8E9D58D4EE}"/>
                  </a:ext>
                </a:extLst>
              </p:cNvPr>
              <p:cNvSpPr/>
              <p:nvPr/>
            </p:nvSpPr>
            <p:spPr>
              <a:xfrm>
                <a:off x="3280499" y="9618186"/>
                <a:ext cx="55181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51814" h="375920">
                    <a:moveTo>
                      <a:pt x="551395" y="0"/>
                    </a:moveTo>
                    <a:lnTo>
                      <a:pt x="537095" y="0"/>
                    </a:lnTo>
                    <a:lnTo>
                      <a:pt x="537095" y="15240"/>
                    </a:lnTo>
                    <a:lnTo>
                      <a:pt x="537095" y="77749"/>
                    </a:lnTo>
                    <a:lnTo>
                      <a:pt x="537095" y="360680"/>
                    </a:lnTo>
                    <a:lnTo>
                      <a:pt x="503872" y="360680"/>
                    </a:lnTo>
                    <a:lnTo>
                      <a:pt x="503872" y="306857"/>
                    </a:lnTo>
                    <a:lnTo>
                      <a:pt x="537095" y="306857"/>
                    </a:lnTo>
                    <a:lnTo>
                      <a:pt x="537095" y="300278"/>
                    </a:lnTo>
                    <a:lnTo>
                      <a:pt x="503872" y="300278"/>
                    </a:lnTo>
                    <a:lnTo>
                      <a:pt x="503872" y="232676"/>
                    </a:lnTo>
                    <a:lnTo>
                      <a:pt x="537095" y="232676"/>
                    </a:lnTo>
                    <a:lnTo>
                      <a:pt x="537095" y="226110"/>
                    </a:lnTo>
                    <a:lnTo>
                      <a:pt x="503872" y="226110"/>
                    </a:lnTo>
                    <a:lnTo>
                      <a:pt x="503872" y="158496"/>
                    </a:lnTo>
                    <a:lnTo>
                      <a:pt x="537095" y="158496"/>
                    </a:lnTo>
                    <a:lnTo>
                      <a:pt x="537095" y="151917"/>
                    </a:lnTo>
                    <a:lnTo>
                      <a:pt x="503872" y="151917"/>
                    </a:lnTo>
                    <a:lnTo>
                      <a:pt x="503872" y="84315"/>
                    </a:lnTo>
                    <a:lnTo>
                      <a:pt x="537095" y="84315"/>
                    </a:lnTo>
                    <a:lnTo>
                      <a:pt x="537095" y="77749"/>
                    </a:lnTo>
                    <a:lnTo>
                      <a:pt x="503872" y="77749"/>
                    </a:lnTo>
                    <a:lnTo>
                      <a:pt x="503872" y="15240"/>
                    </a:lnTo>
                    <a:lnTo>
                      <a:pt x="537095" y="15240"/>
                    </a:lnTo>
                    <a:lnTo>
                      <a:pt x="537095" y="0"/>
                    </a:lnTo>
                    <a:lnTo>
                      <a:pt x="497293" y="0"/>
                    </a:lnTo>
                    <a:lnTo>
                      <a:pt x="497293" y="15240"/>
                    </a:lnTo>
                    <a:lnTo>
                      <a:pt x="497293" y="77749"/>
                    </a:lnTo>
                    <a:lnTo>
                      <a:pt x="497293" y="360680"/>
                    </a:lnTo>
                    <a:lnTo>
                      <a:pt x="419366" y="360680"/>
                    </a:lnTo>
                    <a:lnTo>
                      <a:pt x="419366" y="306857"/>
                    </a:lnTo>
                    <a:lnTo>
                      <a:pt x="497293" y="306857"/>
                    </a:lnTo>
                    <a:lnTo>
                      <a:pt x="497293" y="300278"/>
                    </a:lnTo>
                    <a:lnTo>
                      <a:pt x="419366" y="300278"/>
                    </a:lnTo>
                    <a:lnTo>
                      <a:pt x="419366" y="232676"/>
                    </a:lnTo>
                    <a:lnTo>
                      <a:pt x="497293" y="232676"/>
                    </a:lnTo>
                    <a:lnTo>
                      <a:pt x="497293" y="226110"/>
                    </a:lnTo>
                    <a:lnTo>
                      <a:pt x="419366" y="226110"/>
                    </a:lnTo>
                    <a:lnTo>
                      <a:pt x="419366" y="158496"/>
                    </a:lnTo>
                    <a:lnTo>
                      <a:pt x="497293" y="158496"/>
                    </a:lnTo>
                    <a:lnTo>
                      <a:pt x="497293" y="151917"/>
                    </a:lnTo>
                    <a:lnTo>
                      <a:pt x="419366" y="151917"/>
                    </a:lnTo>
                    <a:lnTo>
                      <a:pt x="419366" y="84315"/>
                    </a:lnTo>
                    <a:lnTo>
                      <a:pt x="497293" y="84315"/>
                    </a:lnTo>
                    <a:lnTo>
                      <a:pt x="497293" y="77749"/>
                    </a:lnTo>
                    <a:lnTo>
                      <a:pt x="419366" y="77749"/>
                    </a:lnTo>
                    <a:lnTo>
                      <a:pt x="419366" y="15240"/>
                    </a:lnTo>
                    <a:lnTo>
                      <a:pt x="497293" y="15240"/>
                    </a:lnTo>
                    <a:lnTo>
                      <a:pt x="497293" y="0"/>
                    </a:lnTo>
                    <a:lnTo>
                      <a:pt x="412800" y="0"/>
                    </a:lnTo>
                    <a:lnTo>
                      <a:pt x="412800" y="15240"/>
                    </a:lnTo>
                    <a:lnTo>
                      <a:pt x="412800" y="77749"/>
                    </a:lnTo>
                    <a:lnTo>
                      <a:pt x="412800" y="360680"/>
                    </a:lnTo>
                    <a:lnTo>
                      <a:pt x="334860" y="360680"/>
                    </a:lnTo>
                    <a:lnTo>
                      <a:pt x="334860" y="306857"/>
                    </a:lnTo>
                    <a:lnTo>
                      <a:pt x="412800" y="306857"/>
                    </a:lnTo>
                    <a:lnTo>
                      <a:pt x="412800" y="300278"/>
                    </a:lnTo>
                    <a:lnTo>
                      <a:pt x="334860" y="300278"/>
                    </a:lnTo>
                    <a:lnTo>
                      <a:pt x="334860" y="232676"/>
                    </a:lnTo>
                    <a:lnTo>
                      <a:pt x="412800" y="232676"/>
                    </a:lnTo>
                    <a:lnTo>
                      <a:pt x="412800" y="226110"/>
                    </a:lnTo>
                    <a:lnTo>
                      <a:pt x="334860" y="226110"/>
                    </a:lnTo>
                    <a:lnTo>
                      <a:pt x="334860" y="158496"/>
                    </a:lnTo>
                    <a:lnTo>
                      <a:pt x="412800" y="158496"/>
                    </a:lnTo>
                    <a:lnTo>
                      <a:pt x="412800" y="151917"/>
                    </a:lnTo>
                    <a:lnTo>
                      <a:pt x="334860" y="151917"/>
                    </a:lnTo>
                    <a:lnTo>
                      <a:pt x="334860" y="84315"/>
                    </a:lnTo>
                    <a:lnTo>
                      <a:pt x="412800" y="84315"/>
                    </a:lnTo>
                    <a:lnTo>
                      <a:pt x="412800" y="77749"/>
                    </a:lnTo>
                    <a:lnTo>
                      <a:pt x="334860" y="77749"/>
                    </a:lnTo>
                    <a:lnTo>
                      <a:pt x="334860" y="15240"/>
                    </a:lnTo>
                    <a:lnTo>
                      <a:pt x="412800" y="15240"/>
                    </a:lnTo>
                    <a:lnTo>
                      <a:pt x="412800" y="0"/>
                    </a:lnTo>
                    <a:lnTo>
                      <a:pt x="328282" y="0"/>
                    </a:lnTo>
                    <a:lnTo>
                      <a:pt x="328282" y="15240"/>
                    </a:lnTo>
                    <a:lnTo>
                      <a:pt x="328282" y="77749"/>
                    </a:lnTo>
                    <a:lnTo>
                      <a:pt x="328282" y="360680"/>
                    </a:lnTo>
                    <a:lnTo>
                      <a:pt x="250355" y="360680"/>
                    </a:lnTo>
                    <a:lnTo>
                      <a:pt x="250355" y="306857"/>
                    </a:lnTo>
                    <a:lnTo>
                      <a:pt x="328282" y="306857"/>
                    </a:lnTo>
                    <a:lnTo>
                      <a:pt x="328282" y="300278"/>
                    </a:lnTo>
                    <a:lnTo>
                      <a:pt x="250355" y="300278"/>
                    </a:lnTo>
                    <a:lnTo>
                      <a:pt x="250355" y="232676"/>
                    </a:lnTo>
                    <a:lnTo>
                      <a:pt x="328282" y="232676"/>
                    </a:lnTo>
                    <a:lnTo>
                      <a:pt x="328282" y="226110"/>
                    </a:lnTo>
                    <a:lnTo>
                      <a:pt x="250355" y="226110"/>
                    </a:lnTo>
                    <a:lnTo>
                      <a:pt x="250355" y="158496"/>
                    </a:lnTo>
                    <a:lnTo>
                      <a:pt x="328282" y="158496"/>
                    </a:lnTo>
                    <a:lnTo>
                      <a:pt x="328282" y="151917"/>
                    </a:lnTo>
                    <a:lnTo>
                      <a:pt x="250355" y="151917"/>
                    </a:lnTo>
                    <a:lnTo>
                      <a:pt x="250355" y="84315"/>
                    </a:lnTo>
                    <a:lnTo>
                      <a:pt x="328282" y="84315"/>
                    </a:lnTo>
                    <a:lnTo>
                      <a:pt x="328282" y="77749"/>
                    </a:lnTo>
                    <a:lnTo>
                      <a:pt x="250355" y="77749"/>
                    </a:lnTo>
                    <a:lnTo>
                      <a:pt x="250355" y="15240"/>
                    </a:lnTo>
                    <a:lnTo>
                      <a:pt x="328282" y="15240"/>
                    </a:lnTo>
                    <a:lnTo>
                      <a:pt x="328282" y="0"/>
                    </a:lnTo>
                    <a:lnTo>
                      <a:pt x="243776" y="0"/>
                    </a:lnTo>
                    <a:lnTo>
                      <a:pt x="243776" y="15240"/>
                    </a:lnTo>
                    <a:lnTo>
                      <a:pt x="243776" y="77749"/>
                    </a:lnTo>
                    <a:lnTo>
                      <a:pt x="243776" y="360680"/>
                    </a:lnTo>
                    <a:lnTo>
                      <a:pt x="165836" y="360680"/>
                    </a:lnTo>
                    <a:lnTo>
                      <a:pt x="165836" y="306857"/>
                    </a:lnTo>
                    <a:lnTo>
                      <a:pt x="243776" y="306857"/>
                    </a:lnTo>
                    <a:lnTo>
                      <a:pt x="243776" y="300278"/>
                    </a:lnTo>
                    <a:lnTo>
                      <a:pt x="165836" y="300278"/>
                    </a:lnTo>
                    <a:lnTo>
                      <a:pt x="165836" y="232676"/>
                    </a:lnTo>
                    <a:lnTo>
                      <a:pt x="243776" y="232676"/>
                    </a:lnTo>
                    <a:lnTo>
                      <a:pt x="243776" y="226110"/>
                    </a:lnTo>
                    <a:lnTo>
                      <a:pt x="165836" y="226110"/>
                    </a:lnTo>
                    <a:lnTo>
                      <a:pt x="165836" y="158496"/>
                    </a:lnTo>
                    <a:lnTo>
                      <a:pt x="243776" y="158496"/>
                    </a:lnTo>
                    <a:lnTo>
                      <a:pt x="243776" y="151917"/>
                    </a:lnTo>
                    <a:lnTo>
                      <a:pt x="165836" y="151917"/>
                    </a:lnTo>
                    <a:lnTo>
                      <a:pt x="165836" y="84315"/>
                    </a:lnTo>
                    <a:lnTo>
                      <a:pt x="243776" y="84315"/>
                    </a:lnTo>
                    <a:lnTo>
                      <a:pt x="243776" y="77749"/>
                    </a:lnTo>
                    <a:lnTo>
                      <a:pt x="165836" y="77749"/>
                    </a:lnTo>
                    <a:lnTo>
                      <a:pt x="165836" y="15240"/>
                    </a:lnTo>
                    <a:lnTo>
                      <a:pt x="243776" y="15240"/>
                    </a:lnTo>
                    <a:lnTo>
                      <a:pt x="243776" y="0"/>
                    </a:lnTo>
                    <a:lnTo>
                      <a:pt x="159270" y="0"/>
                    </a:lnTo>
                    <a:lnTo>
                      <a:pt x="159270" y="15240"/>
                    </a:lnTo>
                    <a:lnTo>
                      <a:pt x="159270" y="77749"/>
                    </a:lnTo>
                    <a:lnTo>
                      <a:pt x="159270" y="360680"/>
                    </a:lnTo>
                    <a:lnTo>
                      <a:pt x="81330" y="360680"/>
                    </a:lnTo>
                    <a:lnTo>
                      <a:pt x="81330" y="306857"/>
                    </a:lnTo>
                    <a:lnTo>
                      <a:pt x="159270" y="306857"/>
                    </a:lnTo>
                    <a:lnTo>
                      <a:pt x="159270" y="300278"/>
                    </a:lnTo>
                    <a:lnTo>
                      <a:pt x="81330" y="300278"/>
                    </a:lnTo>
                    <a:lnTo>
                      <a:pt x="81330" y="232676"/>
                    </a:lnTo>
                    <a:lnTo>
                      <a:pt x="159270" y="232676"/>
                    </a:lnTo>
                    <a:lnTo>
                      <a:pt x="159270" y="226110"/>
                    </a:lnTo>
                    <a:lnTo>
                      <a:pt x="81330" y="226110"/>
                    </a:lnTo>
                    <a:lnTo>
                      <a:pt x="81330" y="158496"/>
                    </a:lnTo>
                    <a:lnTo>
                      <a:pt x="159270" y="158496"/>
                    </a:lnTo>
                    <a:lnTo>
                      <a:pt x="159270" y="151917"/>
                    </a:lnTo>
                    <a:lnTo>
                      <a:pt x="81330" y="151917"/>
                    </a:lnTo>
                    <a:lnTo>
                      <a:pt x="81330" y="84315"/>
                    </a:lnTo>
                    <a:lnTo>
                      <a:pt x="159270" y="84315"/>
                    </a:lnTo>
                    <a:lnTo>
                      <a:pt x="159270" y="77749"/>
                    </a:lnTo>
                    <a:lnTo>
                      <a:pt x="81330" y="77749"/>
                    </a:lnTo>
                    <a:lnTo>
                      <a:pt x="81330" y="15240"/>
                    </a:lnTo>
                    <a:lnTo>
                      <a:pt x="159270" y="15240"/>
                    </a:lnTo>
                    <a:lnTo>
                      <a:pt x="159270" y="0"/>
                    </a:lnTo>
                    <a:lnTo>
                      <a:pt x="74752" y="0"/>
                    </a:lnTo>
                    <a:lnTo>
                      <a:pt x="74752" y="15240"/>
                    </a:lnTo>
                    <a:lnTo>
                      <a:pt x="74752" y="77749"/>
                    </a:lnTo>
                    <a:lnTo>
                      <a:pt x="74752" y="360680"/>
                    </a:lnTo>
                    <a:lnTo>
                      <a:pt x="14300" y="360680"/>
                    </a:lnTo>
                    <a:lnTo>
                      <a:pt x="14300" y="306857"/>
                    </a:lnTo>
                    <a:lnTo>
                      <a:pt x="74752" y="306857"/>
                    </a:lnTo>
                    <a:lnTo>
                      <a:pt x="74752" y="300278"/>
                    </a:lnTo>
                    <a:lnTo>
                      <a:pt x="14300" y="300278"/>
                    </a:lnTo>
                    <a:lnTo>
                      <a:pt x="14300" y="232676"/>
                    </a:lnTo>
                    <a:lnTo>
                      <a:pt x="74752" y="232676"/>
                    </a:lnTo>
                    <a:lnTo>
                      <a:pt x="74752" y="226110"/>
                    </a:lnTo>
                    <a:lnTo>
                      <a:pt x="14300" y="226110"/>
                    </a:lnTo>
                    <a:lnTo>
                      <a:pt x="14300" y="158496"/>
                    </a:lnTo>
                    <a:lnTo>
                      <a:pt x="74752" y="158496"/>
                    </a:lnTo>
                    <a:lnTo>
                      <a:pt x="74752" y="151917"/>
                    </a:lnTo>
                    <a:lnTo>
                      <a:pt x="14300" y="151917"/>
                    </a:lnTo>
                    <a:lnTo>
                      <a:pt x="14300" y="84315"/>
                    </a:lnTo>
                    <a:lnTo>
                      <a:pt x="74752" y="84315"/>
                    </a:lnTo>
                    <a:lnTo>
                      <a:pt x="74752" y="77749"/>
                    </a:lnTo>
                    <a:lnTo>
                      <a:pt x="14300" y="77749"/>
                    </a:lnTo>
                    <a:lnTo>
                      <a:pt x="14300" y="15240"/>
                    </a:lnTo>
                    <a:lnTo>
                      <a:pt x="74752" y="15240"/>
                    </a:lnTo>
                    <a:lnTo>
                      <a:pt x="74752" y="0"/>
                    </a:lnTo>
                    <a:lnTo>
                      <a:pt x="0" y="0"/>
                    </a:lnTo>
                    <a:lnTo>
                      <a:pt x="0" y="15240"/>
                    </a:lnTo>
                    <a:lnTo>
                      <a:pt x="0" y="360680"/>
                    </a:lnTo>
                    <a:lnTo>
                      <a:pt x="0" y="375920"/>
                    </a:lnTo>
                    <a:lnTo>
                      <a:pt x="551395" y="375920"/>
                    </a:lnTo>
                    <a:lnTo>
                      <a:pt x="551395" y="361111"/>
                    </a:lnTo>
                    <a:lnTo>
                      <a:pt x="551395" y="360680"/>
                    </a:lnTo>
                    <a:lnTo>
                      <a:pt x="551395" y="15240"/>
                    </a:lnTo>
                    <a:lnTo>
                      <a:pt x="551395" y="14833"/>
                    </a:lnTo>
                    <a:lnTo>
                      <a:pt x="551395" y="0"/>
                    </a:lnTo>
                    <a:close/>
                  </a:path>
                </a:pathLst>
              </a:custGeom>
              <a:solidFill>
                <a:srgbClr val="D8E2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252">
                <a:extLst>
                  <a:ext uri="{FF2B5EF4-FFF2-40B4-BE49-F238E27FC236}">
                    <a16:creationId xmlns:a16="http://schemas.microsoft.com/office/drawing/2014/main" id="{A03377F0-E4FE-95C6-2998-70D49D7135B4}"/>
                  </a:ext>
                </a:extLst>
              </p:cNvPr>
              <p:cNvSpPr/>
              <p:nvPr/>
            </p:nvSpPr>
            <p:spPr>
              <a:xfrm>
                <a:off x="4001082" y="9621361"/>
                <a:ext cx="53721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360679">
                    <a:moveTo>
                      <a:pt x="537093" y="0"/>
                    </a:moveTo>
                    <a:lnTo>
                      <a:pt x="0" y="0"/>
                    </a:lnTo>
                    <a:lnTo>
                      <a:pt x="0" y="360564"/>
                    </a:lnTo>
                    <a:lnTo>
                      <a:pt x="537093" y="360564"/>
                    </a:lnTo>
                    <a:lnTo>
                      <a:pt x="537093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253">
                <a:extLst>
                  <a:ext uri="{FF2B5EF4-FFF2-40B4-BE49-F238E27FC236}">
                    <a16:creationId xmlns:a16="http://schemas.microsoft.com/office/drawing/2014/main" id="{437BB739-7E93-770D-7451-8AD35B5DC39C}"/>
                  </a:ext>
                </a:extLst>
              </p:cNvPr>
              <p:cNvSpPr/>
              <p:nvPr/>
            </p:nvSpPr>
            <p:spPr>
              <a:xfrm>
                <a:off x="3993921" y="9614211"/>
                <a:ext cx="551815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551814" h="375284">
                    <a:moveTo>
                      <a:pt x="551395" y="165"/>
                    </a:moveTo>
                    <a:lnTo>
                      <a:pt x="503872" y="165"/>
                    </a:lnTo>
                    <a:lnTo>
                      <a:pt x="503872" y="0"/>
                    </a:lnTo>
                    <a:lnTo>
                      <a:pt x="497293" y="0"/>
                    </a:lnTo>
                    <a:lnTo>
                      <a:pt x="497293" y="360845"/>
                    </a:lnTo>
                    <a:lnTo>
                      <a:pt x="419366" y="360845"/>
                    </a:lnTo>
                    <a:lnTo>
                      <a:pt x="419366" y="306324"/>
                    </a:lnTo>
                    <a:lnTo>
                      <a:pt x="497293" y="306324"/>
                    </a:lnTo>
                    <a:lnTo>
                      <a:pt x="497293" y="299745"/>
                    </a:lnTo>
                    <a:lnTo>
                      <a:pt x="419366" y="299745"/>
                    </a:lnTo>
                    <a:lnTo>
                      <a:pt x="419366" y="232143"/>
                    </a:lnTo>
                    <a:lnTo>
                      <a:pt x="497293" y="232143"/>
                    </a:lnTo>
                    <a:lnTo>
                      <a:pt x="497293" y="225564"/>
                    </a:lnTo>
                    <a:lnTo>
                      <a:pt x="419366" y="225564"/>
                    </a:lnTo>
                    <a:lnTo>
                      <a:pt x="419366" y="157962"/>
                    </a:lnTo>
                    <a:lnTo>
                      <a:pt x="497293" y="157962"/>
                    </a:lnTo>
                    <a:lnTo>
                      <a:pt x="497293" y="151396"/>
                    </a:lnTo>
                    <a:lnTo>
                      <a:pt x="419366" y="151396"/>
                    </a:lnTo>
                    <a:lnTo>
                      <a:pt x="419366" y="83781"/>
                    </a:lnTo>
                    <a:lnTo>
                      <a:pt x="497293" y="83781"/>
                    </a:lnTo>
                    <a:lnTo>
                      <a:pt x="497293" y="77203"/>
                    </a:lnTo>
                    <a:lnTo>
                      <a:pt x="419366" y="77203"/>
                    </a:lnTo>
                    <a:lnTo>
                      <a:pt x="419366" y="14135"/>
                    </a:lnTo>
                    <a:lnTo>
                      <a:pt x="497293" y="14135"/>
                    </a:lnTo>
                    <a:lnTo>
                      <a:pt x="497293" y="165"/>
                    </a:lnTo>
                    <a:lnTo>
                      <a:pt x="419366" y="165"/>
                    </a:lnTo>
                    <a:lnTo>
                      <a:pt x="419366" y="0"/>
                    </a:lnTo>
                    <a:lnTo>
                      <a:pt x="412788" y="0"/>
                    </a:lnTo>
                    <a:lnTo>
                      <a:pt x="412788" y="360845"/>
                    </a:lnTo>
                    <a:lnTo>
                      <a:pt x="334860" y="360845"/>
                    </a:lnTo>
                    <a:lnTo>
                      <a:pt x="334860" y="306324"/>
                    </a:lnTo>
                    <a:lnTo>
                      <a:pt x="412788" y="306324"/>
                    </a:lnTo>
                    <a:lnTo>
                      <a:pt x="412788" y="299745"/>
                    </a:lnTo>
                    <a:lnTo>
                      <a:pt x="334860" y="299745"/>
                    </a:lnTo>
                    <a:lnTo>
                      <a:pt x="334860" y="232143"/>
                    </a:lnTo>
                    <a:lnTo>
                      <a:pt x="412788" y="232143"/>
                    </a:lnTo>
                    <a:lnTo>
                      <a:pt x="412788" y="225564"/>
                    </a:lnTo>
                    <a:lnTo>
                      <a:pt x="334860" y="225564"/>
                    </a:lnTo>
                    <a:lnTo>
                      <a:pt x="334860" y="157962"/>
                    </a:lnTo>
                    <a:lnTo>
                      <a:pt x="412788" y="157962"/>
                    </a:lnTo>
                    <a:lnTo>
                      <a:pt x="412788" y="151396"/>
                    </a:lnTo>
                    <a:lnTo>
                      <a:pt x="334860" y="151396"/>
                    </a:lnTo>
                    <a:lnTo>
                      <a:pt x="334860" y="83781"/>
                    </a:lnTo>
                    <a:lnTo>
                      <a:pt x="412788" y="83781"/>
                    </a:lnTo>
                    <a:lnTo>
                      <a:pt x="412788" y="77203"/>
                    </a:lnTo>
                    <a:lnTo>
                      <a:pt x="334860" y="77203"/>
                    </a:lnTo>
                    <a:lnTo>
                      <a:pt x="334860" y="14135"/>
                    </a:lnTo>
                    <a:lnTo>
                      <a:pt x="412788" y="14135"/>
                    </a:lnTo>
                    <a:lnTo>
                      <a:pt x="412788" y="165"/>
                    </a:lnTo>
                    <a:lnTo>
                      <a:pt x="334860" y="165"/>
                    </a:lnTo>
                    <a:lnTo>
                      <a:pt x="334860" y="0"/>
                    </a:lnTo>
                    <a:lnTo>
                      <a:pt x="328282" y="0"/>
                    </a:lnTo>
                    <a:lnTo>
                      <a:pt x="328282" y="360845"/>
                    </a:lnTo>
                    <a:lnTo>
                      <a:pt x="250355" y="360845"/>
                    </a:lnTo>
                    <a:lnTo>
                      <a:pt x="250355" y="306324"/>
                    </a:lnTo>
                    <a:lnTo>
                      <a:pt x="328282" y="306324"/>
                    </a:lnTo>
                    <a:lnTo>
                      <a:pt x="328282" y="299745"/>
                    </a:lnTo>
                    <a:lnTo>
                      <a:pt x="250355" y="299745"/>
                    </a:lnTo>
                    <a:lnTo>
                      <a:pt x="250355" y="232143"/>
                    </a:lnTo>
                    <a:lnTo>
                      <a:pt x="328282" y="232143"/>
                    </a:lnTo>
                    <a:lnTo>
                      <a:pt x="328282" y="225564"/>
                    </a:lnTo>
                    <a:lnTo>
                      <a:pt x="250355" y="225564"/>
                    </a:lnTo>
                    <a:lnTo>
                      <a:pt x="250355" y="157962"/>
                    </a:lnTo>
                    <a:lnTo>
                      <a:pt x="328282" y="157962"/>
                    </a:lnTo>
                    <a:lnTo>
                      <a:pt x="328282" y="151396"/>
                    </a:lnTo>
                    <a:lnTo>
                      <a:pt x="250355" y="151396"/>
                    </a:lnTo>
                    <a:lnTo>
                      <a:pt x="250355" y="83781"/>
                    </a:lnTo>
                    <a:lnTo>
                      <a:pt x="328282" y="83781"/>
                    </a:lnTo>
                    <a:lnTo>
                      <a:pt x="328282" y="77203"/>
                    </a:lnTo>
                    <a:lnTo>
                      <a:pt x="250355" y="77203"/>
                    </a:lnTo>
                    <a:lnTo>
                      <a:pt x="250355" y="14135"/>
                    </a:lnTo>
                    <a:lnTo>
                      <a:pt x="328282" y="14135"/>
                    </a:lnTo>
                    <a:lnTo>
                      <a:pt x="328282" y="165"/>
                    </a:lnTo>
                    <a:lnTo>
                      <a:pt x="250355" y="165"/>
                    </a:lnTo>
                    <a:lnTo>
                      <a:pt x="250355" y="0"/>
                    </a:lnTo>
                    <a:lnTo>
                      <a:pt x="243776" y="0"/>
                    </a:lnTo>
                    <a:lnTo>
                      <a:pt x="243776" y="360845"/>
                    </a:lnTo>
                    <a:lnTo>
                      <a:pt x="165836" y="360845"/>
                    </a:lnTo>
                    <a:lnTo>
                      <a:pt x="165836" y="306324"/>
                    </a:lnTo>
                    <a:lnTo>
                      <a:pt x="243776" y="306324"/>
                    </a:lnTo>
                    <a:lnTo>
                      <a:pt x="243776" y="299745"/>
                    </a:lnTo>
                    <a:lnTo>
                      <a:pt x="165836" y="299745"/>
                    </a:lnTo>
                    <a:lnTo>
                      <a:pt x="165836" y="232143"/>
                    </a:lnTo>
                    <a:lnTo>
                      <a:pt x="243776" y="232143"/>
                    </a:lnTo>
                    <a:lnTo>
                      <a:pt x="243776" y="225564"/>
                    </a:lnTo>
                    <a:lnTo>
                      <a:pt x="165836" y="225564"/>
                    </a:lnTo>
                    <a:lnTo>
                      <a:pt x="165836" y="157962"/>
                    </a:lnTo>
                    <a:lnTo>
                      <a:pt x="243776" y="157962"/>
                    </a:lnTo>
                    <a:lnTo>
                      <a:pt x="243776" y="151396"/>
                    </a:lnTo>
                    <a:lnTo>
                      <a:pt x="165836" y="151396"/>
                    </a:lnTo>
                    <a:lnTo>
                      <a:pt x="165836" y="83781"/>
                    </a:lnTo>
                    <a:lnTo>
                      <a:pt x="243776" y="83781"/>
                    </a:lnTo>
                    <a:lnTo>
                      <a:pt x="243776" y="77203"/>
                    </a:lnTo>
                    <a:lnTo>
                      <a:pt x="165836" y="77203"/>
                    </a:lnTo>
                    <a:lnTo>
                      <a:pt x="165836" y="14135"/>
                    </a:lnTo>
                    <a:lnTo>
                      <a:pt x="243776" y="14135"/>
                    </a:lnTo>
                    <a:lnTo>
                      <a:pt x="243776" y="165"/>
                    </a:lnTo>
                    <a:lnTo>
                      <a:pt x="165836" y="165"/>
                    </a:lnTo>
                    <a:lnTo>
                      <a:pt x="165836" y="0"/>
                    </a:lnTo>
                    <a:lnTo>
                      <a:pt x="159270" y="0"/>
                    </a:lnTo>
                    <a:lnTo>
                      <a:pt x="159270" y="360845"/>
                    </a:lnTo>
                    <a:lnTo>
                      <a:pt x="81330" y="360845"/>
                    </a:lnTo>
                    <a:lnTo>
                      <a:pt x="81330" y="306324"/>
                    </a:lnTo>
                    <a:lnTo>
                      <a:pt x="159270" y="306324"/>
                    </a:lnTo>
                    <a:lnTo>
                      <a:pt x="159270" y="299745"/>
                    </a:lnTo>
                    <a:lnTo>
                      <a:pt x="81330" y="299745"/>
                    </a:lnTo>
                    <a:lnTo>
                      <a:pt x="81330" y="232143"/>
                    </a:lnTo>
                    <a:lnTo>
                      <a:pt x="159270" y="232143"/>
                    </a:lnTo>
                    <a:lnTo>
                      <a:pt x="159270" y="225564"/>
                    </a:lnTo>
                    <a:lnTo>
                      <a:pt x="81330" y="225564"/>
                    </a:lnTo>
                    <a:lnTo>
                      <a:pt x="81330" y="157962"/>
                    </a:lnTo>
                    <a:lnTo>
                      <a:pt x="159270" y="157962"/>
                    </a:lnTo>
                    <a:lnTo>
                      <a:pt x="159270" y="151396"/>
                    </a:lnTo>
                    <a:lnTo>
                      <a:pt x="81330" y="151396"/>
                    </a:lnTo>
                    <a:lnTo>
                      <a:pt x="81330" y="83781"/>
                    </a:lnTo>
                    <a:lnTo>
                      <a:pt x="159270" y="83781"/>
                    </a:lnTo>
                    <a:lnTo>
                      <a:pt x="159270" y="77203"/>
                    </a:lnTo>
                    <a:lnTo>
                      <a:pt x="81330" y="77203"/>
                    </a:lnTo>
                    <a:lnTo>
                      <a:pt x="81330" y="14135"/>
                    </a:lnTo>
                    <a:lnTo>
                      <a:pt x="159270" y="14135"/>
                    </a:lnTo>
                    <a:lnTo>
                      <a:pt x="159270" y="165"/>
                    </a:lnTo>
                    <a:lnTo>
                      <a:pt x="81330" y="165"/>
                    </a:lnTo>
                    <a:lnTo>
                      <a:pt x="81330" y="0"/>
                    </a:lnTo>
                    <a:lnTo>
                      <a:pt x="74752" y="0"/>
                    </a:lnTo>
                    <a:lnTo>
                      <a:pt x="74752" y="360845"/>
                    </a:lnTo>
                    <a:lnTo>
                      <a:pt x="14300" y="360845"/>
                    </a:lnTo>
                    <a:lnTo>
                      <a:pt x="14300" y="306324"/>
                    </a:lnTo>
                    <a:lnTo>
                      <a:pt x="74752" y="306324"/>
                    </a:lnTo>
                    <a:lnTo>
                      <a:pt x="74752" y="299745"/>
                    </a:lnTo>
                    <a:lnTo>
                      <a:pt x="14300" y="299745"/>
                    </a:lnTo>
                    <a:lnTo>
                      <a:pt x="14300" y="232143"/>
                    </a:lnTo>
                    <a:lnTo>
                      <a:pt x="74752" y="232143"/>
                    </a:lnTo>
                    <a:lnTo>
                      <a:pt x="74752" y="225564"/>
                    </a:lnTo>
                    <a:lnTo>
                      <a:pt x="14300" y="225564"/>
                    </a:lnTo>
                    <a:lnTo>
                      <a:pt x="14300" y="157962"/>
                    </a:lnTo>
                    <a:lnTo>
                      <a:pt x="74752" y="157962"/>
                    </a:lnTo>
                    <a:lnTo>
                      <a:pt x="74752" y="151396"/>
                    </a:lnTo>
                    <a:lnTo>
                      <a:pt x="14300" y="151396"/>
                    </a:lnTo>
                    <a:lnTo>
                      <a:pt x="14300" y="83781"/>
                    </a:lnTo>
                    <a:lnTo>
                      <a:pt x="74752" y="83781"/>
                    </a:lnTo>
                    <a:lnTo>
                      <a:pt x="74752" y="77203"/>
                    </a:lnTo>
                    <a:lnTo>
                      <a:pt x="14300" y="77203"/>
                    </a:lnTo>
                    <a:lnTo>
                      <a:pt x="14300" y="14135"/>
                    </a:lnTo>
                    <a:lnTo>
                      <a:pt x="74752" y="14135"/>
                    </a:lnTo>
                    <a:lnTo>
                      <a:pt x="74752" y="165"/>
                    </a:lnTo>
                    <a:lnTo>
                      <a:pt x="0" y="165"/>
                    </a:lnTo>
                    <a:lnTo>
                      <a:pt x="0" y="14135"/>
                    </a:lnTo>
                    <a:lnTo>
                      <a:pt x="0" y="360845"/>
                    </a:lnTo>
                    <a:lnTo>
                      <a:pt x="0" y="374815"/>
                    </a:lnTo>
                    <a:lnTo>
                      <a:pt x="551395" y="374815"/>
                    </a:lnTo>
                    <a:lnTo>
                      <a:pt x="551395" y="360845"/>
                    </a:lnTo>
                    <a:lnTo>
                      <a:pt x="503872" y="360845"/>
                    </a:lnTo>
                    <a:lnTo>
                      <a:pt x="503872" y="306324"/>
                    </a:lnTo>
                    <a:lnTo>
                      <a:pt x="537108" y="306324"/>
                    </a:lnTo>
                    <a:lnTo>
                      <a:pt x="537108" y="360578"/>
                    </a:lnTo>
                    <a:lnTo>
                      <a:pt x="551395" y="360578"/>
                    </a:lnTo>
                    <a:lnTo>
                      <a:pt x="551395" y="14300"/>
                    </a:lnTo>
                    <a:lnTo>
                      <a:pt x="537108" y="14300"/>
                    </a:lnTo>
                    <a:lnTo>
                      <a:pt x="537108" y="77203"/>
                    </a:lnTo>
                    <a:lnTo>
                      <a:pt x="537108" y="83781"/>
                    </a:lnTo>
                    <a:lnTo>
                      <a:pt x="537108" y="299745"/>
                    </a:lnTo>
                    <a:lnTo>
                      <a:pt x="503872" y="299745"/>
                    </a:lnTo>
                    <a:lnTo>
                      <a:pt x="503872" y="232143"/>
                    </a:lnTo>
                    <a:lnTo>
                      <a:pt x="537108" y="232143"/>
                    </a:lnTo>
                    <a:lnTo>
                      <a:pt x="537108" y="225564"/>
                    </a:lnTo>
                    <a:lnTo>
                      <a:pt x="503872" y="225564"/>
                    </a:lnTo>
                    <a:lnTo>
                      <a:pt x="503872" y="157962"/>
                    </a:lnTo>
                    <a:lnTo>
                      <a:pt x="537108" y="157962"/>
                    </a:lnTo>
                    <a:lnTo>
                      <a:pt x="537108" y="151396"/>
                    </a:lnTo>
                    <a:lnTo>
                      <a:pt x="503872" y="151396"/>
                    </a:lnTo>
                    <a:lnTo>
                      <a:pt x="503872" y="83781"/>
                    </a:lnTo>
                    <a:lnTo>
                      <a:pt x="537108" y="83781"/>
                    </a:lnTo>
                    <a:lnTo>
                      <a:pt x="537108" y="77203"/>
                    </a:lnTo>
                    <a:lnTo>
                      <a:pt x="503872" y="77203"/>
                    </a:lnTo>
                    <a:lnTo>
                      <a:pt x="503872" y="14135"/>
                    </a:lnTo>
                    <a:lnTo>
                      <a:pt x="551395" y="14135"/>
                    </a:lnTo>
                    <a:lnTo>
                      <a:pt x="551395" y="165"/>
                    </a:lnTo>
                    <a:close/>
                  </a:path>
                </a:pathLst>
              </a:custGeom>
              <a:solidFill>
                <a:srgbClr val="D8E2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254">
                <a:extLst>
                  <a:ext uri="{FF2B5EF4-FFF2-40B4-BE49-F238E27FC236}">
                    <a16:creationId xmlns:a16="http://schemas.microsoft.com/office/drawing/2014/main" id="{16CBA5EE-792D-C8D4-E7CD-4C9B34D29D80}"/>
                  </a:ext>
                </a:extLst>
              </p:cNvPr>
              <p:cNvSpPr/>
              <p:nvPr/>
            </p:nvSpPr>
            <p:spPr>
              <a:xfrm>
                <a:off x="4704537" y="9615351"/>
                <a:ext cx="53721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360679">
                    <a:moveTo>
                      <a:pt x="537093" y="0"/>
                    </a:moveTo>
                    <a:lnTo>
                      <a:pt x="0" y="0"/>
                    </a:lnTo>
                    <a:lnTo>
                      <a:pt x="0" y="360564"/>
                    </a:lnTo>
                    <a:lnTo>
                      <a:pt x="537093" y="360564"/>
                    </a:lnTo>
                    <a:lnTo>
                      <a:pt x="537093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255">
                <a:extLst>
                  <a:ext uri="{FF2B5EF4-FFF2-40B4-BE49-F238E27FC236}">
                    <a16:creationId xmlns:a16="http://schemas.microsoft.com/office/drawing/2014/main" id="{FDB44BCD-C590-3268-0E25-C0A25A5F85B5}"/>
                  </a:ext>
                </a:extLst>
              </p:cNvPr>
              <p:cNvSpPr/>
              <p:nvPr/>
            </p:nvSpPr>
            <p:spPr>
              <a:xfrm>
                <a:off x="4697374" y="9608026"/>
                <a:ext cx="551815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51814" h="374650">
                    <a:moveTo>
                      <a:pt x="551395" y="0"/>
                    </a:moveTo>
                    <a:lnTo>
                      <a:pt x="497293" y="0"/>
                    </a:lnTo>
                    <a:lnTo>
                      <a:pt x="497293" y="13970"/>
                    </a:lnTo>
                    <a:lnTo>
                      <a:pt x="497293" y="77393"/>
                    </a:lnTo>
                    <a:lnTo>
                      <a:pt x="497293" y="360680"/>
                    </a:lnTo>
                    <a:lnTo>
                      <a:pt x="419366" y="360680"/>
                    </a:lnTo>
                    <a:lnTo>
                      <a:pt x="419366" y="306489"/>
                    </a:lnTo>
                    <a:lnTo>
                      <a:pt x="497293" y="306489"/>
                    </a:lnTo>
                    <a:lnTo>
                      <a:pt x="497293" y="299935"/>
                    </a:lnTo>
                    <a:lnTo>
                      <a:pt x="419366" y="299935"/>
                    </a:lnTo>
                    <a:lnTo>
                      <a:pt x="419366" y="232321"/>
                    </a:lnTo>
                    <a:lnTo>
                      <a:pt x="497293" y="232321"/>
                    </a:lnTo>
                    <a:lnTo>
                      <a:pt x="497293" y="225755"/>
                    </a:lnTo>
                    <a:lnTo>
                      <a:pt x="419366" y="225755"/>
                    </a:lnTo>
                    <a:lnTo>
                      <a:pt x="419366" y="158140"/>
                    </a:lnTo>
                    <a:lnTo>
                      <a:pt x="497293" y="158140"/>
                    </a:lnTo>
                    <a:lnTo>
                      <a:pt x="497293" y="151574"/>
                    </a:lnTo>
                    <a:lnTo>
                      <a:pt x="419366" y="151574"/>
                    </a:lnTo>
                    <a:lnTo>
                      <a:pt x="419366" y="83959"/>
                    </a:lnTo>
                    <a:lnTo>
                      <a:pt x="497293" y="83959"/>
                    </a:lnTo>
                    <a:lnTo>
                      <a:pt x="497293" y="77393"/>
                    </a:lnTo>
                    <a:lnTo>
                      <a:pt x="419366" y="77393"/>
                    </a:lnTo>
                    <a:lnTo>
                      <a:pt x="419366" y="13970"/>
                    </a:lnTo>
                    <a:lnTo>
                      <a:pt x="497293" y="13970"/>
                    </a:lnTo>
                    <a:lnTo>
                      <a:pt x="497293" y="0"/>
                    </a:lnTo>
                    <a:lnTo>
                      <a:pt x="412788" y="0"/>
                    </a:lnTo>
                    <a:lnTo>
                      <a:pt x="412788" y="13970"/>
                    </a:lnTo>
                    <a:lnTo>
                      <a:pt x="412788" y="77393"/>
                    </a:lnTo>
                    <a:lnTo>
                      <a:pt x="412788" y="360680"/>
                    </a:lnTo>
                    <a:lnTo>
                      <a:pt x="334848" y="360680"/>
                    </a:lnTo>
                    <a:lnTo>
                      <a:pt x="334848" y="306489"/>
                    </a:lnTo>
                    <a:lnTo>
                      <a:pt x="412788" y="306489"/>
                    </a:lnTo>
                    <a:lnTo>
                      <a:pt x="412788" y="299935"/>
                    </a:lnTo>
                    <a:lnTo>
                      <a:pt x="334848" y="299935"/>
                    </a:lnTo>
                    <a:lnTo>
                      <a:pt x="334848" y="232321"/>
                    </a:lnTo>
                    <a:lnTo>
                      <a:pt x="412788" y="232321"/>
                    </a:lnTo>
                    <a:lnTo>
                      <a:pt x="412788" y="225755"/>
                    </a:lnTo>
                    <a:lnTo>
                      <a:pt x="334848" y="225755"/>
                    </a:lnTo>
                    <a:lnTo>
                      <a:pt x="334848" y="158140"/>
                    </a:lnTo>
                    <a:lnTo>
                      <a:pt x="412788" y="158140"/>
                    </a:lnTo>
                    <a:lnTo>
                      <a:pt x="412788" y="151574"/>
                    </a:lnTo>
                    <a:lnTo>
                      <a:pt x="334848" y="151574"/>
                    </a:lnTo>
                    <a:lnTo>
                      <a:pt x="334848" y="83959"/>
                    </a:lnTo>
                    <a:lnTo>
                      <a:pt x="412788" y="83959"/>
                    </a:lnTo>
                    <a:lnTo>
                      <a:pt x="412788" y="77393"/>
                    </a:lnTo>
                    <a:lnTo>
                      <a:pt x="334848" y="77393"/>
                    </a:lnTo>
                    <a:lnTo>
                      <a:pt x="334848" y="13970"/>
                    </a:lnTo>
                    <a:lnTo>
                      <a:pt x="412788" y="13970"/>
                    </a:lnTo>
                    <a:lnTo>
                      <a:pt x="412788" y="0"/>
                    </a:lnTo>
                    <a:lnTo>
                      <a:pt x="328282" y="0"/>
                    </a:lnTo>
                    <a:lnTo>
                      <a:pt x="328282" y="13970"/>
                    </a:lnTo>
                    <a:lnTo>
                      <a:pt x="328282" y="77393"/>
                    </a:lnTo>
                    <a:lnTo>
                      <a:pt x="328282" y="360680"/>
                    </a:lnTo>
                    <a:lnTo>
                      <a:pt x="250342" y="360680"/>
                    </a:lnTo>
                    <a:lnTo>
                      <a:pt x="250342" y="306489"/>
                    </a:lnTo>
                    <a:lnTo>
                      <a:pt x="328282" y="306489"/>
                    </a:lnTo>
                    <a:lnTo>
                      <a:pt x="328282" y="299935"/>
                    </a:lnTo>
                    <a:lnTo>
                      <a:pt x="250342" y="299935"/>
                    </a:lnTo>
                    <a:lnTo>
                      <a:pt x="250342" y="232321"/>
                    </a:lnTo>
                    <a:lnTo>
                      <a:pt x="328282" y="232321"/>
                    </a:lnTo>
                    <a:lnTo>
                      <a:pt x="328282" y="225755"/>
                    </a:lnTo>
                    <a:lnTo>
                      <a:pt x="250342" y="225755"/>
                    </a:lnTo>
                    <a:lnTo>
                      <a:pt x="250342" y="158140"/>
                    </a:lnTo>
                    <a:lnTo>
                      <a:pt x="328282" y="158140"/>
                    </a:lnTo>
                    <a:lnTo>
                      <a:pt x="328282" y="151574"/>
                    </a:lnTo>
                    <a:lnTo>
                      <a:pt x="250342" y="151574"/>
                    </a:lnTo>
                    <a:lnTo>
                      <a:pt x="250342" y="83959"/>
                    </a:lnTo>
                    <a:lnTo>
                      <a:pt x="328282" y="83959"/>
                    </a:lnTo>
                    <a:lnTo>
                      <a:pt x="328282" y="77393"/>
                    </a:lnTo>
                    <a:lnTo>
                      <a:pt x="250342" y="77393"/>
                    </a:lnTo>
                    <a:lnTo>
                      <a:pt x="250342" y="13970"/>
                    </a:lnTo>
                    <a:lnTo>
                      <a:pt x="328282" y="13970"/>
                    </a:lnTo>
                    <a:lnTo>
                      <a:pt x="328282" y="0"/>
                    </a:lnTo>
                    <a:lnTo>
                      <a:pt x="243763" y="0"/>
                    </a:lnTo>
                    <a:lnTo>
                      <a:pt x="243763" y="13970"/>
                    </a:lnTo>
                    <a:lnTo>
                      <a:pt x="243763" y="77393"/>
                    </a:lnTo>
                    <a:lnTo>
                      <a:pt x="243763" y="360680"/>
                    </a:lnTo>
                    <a:lnTo>
                      <a:pt x="165849" y="360680"/>
                    </a:lnTo>
                    <a:lnTo>
                      <a:pt x="165849" y="306489"/>
                    </a:lnTo>
                    <a:lnTo>
                      <a:pt x="243763" y="306489"/>
                    </a:lnTo>
                    <a:lnTo>
                      <a:pt x="243763" y="299935"/>
                    </a:lnTo>
                    <a:lnTo>
                      <a:pt x="165849" y="299935"/>
                    </a:lnTo>
                    <a:lnTo>
                      <a:pt x="165849" y="232321"/>
                    </a:lnTo>
                    <a:lnTo>
                      <a:pt x="243763" y="232321"/>
                    </a:lnTo>
                    <a:lnTo>
                      <a:pt x="243763" y="225755"/>
                    </a:lnTo>
                    <a:lnTo>
                      <a:pt x="165849" y="225755"/>
                    </a:lnTo>
                    <a:lnTo>
                      <a:pt x="165849" y="158140"/>
                    </a:lnTo>
                    <a:lnTo>
                      <a:pt x="243763" y="158140"/>
                    </a:lnTo>
                    <a:lnTo>
                      <a:pt x="243763" y="151574"/>
                    </a:lnTo>
                    <a:lnTo>
                      <a:pt x="165849" y="151574"/>
                    </a:lnTo>
                    <a:lnTo>
                      <a:pt x="165849" y="83959"/>
                    </a:lnTo>
                    <a:lnTo>
                      <a:pt x="243763" y="83959"/>
                    </a:lnTo>
                    <a:lnTo>
                      <a:pt x="243763" y="77393"/>
                    </a:lnTo>
                    <a:lnTo>
                      <a:pt x="165849" y="77393"/>
                    </a:lnTo>
                    <a:lnTo>
                      <a:pt x="165849" y="13970"/>
                    </a:lnTo>
                    <a:lnTo>
                      <a:pt x="243763" y="13970"/>
                    </a:lnTo>
                    <a:lnTo>
                      <a:pt x="243763" y="0"/>
                    </a:lnTo>
                    <a:lnTo>
                      <a:pt x="159270" y="0"/>
                    </a:lnTo>
                    <a:lnTo>
                      <a:pt x="159270" y="13970"/>
                    </a:lnTo>
                    <a:lnTo>
                      <a:pt x="159270" y="77393"/>
                    </a:lnTo>
                    <a:lnTo>
                      <a:pt x="159270" y="360680"/>
                    </a:lnTo>
                    <a:lnTo>
                      <a:pt x="81330" y="360680"/>
                    </a:lnTo>
                    <a:lnTo>
                      <a:pt x="81330" y="306489"/>
                    </a:lnTo>
                    <a:lnTo>
                      <a:pt x="159270" y="306489"/>
                    </a:lnTo>
                    <a:lnTo>
                      <a:pt x="159270" y="299935"/>
                    </a:lnTo>
                    <a:lnTo>
                      <a:pt x="81330" y="299935"/>
                    </a:lnTo>
                    <a:lnTo>
                      <a:pt x="81330" y="232321"/>
                    </a:lnTo>
                    <a:lnTo>
                      <a:pt x="159270" y="232321"/>
                    </a:lnTo>
                    <a:lnTo>
                      <a:pt x="159270" y="225755"/>
                    </a:lnTo>
                    <a:lnTo>
                      <a:pt x="81330" y="225755"/>
                    </a:lnTo>
                    <a:lnTo>
                      <a:pt x="81330" y="158140"/>
                    </a:lnTo>
                    <a:lnTo>
                      <a:pt x="159270" y="158140"/>
                    </a:lnTo>
                    <a:lnTo>
                      <a:pt x="159270" y="151574"/>
                    </a:lnTo>
                    <a:lnTo>
                      <a:pt x="81330" y="151574"/>
                    </a:lnTo>
                    <a:lnTo>
                      <a:pt x="81330" y="83959"/>
                    </a:lnTo>
                    <a:lnTo>
                      <a:pt x="159270" y="83959"/>
                    </a:lnTo>
                    <a:lnTo>
                      <a:pt x="159270" y="77393"/>
                    </a:lnTo>
                    <a:lnTo>
                      <a:pt x="81330" y="77393"/>
                    </a:lnTo>
                    <a:lnTo>
                      <a:pt x="81330" y="13970"/>
                    </a:lnTo>
                    <a:lnTo>
                      <a:pt x="159270" y="13970"/>
                    </a:lnTo>
                    <a:lnTo>
                      <a:pt x="159270" y="0"/>
                    </a:lnTo>
                    <a:lnTo>
                      <a:pt x="74752" y="0"/>
                    </a:lnTo>
                    <a:lnTo>
                      <a:pt x="74752" y="13970"/>
                    </a:lnTo>
                    <a:lnTo>
                      <a:pt x="74752" y="77393"/>
                    </a:lnTo>
                    <a:lnTo>
                      <a:pt x="74752" y="360680"/>
                    </a:lnTo>
                    <a:lnTo>
                      <a:pt x="14300" y="360680"/>
                    </a:lnTo>
                    <a:lnTo>
                      <a:pt x="14300" y="306489"/>
                    </a:lnTo>
                    <a:lnTo>
                      <a:pt x="74752" y="306489"/>
                    </a:lnTo>
                    <a:lnTo>
                      <a:pt x="74752" y="299935"/>
                    </a:lnTo>
                    <a:lnTo>
                      <a:pt x="14300" y="299935"/>
                    </a:lnTo>
                    <a:lnTo>
                      <a:pt x="14300" y="232321"/>
                    </a:lnTo>
                    <a:lnTo>
                      <a:pt x="74752" y="232321"/>
                    </a:lnTo>
                    <a:lnTo>
                      <a:pt x="74752" y="225755"/>
                    </a:lnTo>
                    <a:lnTo>
                      <a:pt x="14300" y="225755"/>
                    </a:lnTo>
                    <a:lnTo>
                      <a:pt x="14300" y="158140"/>
                    </a:lnTo>
                    <a:lnTo>
                      <a:pt x="74752" y="158140"/>
                    </a:lnTo>
                    <a:lnTo>
                      <a:pt x="74752" y="151574"/>
                    </a:lnTo>
                    <a:lnTo>
                      <a:pt x="14300" y="151574"/>
                    </a:lnTo>
                    <a:lnTo>
                      <a:pt x="14300" y="83959"/>
                    </a:lnTo>
                    <a:lnTo>
                      <a:pt x="74752" y="83959"/>
                    </a:lnTo>
                    <a:lnTo>
                      <a:pt x="74752" y="77393"/>
                    </a:lnTo>
                    <a:lnTo>
                      <a:pt x="14300" y="77393"/>
                    </a:lnTo>
                    <a:lnTo>
                      <a:pt x="14300" y="13970"/>
                    </a:lnTo>
                    <a:lnTo>
                      <a:pt x="74752" y="13970"/>
                    </a:lnTo>
                    <a:lnTo>
                      <a:pt x="74752" y="0"/>
                    </a:lnTo>
                    <a:lnTo>
                      <a:pt x="0" y="0"/>
                    </a:lnTo>
                    <a:lnTo>
                      <a:pt x="0" y="13970"/>
                    </a:lnTo>
                    <a:lnTo>
                      <a:pt x="0" y="360680"/>
                    </a:lnTo>
                    <a:lnTo>
                      <a:pt x="0" y="374650"/>
                    </a:lnTo>
                    <a:lnTo>
                      <a:pt x="551395" y="374650"/>
                    </a:lnTo>
                    <a:lnTo>
                      <a:pt x="551395" y="360756"/>
                    </a:lnTo>
                    <a:lnTo>
                      <a:pt x="551395" y="14478"/>
                    </a:lnTo>
                    <a:lnTo>
                      <a:pt x="537095" y="14478"/>
                    </a:lnTo>
                    <a:lnTo>
                      <a:pt x="537095" y="77393"/>
                    </a:lnTo>
                    <a:lnTo>
                      <a:pt x="537095" y="83959"/>
                    </a:lnTo>
                    <a:lnTo>
                      <a:pt x="537095" y="360680"/>
                    </a:lnTo>
                    <a:lnTo>
                      <a:pt x="503872" y="360680"/>
                    </a:lnTo>
                    <a:lnTo>
                      <a:pt x="503872" y="306489"/>
                    </a:lnTo>
                    <a:lnTo>
                      <a:pt x="537095" y="306489"/>
                    </a:lnTo>
                    <a:lnTo>
                      <a:pt x="537095" y="299935"/>
                    </a:lnTo>
                    <a:lnTo>
                      <a:pt x="503872" y="299935"/>
                    </a:lnTo>
                    <a:lnTo>
                      <a:pt x="503872" y="232321"/>
                    </a:lnTo>
                    <a:lnTo>
                      <a:pt x="537095" y="232321"/>
                    </a:lnTo>
                    <a:lnTo>
                      <a:pt x="537095" y="225755"/>
                    </a:lnTo>
                    <a:lnTo>
                      <a:pt x="503872" y="225755"/>
                    </a:lnTo>
                    <a:lnTo>
                      <a:pt x="503872" y="158140"/>
                    </a:lnTo>
                    <a:lnTo>
                      <a:pt x="537095" y="158140"/>
                    </a:lnTo>
                    <a:lnTo>
                      <a:pt x="537095" y="151574"/>
                    </a:lnTo>
                    <a:lnTo>
                      <a:pt x="503872" y="151574"/>
                    </a:lnTo>
                    <a:lnTo>
                      <a:pt x="503872" y="83959"/>
                    </a:lnTo>
                    <a:lnTo>
                      <a:pt x="537095" y="83959"/>
                    </a:lnTo>
                    <a:lnTo>
                      <a:pt x="537095" y="77393"/>
                    </a:lnTo>
                    <a:lnTo>
                      <a:pt x="503872" y="77393"/>
                    </a:lnTo>
                    <a:lnTo>
                      <a:pt x="503872" y="13970"/>
                    </a:lnTo>
                    <a:lnTo>
                      <a:pt x="551395" y="13970"/>
                    </a:lnTo>
                    <a:lnTo>
                      <a:pt x="551395" y="0"/>
                    </a:lnTo>
                    <a:close/>
                  </a:path>
                </a:pathLst>
              </a:custGeom>
              <a:solidFill>
                <a:srgbClr val="D8E2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256">
                <a:extLst>
                  <a:ext uri="{FF2B5EF4-FFF2-40B4-BE49-F238E27FC236}">
                    <a16:creationId xmlns:a16="http://schemas.microsoft.com/office/drawing/2014/main" id="{9D657B9E-7A9D-AE06-7311-D2BFB4BC583C}"/>
                  </a:ext>
                </a:extLst>
              </p:cNvPr>
              <p:cNvSpPr/>
              <p:nvPr/>
            </p:nvSpPr>
            <p:spPr>
              <a:xfrm>
                <a:off x="3106121" y="9006603"/>
                <a:ext cx="2238375" cy="1089660"/>
              </a:xfrm>
              <a:custGeom>
                <a:avLst/>
                <a:gdLst/>
                <a:ahLst/>
                <a:cxnLst/>
                <a:rect l="l" t="t" r="r" b="b"/>
                <a:pathLst>
                  <a:path w="2238375" h="1089659">
                    <a:moveTo>
                      <a:pt x="108546" y="264236"/>
                    </a:moveTo>
                    <a:lnTo>
                      <a:pt x="0" y="1089291"/>
                    </a:lnTo>
                    <a:lnTo>
                      <a:pt x="108546" y="1089291"/>
                    </a:lnTo>
                    <a:lnTo>
                      <a:pt x="108546" y="264236"/>
                    </a:lnTo>
                    <a:close/>
                  </a:path>
                  <a:path w="2238375" h="1089659">
                    <a:moveTo>
                      <a:pt x="2238070" y="0"/>
                    </a:moveTo>
                    <a:lnTo>
                      <a:pt x="108546" y="0"/>
                    </a:lnTo>
                    <a:lnTo>
                      <a:pt x="441286" y="19431"/>
                    </a:lnTo>
                    <a:lnTo>
                      <a:pt x="1173314" y="54267"/>
                    </a:lnTo>
                    <a:lnTo>
                      <a:pt x="1905330" y="87591"/>
                    </a:lnTo>
                    <a:lnTo>
                      <a:pt x="2238070" y="102463"/>
                    </a:lnTo>
                    <a:lnTo>
                      <a:pt x="2238070" y="0"/>
                    </a:lnTo>
                    <a:close/>
                  </a:path>
                </a:pathLst>
              </a:custGeom>
              <a:solidFill>
                <a:srgbClr val="C4D3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57">
                <a:extLst>
                  <a:ext uri="{FF2B5EF4-FFF2-40B4-BE49-F238E27FC236}">
                    <a16:creationId xmlns:a16="http://schemas.microsoft.com/office/drawing/2014/main" id="{E4207055-4CAB-1FBE-C02A-1ED8667A1611}"/>
                  </a:ext>
                </a:extLst>
              </p:cNvPr>
              <p:cNvSpPr/>
              <p:nvPr/>
            </p:nvSpPr>
            <p:spPr>
              <a:xfrm>
                <a:off x="3204680" y="9411150"/>
                <a:ext cx="21323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2132329" h="107315">
                    <a:moveTo>
                      <a:pt x="2129523" y="0"/>
                    </a:moveTo>
                    <a:lnTo>
                      <a:pt x="0" y="0"/>
                    </a:lnTo>
                    <a:lnTo>
                      <a:pt x="0" y="53924"/>
                    </a:lnTo>
                    <a:lnTo>
                      <a:pt x="2129523" y="53924"/>
                    </a:lnTo>
                    <a:lnTo>
                      <a:pt x="2129523" y="0"/>
                    </a:lnTo>
                    <a:close/>
                  </a:path>
                  <a:path w="2132329" h="107315">
                    <a:moveTo>
                      <a:pt x="2131860" y="80137"/>
                    </a:moveTo>
                    <a:lnTo>
                      <a:pt x="2349" y="80137"/>
                    </a:lnTo>
                    <a:lnTo>
                      <a:pt x="2349" y="107099"/>
                    </a:lnTo>
                    <a:lnTo>
                      <a:pt x="2131860" y="107099"/>
                    </a:lnTo>
                    <a:lnTo>
                      <a:pt x="2131860" y="80137"/>
                    </a:lnTo>
                    <a:close/>
                  </a:path>
                </a:pathLst>
              </a:custGeom>
              <a:solidFill>
                <a:srgbClr val="D8E27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258">
              <a:extLst>
                <a:ext uri="{FF2B5EF4-FFF2-40B4-BE49-F238E27FC236}">
                  <a16:creationId xmlns:a16="http://schemas.microsoft.com/office/drawing/2014/main" id="{E40A8599-2961-EE39-1120-64F0987F4A54}"/>
                </a:ext>
              </a:extLst>
            </p:cNvPr>
            <p:cNvSpPr/>
            <p:nvPr/>
          </p:nvSpPr>
          <p:spPr>
            <a:xfrm>
              <a:off x="6418696" y="4447021"/>
              <a:ext cx="106829" cy="169672"/>
            </a:xfrm>
            <a:custGeom>
              <a:avLst/>
              <a:gdLst/>
              <a:ahLst/>
              <a:cxnLst/>
              <a:rect l="l" t="t" r="r" b="b"/>
              <a:pathLst>
                <a:path w="64769" h="102870">
                  <a:moveTo>
                    <a:pt x="64710" y="0"/>
                  </a:moveTo>
                  <a:lnTo>
                    <a:pt x="0" y="0"/>
                  </a:lnTo>
                  <a:lnTo>
                    <a:pt x="0" y="102457"/>
                  </a:lnTo>
                  <a:lnTo>
                    <a:pt x="64710" y="102457"/>
                  </a:lnTo>
                  <a:lnTo>
                    <a:pt x="64710" y="0"/>
                  </a:lnTo>
                  <a:close/>
                </a:path>
              </a:pathLst>
            </a:custGeom>
            <a:solidFill>
              <a:srgbClr val="78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59">
              <a:extLst>
                <a:ext uri="{FF2B5EF4-FFF2-40B4-BE49-F238E27FC236}">
                  <a16:creationId xmlns:a16="http://schemas.microsoft.com/office/drawing/2014/main" id="{1B5E1BA7-CDF8-0DC1-31B3-CA5FCDF2BD85}"/>
                </a:ext>
              </a:extLst>
            </p:cNvPr>
            <p:cNvSpPr/>
            <p:nvPr/>
          </p:nvSpPr>
          <p:spPr>
            <a:xfrm>
              <a:off x="6815590" y="4447021"/>
              <a:ext cx="106829" cy="169672"/>
            </a:xfrm>
            <a:custGeom>
              <a:avLst/>
              <a:gdLst/>
              <a:ahLst/>
              <a:cxnLst/>
              <a:rect l="l" t="t" r="r" b="b"/>
              <a:pathLst>
                <a:path w="64769" h="102870">
                  <a:moveTo>
                    <a:pt x="64710" y="0"/>
                  </a:moveTo>
                  <a:lnTo>
                    <a:pt x="0" y="0"/>
                  </a:lnTo>
                  <a:lnTo>
                    <a:pt x="0" y="102457"/>
                  </a:lnTo>
                  <a:lnTo>
                    <a:pt x="64710" y="102457"/>
                  </a:lnTo>
                  <a:lnTo>
                    <a:pt x="64710" y="0"/>
                  </a:lnTo>
                  <a:close/>
                </a:path>
              </a:pathLst>
            </a:custGeom>
            <a:solidFill>
              <a:srgbClr val="78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60">
              <a:extLst>
                <a:ext uri="{FF2B5EF4-FFF2-40B4-BE49-F238E27FC236}">
                  <a16:creationId xmlns:a16="http://schemas.microsoft.com/office/drawing/2014/main" id="{82C2C8E7-3F90-B24D-BD0B-09C7E8BA4855}"/>
                </a:ext>
              </a:extLst>
            </p:cNvPr>
            <p:cNvSpPr/>
            <p:nvPr/>
          </p:nvSpPr>
          <p:spPr>
            <a:xfrm>
              <a:off x="7212500" y="4447021"/>
              <a:ext cx="106829" cy="169672"/>
            </a:xfrm>
            <a:custGeom>
              <a:avLst/>
              <a:gdLst/>
              <a:ahLst/>
              <a:cxnLst/>
              <a:rect l="l" t="t" r="r" b="b"/>
              <a:pathLst>
                <a:path w="64769" h="102870">
                  <a:moveTo>
                    <a:pt x="64710" y="0"/>
                  </a:moveTo>
                  <a:lnTo>
                    <a:pt x="0" y="0"/>
                  </a:lnTo>
                  <a:lnTo>
                    <a:pt x="0" y="102457"/>
                  </a:lnTo>
                  <a:lnTo>
                    <a:pt x="64710" y="102457"/>
                  </a:lnTo>
                  <a:lnTo>
                    <a:pt x="64710" y="0"/>
                  </a:lnTo>
                  <a:close/>
                </a:path>
              </a:pathLst>
            </a:custGeom>
            <a:solidFill>
              <a:srgbClr val="78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61">
              <a:extLst>
                <a:ext uri="{FF2B5EF4-FFF2-40B4-BE49-F238E27FC236}">
                  <a16:creationId xmlns:a16="http://schemas.microsoft.com/office/drawing/2014/main" id="{EBBE0F17-F08C-2EF5-144C-1AB68DEA2A7F}"/>
                </a:ext>
              </a:extLst>
            </p:cNvPr>
            <p:cNvSpPr/>
            <p:nvPr/>
          </p:nvSpPr>
          <p:spPr>
            <a:xfrm>
              <a:off x="6439265" y="5149671"/>
              <a:ext cx="106829" cy="169672"/>
            </a:xfrm>
            <a:custGeom>
              <a:avLst/>
              <a:gdLst/>
              <a:ahLst/>
              <a:cxnLst/>
              <a:rect l="l" t="t" r="r" b="b"/>
              <a:pathLst>
                <a:path w="64769" h="102870">
                  <a:moveTo>
                    <a:pt x="64710" y="0"/>
                  </a:moveTo>
                  <a:lnTo>
                    <a:pt x="0" y="0"/>
                  </a:lnTo>
                  <a:lnTo>
                    <a:pt x="0" y="102457"/>
                  </a:lnTo>
                  <a:lnTo>
                    <a:pt x="64710" y="102457"/>
                  </a:lnTo>
                  <a:lnTo>
                    <a:pt x="64710" y="0"/>
                  </a:lnTo>
                  <a:close/>
                </a:path>
              </a:pathLst>
            </a:custGeom>
            <a:solidFill>
              <a:srgbClr val="78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62">
              <a:extLst>
                <a:ext uri="{FF2B5EF4-FFF2-40B4-BE49-F238E27FC236}">
                  <a16:creationId xmlns:a16="http://schemas.microsoft.com/office/drawing/2014/main" id="{51F52A09-EE9A-12F0-4C81-9B5EC592DBA3}"/>
                </a:ext>
              </a:extLst>
            </p:cNvPr>
            <p:cNvSpPr/>
            <p:nvPr/>
          </p:nvSpPr>
          <p:spPr>
            <a:xfrm>
              <a:off x="6836176" y="5149671"/>
              <a:ext cx="106829" cy="169672"/>
            </a:xfrm>
            <a:custGeom>
              <a:avLst/>
              <a:gdLst/>
              <a:ahLst/>
              <a:cxnLst/>
              <a:rect l="l" t="t" r="r" b="b"/>
              <a:pathLst>
                <a:path w="64769" h="102870">
                  <a:moveTo>
                    <a:pt x="64710" y="0"/>
                  </a:moveTo>
                  <a:lnTo>
                    <a:pt x="0" y="0"/>
                  </a:lnTo>
                  <a:lnTo>
                    <a:pt x="0" y="102457"/>
                  </a:lnTo>
                  <a:lnTo>
                    <a:pt x="64710" y="102457"/>
                  </a:lnTo>
                  <a:lnTo>
                    <a:pt x="64710" y="0"/>
                  </a:lnTo>
                  <a:close/>
                </a:path>
              </a:pathLst>
            </a:custGeom>
            <a:solidFill>
              <a:srgbClr val="78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3">
              <a:extLst>
                <a:ext uri="{FF2B5EF4-FFF2-40B4-BE49-F238E27FC236}">
                  <a16:creationId xmlns:a16="http://schemas.microsoft.com/office/drawing/2014/main" id="{1ED69AE4-E41B-6C19-17EE-2A9D68CB2A27}"/>
                </a:ext>
              </a:extLst>
            </p:cNvPr>
            <p:cNvSpPr/>
            <p:nvPr/>
          </p:nvSpPr>
          <p:spPr>
            <a:xfrm>
              <a:off x="7233086" y="5149671"/>
              <a:ext cx="106829" cy="169672"/>
            </a:xfrm>
            <a:custGeom>
              <a:avLst/>
              <a:gdLst/>
              <a:ahLst/>
              <a:cxnLst/>
              <a:rect l="l" t="t" r="r" b="b"/>
              <a:pathLst>
                <a:path w="64769" h="102870">
                  <a:moveTo>
                    <a:pt x="64710" y="0"/>
                  </a:moveTo>
                  <a:lnTo>
                    <a:pt x="0" y="0"/>
                  </a:lnTo>
                  <a:lnTo>
                    <a:pt x="0" y="102457"/>
                  </a:lnTo>
                  <a:lnTo>
                    <a:pt x="64710" y="102457"/>
                  </a:lnTo>
                  <a:lnTo>
                    <a:pt x="64710" y="0"/>
                  </a:lnTo>
                  <a:close/>
                </a:path>
              </a:pathLst>
            </a:custGeom>
            <a:solidFill>
              <a:srgbClr val="78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object 264">
              <a:extLst>
                <a:ext uri="{FF2B5EF4-FFF2-40B4-BE49-F238E27FC236}">
                  <a16:creationId xmlns:a16="http://schemas.microsoft.com/office/drawing/2014/main" id="{F092FBCE-C0D2-CAB2-0356-239CF579C912}"/>
                </a:ext>
              </a:extLst>
            </p:cNvPr>
            <p:cNvGrpSpPr/>
            <p:nvPr/>
          </p:nvGrpSpPr>
          <p:grpSpPr>
            <a:xfrm>
              <a:off x="7601757" y="4054404"/>
              <a:ext cx="820096" cy="173019"/>
              <a:chOff x="3287649" y="9084112"/>
              <a:chExt cx="497215" cy="104899"/>
            </a:xfrm>
          </p:grpSpPr>
          <p:sp>
            <p:nvSpPr>
              <p:cNvPr id="35" name="object 265">
                <a:extLst>
                  <a:ext uri="{FF2B5EF4-FFF2-40B4-BE49-F238E27FC236}">
                    <a16:creationId xmlns:a16="http://schemas.microsoft.com/office/drawing/2014/main" id="{F00EC3B9-429F-AB5B-6281-234393F3E187}"/>
                  </a:ext>
                </a:extLst>
              </p:cNvPr>
              <p:cNvSpPr/>
              <p:nvPr/>
            </p:nvSpPr>
            <p:spPr>
              <a:xfrm>
                <a:off x="3287659" y="9084236"/>
                <a:ext cx="4972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775">
                    <a:moveTo>
                      <a:pt x="496717" y="0"/>
                    </a:moveTo>
                    <a:lnTo>
                      <a:pt x="0" y="0"/>
                    </a:lnTo>
                    <a:lnTo>
                      <a:pt x="0" y="104478"/>
                    </a:lnTo>
                    <a:lnTo>
                      <a:pt x="496717" y="104478"/>
                    </a:lnTo>
                    <a:lnTo>
                      <a:pt x="496717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66">
                <a:extLst>
                  <a:ext uri="{FF2B5EF4-FFF2-40B4-BE49-F238E27FC236}">
                    <a16:creationId xmlns:a16="http://schemas.microsoft.com/office/drawing/2014/main" id="{1F4B77A4-4137-C23F-CC62-7B8A562DBDEC}"/>
                  </a:ext>
                </a:extLst>
              </p:cNvPr>
              <p:cNvSpPr/>
              <p:nvPr/>
            </p:nvSpPr>
            <p:spPr>
              <a:xfrm>
                <a:off x="3287649" y="9084112"/>
                <a:ext cx="497205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140">
                    <a:moveTo>
                      <a:pt x="496735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0" y="104140"/>
                    </a:lnTo>
                    <a:lnTo>
                      <a:pt x="30340" y="104140"/>
                    </a:lnTo>
                    <a:lnTo>
                      <a:pt x="30340" y="25400"/>
                    </a:lnTo>
                    <a:lnTo>
                      <a:pt x="496735" y="25400"/>
                    </a:lnTo>
                    <a:lnTo>
                      <a:pt x="496735" y="0"/>
                    </a:lnTo>
                    <a:close/>
                  </a:path>
                </a:pathLst>
              </a:custGeom>
              <a:solidFill>
                <a:srgbClr val="66C4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267">
              <a:extLst>
                <a:ext uri="{FF2B5EF4-FFF2-40B4-BE49-F238E27FC236}">
                  <a16:creationId xmlns:a16="http://schemas.microsoft.com/office/drawing/2014/main" id="{12823E64-EDA5-D87A-05F7-0EAD915348E6}"/>
                </a:ext>
              </a:extLst>
            </p:cNvPr>
            <p:cNvGrpSpPr/>
            <p:nvPr/>
          </p:nvGrpSpPr>
          <p:grpSpPr>
            <a:xfrm>
              <a:off x="7593232" y="4301158"/>
              <a:ext cx="820106" cy="173010"/>
              <a:chOff x="3282480" y="9233756"/>
              <a:chExt cx="497221" cy="104894"/>
            </a:xfrm>
          </p:grpSpPr>
          <p:sp>
            <p:nvSpPr>
              <p:cNvPr id="33" name="object 268">
                <a:extLst>
                  <a:ext uri="{FF2B5EF4-FFF2-40B4-BE49-F238E27FC236}">
                    <a16:creationId xmlns:a16="http://schemas.microsoft.com/office/drawing/2014/main" id="{E9F7C9DE-3BDC-0494-84C2-C17DB43F9B4D}"/>
                  </a:ext>
                </a:extLst>
              </p:cNvPr>
              <p:cNvSpPr/>
              <p:nvPr/>
            </p:nvSpPr>
            <p:spPr>
              <a:xfrm>
                <a:off x="3282496" y="9233875"/>
                <a:ext cx="4972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775">
                    <a:moveTo>
                      <a:pt x="496717" y="0"/>
                    </a:moveTo>
                    <a:lnTo>
                      <a:pt x="0" y="0"/>
                    </a:lnTo>
                    <a:lnTo>
                      <a:pt x="0" y="104478"/>
                    </a:lnTo>
                    <a:lnTo>
                      <a:pt x="496717" y="104478"/>
                    </a:lnTo>
                    <a:lnTo>
                      <a:pt x="496717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69">
                <a:extLst>
                  <a:ext uri="{FF2B5EF4-FFF2-40B4-BE49-F238E27FC236}">
                    <a16:creationId xmlns:a16="http://schemas.microsoft.com/office/drawing/2014/main" id="{3209B51B-6919-3BFD-AC26-E914C016CB6C}"/>
                  </a:ext>
                </a:extLst>
              </p:cNvPr>
              <p:cNvSpPr/>
              <p:nvPr/>
            </p:nvSpPr>
            <p:spPr>
              <a:xfrm>
                <a:off x="3282480" y="9233756"/>
                <a:ext cx="497205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140">
                    <a:moveTo>
                      <a:pt x="496735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0" y="104140"/>
                    </a:lnTo>
                    <a:lnTo>
                      <a:pt x="30340" y="104140"/>
                    </a:lnTo>
                    <a:lnTo>
                      <a:pt x="30340" y="25400"/>
                    </a:lnTo>
                    <a:lnTo>
                      <a:pt x="496735" y="25400"/>
                    </a:lnTo>
                    <a:lnTo>
                      <a:pt x="496735" y="0"/>
                    </a:lnTo>
                    <a:close/>
                  </a:path>
                </a:pathLst>
              </a:custGeom>
              <a:solidFill>
                <a:srgbClr val="66C4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270">
              <a:extLst>
                <a:ext uri="{FF2B5EF4-FFF2-40B4-BE49-F238E27FC236}">
                  <a16:creationId xmlns:a16="http://schemas.microsoft.com/office/drawing/2014/main" id="{DA09C971-D728-68DE-29E7-B2396C63A4B6}"/>
                </a:ext>
              </a:extLst>
            </p:cNvPr>
            <p:cNvGrpSpPr/>
            <p:nvPr/>
          </p:nvGrpSpPr>
          <p:grpSpPr>
            <a:xfrm>
              <a:off x="8815729" y="4054404"/>
              <a:ext cx="820103" cy="173019"/>
              <a:chOff x="4023664" y="9084112"/>
              <a:chExt cx="497219" cy="104899"/>
            </a:xfrm>
          </p:grpSpPr>
          <p:sp>
            <p:nvSpPr>
              <p:cNvPr id="31" name="object 271">
                <a:extLst>
                  <a:ext uri="{FF2B5EF4-FFF2-40B4-BE49-F238E27FC236}">
                    <a16:creationId xmlns:a16="http://schemas.microsoft.com/office/drawing/2014/main" id="{6F1D3D60-86F1-7F3C-D0D8-F8669BAE5A6B}"/>
                  </a:ext>
                </a:extLst>
              </p:cNvPr>
              <p:cNvSpPr/>
              <p:nvPr/>
            </p:nvSpPr>
            <p:spPr>
              <a:xfrm>
                <a:off x="4023678" y="9084236"/>
                <a:ext cx="4972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775">
                    <a:moveTo>
                      <a:pt x="496717" y="0"/>
                    </a:moveTo>
                    <a:lnTo>
                      <a:pt x="0" y="0"/>
                    </a:lnTo>
                    <a:lnTo>
                      <a:pt x="0" y="104478"/>
                    </a:lnTo>
                    <a:lnTo>
                      <a:pt x="496717" y="104478"/>
                    </a:lnTo>
                    <a:lnTo>
                      <a:pt x="496717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72">
                <a:extLst>
                  <a:ext uri="{FF2B5EF4-FFF2-40B4-BE49-F238E27FC236}">
                    <a16:creationId xmlns:a16="http://schemas.microsoft.com/office/drawing/2014/main" id="{130E5358-40F9-A40E-0216-91FEFF6990E9}"/>
                  </a:ext>
                </a:extLst>
              </p:cNvPr>
              <p:cNvSpPr/>
              <p:nvPr/>
            </p:nvSpPr>
            <p:spPr>
              <a:xfrm>
                <a:off x="4023664" y="9084112"/>
                <a:ext cx="497205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140">
                    <a:moveTo>
                      <a:pt x="496722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0" y="104140"/>
                    </a:lnTo>
                    <a:lnTo>
                      <a:pt x="30327" y="104140"/>
                    </a:lnTo>
                    <a:lnTo>
                      <a:pt x="30327" y="25400"/>
                    </a:lnTo>
                    <a:lnTo>
                      <a:pt x="496722" y="25400"/>
                    </a:lnTo>
                    <a:lnTo>
                      <a:pt x="496722" y="0"/>
                    </a:lnTo>
                    <a:close/>
                  </a:path>
                </a:pathLst>
              </a:custGeom>
              <a:solidFill>
                <a:srgbClr val="66C4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273">
              <a:extLst>
                <a:ext uri="{FF2B5EF4-FFF2-40B4-BE49-F238E27FC236}">
                  <a16:creationId xmlns:a16="http://schemas.microsoft.com/office/drawing/2014/main" id="{3DB940E2-D7F1-58DC-DFAB-EAF305C022EB}"/>
                </a:ext>
              </a:extLst>
            </p:cNvPr>
            <p:cNvGrpSpPr/>
            <p:nvPr/>
          </p:nvGrpSpPr>
          <p:grpSpPr>
            <a:xfrm>
              <a:off x="8807205" y="4301158"/>
              <a:ext cx="820113" cy="173010"/>
              <a:chOff x="4018496" y="9233756"/>
              <a:chExt cx="497225" cy="104894"/>
            </a:xfrm>
          </p:grpSpPr>
          <p:sp>
            <p:nvSpPr>
              <p:cNvPr id="29" name="object 274">
                <a:extLst>
                  <a:ext uri="{FF2B5EF4-FFF2-40B4-BE49-F238E27FC236}">
                    <a16:creationId xmlns:a16="http://schemas.microsoft.com/office/drawing/2014/main" id="{3A558452-D036-87C2-4183-B7D2B074EEB1}"/>
                  </a:ext>
                </a:extLst>
              </p:cNvPr>
              <p:cNvSpPr/>
              <p:nvPr/>
            </p:nvSpPr>
            <p:spPr>
              <a:xfrm>
                <a:off x="4018516" y="9233875"/>
                <a:ext cx="4972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775">
                    <a:moveTo>
                      <a:pt x="496717" y="0"/>
                    </a:moveTo>
                    <a:lnTo>
                      <a:pt x="0" y="0"/>
                    </a:lnTo>
                    <a:lnTo>
                      <a:pt x="0" y="104478"/>
                    </a:lnTo>
                    <a:lnTo>
                      <a:pt x="496717" y="104478"/>
                    </a:lnTo>
                    <a:lnTo>
                      <a:pt x="496717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5">
                <a:extLst>
                  <a:ext uri="{FF2B5EF4-FFF2-40B4-BE49-F238E27FC236}">
                    <a16:creationId xmlns:a16="http://schemas.microsoft.com/office/drawing/2014/main" id="{3008B38F-FA09-5926-B9BD-1633327161F9}"/>
                  </a:ext>
                </a:extLst>
              </p:cNvPr>
              <p:cNvSpPr/>
              <p:nvPr/>
            </p:nvSpPr>
            <p:spPr>
              <a:xfrm>
                <a:off x="4018496" y="9233756"/>
                <a:ext cx="497205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140">
                    <a:moveTo>
                      <a:pt x="496735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0" y="104140"/>
                    </a:lnTo>
                    <a:lnTo>
                      <a:pt x="30340" y="104140"/>
                    </a:lnTo>
                    <a:lnTo>
                      <a:pt x="30340" y="25400"/>
                    </a:lnTo>
                    <a:lnTo>
                      <a:pt x="496735" y="25400"/>
                    </a:lnTo>
                    <a:lnTo>
                      <a:pt x="496735" y="0"/>
                    </a:lnTo>
                    <a:close/>
                  </a:path>
                </a:pathLst>
              </a:custGeom>
              <a:solidFill>
                <a:srgbClr val="66C4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76">
              <a:extLst>
                <a:ext uri="{FF2B5EF4-FFF2-40B4-BE49-F238E27FC236}">
                  <a16:creationId xmlns:a16="http://schemas.microsoft.com/office/drawing/2014/main" id="{F455C0F9-E13E-A613-CA1C-EB962F4AEF0C}"/>
                </a:ext>
              </a:extLst>
            </p:cNvPr>
            <p:cNvGrpSpPr/>
            <p:nvPr/>
          </p:nvGrpSpPr>
          <p:grpSpPr>
            <a:xfrm>
              <a:off x="9979846" y="4054404"/>
              <a:ext cx="820103" cy="173019"/>
              <a:chOff x="4729454" y="9084112"/>
              <a:chExt cx="497219" cy="104899"/>
            </a:xfrm>
          </p:grpSpPr>
          <p:sp>
            <p:nvSpPr>
              <p:cNvPr id="27" name="object 277">
                <a:extLst>
                  <a:ext uri="{FF2B5EF4-FFF2-40B4-BE49-F238E27FC236}">
                    <a16:creationId xmlns:a16="http://schemas.microsoft.com/office/drawing/2014/main" id="{4CE972FE-0453-00A4-D9A0-D874BB63B0C8}"/>
                  </a:ext>
                </a:extLst>
              </p:cNvPr>
              <p:cNvSpPr/>
              <p:nvPr/>
            </p:nvSpPr>
            <p:spPr>
              <a:xfrm>
                <a:off x="4729468" y="9084236"/>
                <a:ext cx="4972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775">
                    <a:moveTo>
                      <a:pt x="496717" y="0"/>
                    </a:moveTo>
                    <a:lnTo>
                      <a:pt x="0" y="0"/>
                    </a:lnTo>
                    <a:lnTo>
                      <a:pt x="0" y="104478"/>
                    </a:lnTo>
                    <a:lnTo>
                      <a:pt x="496717" y="104478"/>
                    </a:lnTo>
                    <a:lnTo>
                      <a:pt x="496717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78">
                <a:extLst>
                  <a:ext uri="{FF2B5EF4-FFF2-40B4-BE49-F238E27FC236}">
                    <a16:creationId xmlns:a16="http://schemas.microsoft.com/office/drawing/2014/main" id="{5D939016-D238-2A09-B1B1-D571ED928F98}"/>
                  </a:ext>
                </a:extLst>
              </p:cNvPr>
              <p:cNvSpPr/>
              <p:nvPr/>
            </p:nvSpPr>
            <p:spPr>
              <a:xfrm>
                <a:off x="4729454" y="9084112"/>
                <a:ext cx="497205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140">
                    <a:moveTo>
                      <a:pt x="496735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0" y="104140"/>
                    </a:lnTo>
                    <a:lnTo>
                      <a:pt x="30340" y="104140"/>
                    </a:lnTo>
                    <a:lnTo>
                      <a:pt x="30340" y="25400"/>
                    </a:lnTo>
                    <a:lnTo>
                      <a:pt x="496735" y="25400"/>
                    </a:lnTo>
                    <a:lnTo>
                      <a:pt x="496735" y="0"/>
                    </a:lnTo>
                    <a:close/>
                  </a:path>
                </a:pathLst>
              </a:custGeom>
              <a:solidFill>
                <a:srgbClr val="66C4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79">
              <a:extLst>
                <a:ext uri="{FF2B5EF4-FFF2-40B4-BE49-F238E27FC236}">
                  <a16:creationId xmlns:a16="http://schemas.microsoft.com/office/drawing/2014/main" id="{0F96B23F-0342-C135-1EC8-D2D1C5D8FAA7}"/>
                </a:ext>
              </a:extLst>
            </p:cNvPr>
            <p:cNvGrpSpPr/>
            <p:nvPr/>
          </p:nvGrpSpPr>
          <p:grpSpPr>
            <a:xfrm>
              <a:off x="9971341" y="4301158"/>
              <a:ext cx="820093" cy="173010"/>
              <a:chOff x="4724298" y="9233756"/>
              <a:chExt cx="497213" cy="104894"/>
            </a:xfrm>
          </p:grpSpPr>
          <p:sp>
            <p:nvSpPr>
              <p:cNvPr id="25" name="object 280">
                <a:extLst>
                  <a:ext uri="{FF2B5EF4-FFF2-40B4-BE49-F238E27FC236}">
                    <a16:creationId xmlns:a16="http://schemas.microsoft.com/office/drawing/2014/main" id="{0FA13A97-2B6B-1ACB-60AF-DF294E154938}"/>
                  </a:ext>
                </a:extLst>
              </p:cNvPr>
              <p:cNvSpPr/>
              <p:nvPr/>
            </p:nvSpPr>
            <p:spPr>
              <a:xfrm>
                <a:off x="4724306" y="9233875"/>
                <a:ext cx="49720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775">
                    <a:moveTo>
                      <a:pt x="496717" y="0"/>
                    </a:moveTo>
                    <a:lnTo>
                      <a:pt x="0" y="0"/>
                    </a:lnTo>
                    <a:lnTo>
                      <a:pt x="0" y="104478"/>
                    </a:lnTo>
                    <a:lnTo>
                      <a:pt x="496717" y="104478"/>
                    </a:lnTo>
                    <a:lnTo>
                      <a:pt x="496717" y="0"/>
                    </a:lnTo>
                    <a:close/>
                  </a:path>
                </a:pathLst>
              </a:custGeom>
              <a:solidFill>
                <a:srgbClr val="78CA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81">
                <a:extLst>
                  <a:ext uri="{FF2B5EF4-FFF2-40B4-BE49-F238E27FC236}">
                    <a16:creationId xmlns:a16="http://schemas.microsoft.com/office/drawing/2014/main" id="{7F8E5ED7-83C4-B44C-C32E-B93A50A14E5A}"/>
                  </a:ext>
                </a:extLst>
              </p:cNvPr>
              <p:cNvSpPr/>
              <p:nvPr/>
            </p:nvSpPr>
            <p:spPr>
              <a:xfrm>
                <a:off x="4724298" y="9233756"/>
                <a:ext cx="497205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104140">
                    <a:moveTo>
                      <a:pt x="496722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0" y="104140"/>
                    </a:lnTo>
                    <a:lnTo>
                      <a:pt x="30327" y="104140"/>
                    </a:lnTo>
                    <a:lnTo>
                      <a:pt x="30327" y="25400"/>
                    </a:lnTo>
                    <a:lnTo>
                      <a:pt x="496722" y="25400"/>
                    </a:lnTo>
                    <a:lnTo>
                      <a:pt x="496722" y="0"/>
                    </a:lnTo>
                    <a:close/>
                  </a:path>
                </a:pathLst>
              </a:custGeom>
              <a:solidFill>
                <a:srgbClr val="66C4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312">
              <a:extLst>
                <a:ext uri="{FF2B5EF4-FFF2-40B4-BE49-F238E27FC236}">
                  <a16:creationId xmlns:a16="http://schemas.microsoft.com/office/drawing/2014/main" id="{B4271C99-F5B2-67B9-723B-FA28D356DF7B}"/>
                </a:ext>
              </a:extLst>
            </p:cNvPr>
            <p:cNvSpPr/>
            <p:nvPr/>
          </p:nvSpPr>
          <p:spPr>
            <a:xfrm>
              <a:off x="10977309" y="4242211"/>
              <a:ext cx="1201318" cy="33515"/>
            </a:xfrm>
            <a:custGeom>
              <a:avLst/>
              <a:gdLst/>
              <a:ahLst/>
              <a:cxnLst/>
              <a:rect l="l" t="t" r="r" b="b"/>
              <a:pathLst>
                <a:path w="728345" h="20320">
                  <a:moveTo>
                    <a:pt x="727915" y="0"/>
                  </a:moveTo>
                  <a:lnTo>
                    <a:pt x="0" y="0"/>
                  </a:lnTo>
                  <a:lnTo>
                    <a:pt x="0" y="19884"/>
                  </a:lnTo>
                  <a:lnTo>
                    <a:pt x="727915" y="19884"/>
                  </a:lnTo>
                  <a:lnTo>
                    <a:pt x="727915" y="0"/>
                  </a:lnTo>
                  <a:close/>
                </a:path>
              </a:pathLst>
            </a:custGeom>
            <a:solidFill>
              <a:srgbClr val="DDE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13">
              <a:extLst>
                <a:ext uri="{FF2B5EF4-FFF2-40B4-BE49-F238E27FC236}">
                  <a16:creationId xmlns:a16="http://schemas.microsoft.com/office/drawing/2014/main" id="{CDA9D349-FBE0-4A86-8D71-F3437302E60E}"/>
                </a:ext>
              </a:extLst>
            </p:cNvPr>
            <p:cNvSpPr/>
            <p:nvPr/>
          </p:nvSpPr>
          <p:spPr>
            <a:xfrm>
              <a:off x="10977309" y="4558193"/>
              <a:ext cx="1201318" cy="42940"/>
            </a:xfrm>
            <a:custGeom>
              <a:avLst/>
              <a:gdLst/>
              <a:ahLst/>
              <a:cxnLst/>
              <a:rect l="l" t="t" r="r" b="b"/>
              <a:pathLst>
                <a:path w="728345" h="26034">
                  <a:moveTo>
                    <a:pt x="727915" y="0"/>
                  </a:moveTo>
                  <a:lnTo>
                    <a:pt x="0" y="0"/>
                  </a:lnTo>
                  <a:lnTo>
                    <a:pt x="0" y="25475"/>
                  </a:lnTo>
                  <a:lnTo>
                    <a:pt x="727915" y="25475"/>
                  </a:lnTo>
                  <a:lnTo>
                    <a:pt x="727915" y="0"/>
                  </a:lnTo>
                  <a:close/>
                </a:path>
              </a:pathLst>
            </a:custGeom>
            <a:solidFill>
              <a:srgbClr val="DDE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14">
              <a:extLst>
                <a:ext uri="{FF2B5EF4-FFF2-40B4-BE49-F238E27FC236}">
                  <a16:creationId xmlns:a16="http://schemas.microsoft.com/office/drawing/2014/main" id="{D2D378AE-B603-2F54-B60E-9987872ED21B}"/>
                </a:ext>
              </a:extLst>
            </p:cNvPr>
            <p:cNvSpPr/>
            <p:nvPr/>
          </p:nvSpPr>
          <p:spPr>
            <a:xfrm>
              <a:off x="8942481" y="768345"/>
              <a:ext cx="3514930" cy="1244260"/>
            </a:xfrm>
            <a:custGeom>
              <a:avLst/>
              <a:gdLst/>
              <a:ahLst/>
              <a:cxnLst/>
              <a:rect l="l" t="t" r="r" b="b"/>
              <a:pathLst>
                <a:path w="2131060" h="754379">
                  <a:moveTo>
                    <a:pt x="1051852" y="168516"/>
                  </a:moveTo>
                  <a:lnTo>
                    <a:pt x="1040828" y="117119"/>
                  </a:lnTo>
                  <a:lnTo>
                    <a:pt x="1013853" y="71716"/>
                  </a:lnTo>
                  <a:lnTo>
                    <a:pt x="974712" y="35318"/>
                  </a:lnTo>
                  <a:lnTo>
                    <a:pt x="927150" y="10922"/>
                  </a:lnTo>
                  <a:lnTo>
                    <a:pt x="875334" y="0"/>
                  </a:lnTo>
                  <a:lnTo>
                    <a:pt x="822261" y="1104"/>
                  </a:lnTo>
                  <a:lnTo>
                    <a:pt x="770013" y="12801"/>
                  </a:lnTo>
                  <a:lnTo>
                    <a:pt x="720636" y="33655"/>
                  </a:lnTo>
                  <a:lnTo>
                    <a:pt x="675551" y="61912"/>
                  </a:lnTo>
                  <a:lnTo>
                    <a:pt x="634517" y="95885"/>
                  </a:lnTo>
                  <a:lnTo>
                    <a:pt x="597166" y="134226"/>
                  </a:lnTo>
                  <a:lnTo>
                    <a:pt x="563092" y="175552"/>
                  </a:lnTo>
                  <a:lnTo>
                    <a:pt x="530974" y="218833"/>
                  </a:lnTo>
                  <a:lnTo>
                    <a:pt x="498221" y="261683"/>
                  </a:lnTo>
                  <a:lnTo>
                    <a:pt x="462330" y="301117"/>
                  </a:lnTo>
                  <a:lnTo>
                    <a:pt x="420814" y="334149"/>
                  </a:lnTo>
                  <a:lnTo>
                    <a:pt x="370014" y="359816"/>
                  </a:lnTo>
                  <a:lnTo>
                    <a:pt x="316471" y="379971"/>
                  </a:lnTo>
                  <a:lnTo>
                    <a:pt x="265099" y="400075"/>
                  </a:lnTo>
                  <a:lnTo>
                    <a:pt x="214833" y="422910"/>
                  </a:lnTo>
                  <a:lnTo>
                    <a:pt x="166611" y="449313"/>
                  </a:lnTo>
                  <a:lnTo>
                    <a:pt x="121386" y="480072"/>
                  </a:lnTo>
                  <a:lnTo>
                    <a:pt x="80124" y="516001"/>
                  </a:lnTo>
                  <a:lnTo>
                    <a:pt x="31038" y="574535"/>
                  </a:lnTo>
                  <a:lnTo>
                    <a:pt x="11442" y="608723"/>
                  </a:lnTo>
                  <a:lnTo>
                    <a:pt x="0" y="643712"/>
                  </a:lnTo>
                  <a:lnTo>
                    <a:pt x="88" y="669124"/>
                  </a:lnTo>
                  <a:lnTo>
                    <a:pt x="11303" y="665353"/>
                  </a:lnTo>
                  <a:lnTo>
                    <a:pt x="26390" y="645972"/>
                  </a:lnTo>
                  <a:lnTo>
                    <a:pt x="38150" y="624573"/>
                  </a:lnTo>
                  <a:lnTo>
                    <a:pt x="65354" y="580821"/>
                  </a:lnTo>
                  <a:lnTo>
                    <a:pt x="102781" y="547204"/>
                  </a:lnTo>
                  <a:lnTo>
                    <a:pt x="147447" y="522681"/>
                  </a:lnTo>
                  <a:lnTo>
                    <a:pt x="196380" y="506222"/>
                  </a:lnTo>
                  <a:lnTo>
                    <a:pt x="246608" y="496811"/>
                  </a:lnTo>
                  <a:lnTo>
                    <a:pt x="296494" y="492328"/>
                  </a:lnTo>
                  <a:lnTo>
                    <a:pt x="346646" y="489737"/>
                  </a:lnTo>
                  <a:lnTo>
                    <a:pt x="396659" y="486689"/>
                  </a:lnTo>
                  <a:lnTo>
                    <a:pt x="446138" y="480860"/>
                  </a:lnTo>
                  <a:lnTo>
                    <a:pt x="494665" y="469925"/>
                  </a:lnTo>
                  <a:lnTo>
                    <a:pt x="544106" y="451040"/>
                  </a:lnTo>
                  <a:lnTo>
                    <a:pt x="590600" y="425831"/>
                  </a:lnTo>
                  <a:lnTo>
                    <a:pt x="634657" y="395846"/>
                  </a:lnTo>
                  <a:lnTo>
                    <a:pt x="676719" y="362635"/>
                  </a:lnTo>
                  <a:lnTo>
                    <a:pt x="717283" y="327736"/>
                  </a:lnTo>
                  <a:lnTo>
                    <a:pt x="737400" y="310134"/>
                  </a:lnTo>
                  <a:lnTo>
                    <a:pt x="758088" y="293192"/>
                  </a:lnTo>
                  <a:lnTo>
                    <a:pt x="803021" y="264922"/>
                  </a:lnTo>
                  <a:lnTo>
                    <a:pt x="845058" y="250431"/>
                  </a:lnTo>
                  <a:lnTo>
                    <a:pt x="889139" y="242366"/>
                  </a:lnTo>
                  <a:lnTo>
                    <a:pt x="933983" y="236626"/>
                  </a:lnTo>
                  <a:lnTo>
                    <a:pt x="978293" y="229082"/>
                  </a:lnTo>
                  <a:lnTo>
                    <a:pt x="1020800" y="215620"/>
                  </a:lnTo>
                  <a:lnTo>
                    <a:pt x="1049566" y="189623"/>
                  </a:lnTo>
                  <a:lnTo>
                    <a:pt x="1051852" y="175653"/>
                  </a:lnTo>
                  <a:lnTo>
                    <a:pt x="1051852" y="168516"/>
                  </a:lnTo>
                  <a:close/>
                </a:path>
                <a:path w="2131060" h="754379">
                  <a:moveTo>
                    <a:pt x="1564233" y="256616"/>
                  </a:moveTo>
                  <a:lnTo>
                    <a:pt x="1536966" y="197256"/>
                  </a:lnTo>
                  <a:lnTo>
                    <a:pt x="1481429" y="163969"/>
                  </a:lnTo>
                  <a:lnTo>
                    <a:pt x="1415884" y="154101"/>
                  </a:lnTo>
                  <a:lnTo>
                    <a:pt x="1360284" y="158902"/>
                  </a:lnTo>
                  <a:lnTo>
                    <a:pt x="1306449" y="173672"/>
                  </a:lnTo>
                  <a:lnTo>
                    <a:pt x="1256093" y="197789"/>
                  </a:lnTo>
                  <a:lnTo>
                    <a:pt x="1210957" y="230619"/>
                  </a:lnTo>
                  <a:lnTo>
                    <a:pt x="1179893" y="261175"/>
                  </a:lnTo>
                  <a:lnTo>
                    <a:pt x="1150239" y="293293"/>
                  </a:lnTo>
                  <a:lnTo>
                    <a:pt x="1119441" y="323862"/>
                  </a:lnTo>
                  <a:lnTo>
                    <a:pt x="1084935" y="349745"/>
                  </a:lnTo>
                  <a:lnTo>
                    <a:pt x="1041450" y="369557"/>
                  </a:lnTo>
                  <a:lnTo>
                    <a:pt x="994892" y="380669"/>
                  </a:lnTo>
                  <a:lnTo>
                    <a:pt x="946416" y="386080"/>
                  </a:lnTo>
                  <a:lnTo>
                    <a:pt x="897128" y="388785"/>
                  </a:lnTo>
                  <a:lnTo>
                    <a:pt x="848156" y="391782"/>
                  </a:lnTo>
                  <a:lnTo>
                    <a:pt x="799299" y="397979"/>
                  </a:lnTo>
                  <a:lnTo>
                    <a:pt x="751065" y="408330"/>
                  </a:lnTo>
                  <a:lnTo>
                    <a:pt x="704113" y="423049"/>
                  </a:lnTo>
                  <a:lnTo>
                    <a:pt x="659053" y="442366"/>
                  </a:lnTo>
                  <a:lnTo>
                    <a:pt x="616546" y="466496"/>
                  </a:lnTo>
                  <a:lnTo>
                    <a:pt x="577240" y="495642"/>
                  </a:lnTo>
                  <a:lnTo>
                    <a:pt x="550456" y="530872"/>
                  </a:lnTo>
                  <a:lnTo>
                    <a:pt x="528027" y="582206"/>
                  </a:lnTo>
                  <a:lnTo>
                    <a:pt x="510489" y="641210"/>
                  </a:lnTo>
                  <a:lnTo>
                    <a:pt x="498373" y="699452"/>
                  </a:lnTo>
                  <a:lnTo>
                    <a:pt x="492213" y="748487"/>
                  </a:lnTo>
                  <a:lnTo>
                    <a:pt x="491998" y="751598"/>
                  </a:lnTo>
                  <a:lnTo>
                    <a:pt x="495211" y="754011"/>
                  </a:lnTo>
                  <a:lnTo>
                    <a:pt x="497979" y="752602"/>
                  </a:lnTo>
                  <a:lnTo>
                    <a:pt x="516877" y="728992"/>
                  </a:lnTo>
                  <a:lnTo>
                    <a:pt x="534873" y="688213"/>
                  </a:lnTo>
                  <a:lnTo>
                    <a:pt x="550621" y="646455"/>
                  </a:lnTo>
                  <a:lnTo>
                    <a:pt x="562825" y="619887"/>
                  </a:lnTo>
                  <a:lnTo>
                    <a:pt x="576402" y="594664"/>
                  </a:lnTo>
                  <a:lnTo>
                    <a:pt x="585457" y="569785"/>
                  </a:lnTo>
                  <a:lnTo>
                    <a:pt x="596785" y="547598"/>
                  </a:lnTo>
                  <a:lnTo>
                    <a:pt x="665708" y="510095"/>
                  </a:lnTo>
                  <a:lnTo>
                    <a:pt x="716470" y="496239"/>
                  </a:lnTo>
                  <a:lnTo>
                    <a:pt x="768743" y="487299"/>
                  </a:lnTo>
                  <a:lnTo>
                    <a:pt x="821778" y="481672"/>
                  </a:lnTo>
                  <a:lnTo>
                    <a:pt x="874864" y="477812"/>
                  </a:lnTo>
                  <a:lnTo>
                    <a:pt x="1071219" y="464769"/>
                  </a:lnTo>
                  <a:lnTo>
                    <a:pt x="1117866" y="461276"/>
                  </a:lnTo>
                  <a:lnTo>
                    <a:pt x="1164475" y="455917"/>
                  </a:lnTo>
                  <a:lnTo>
                    <a:pt x="1210144" y="447065"/>
                  </a:lnTo>
                  <a:lnTo>
                    <a:pt x="1253985" y="433120"/>
                  </a:lnTo>
                  <a:lnTo>
                    <a:pt x="1295095" y="412445"/>
                  </a:lnTo>
                  <a:lnTo>
                    <a:pt x="1337106" y="383095"/>
                  </a:lnTo>
                  <a:lnTo>
                    <a:pt x="1358544" y="369392"/>
                  </a:lnTo>
                  <a:lnTo>
                    <a:pt x="1381544" y="358813"/>
                  </a:lnTo>
                  <a:lnTo>
                    <a:pt x="1424787" y="350151"/>
                  </a:lnTo>
                  <a:lnTo>
                    <a:pt x="1469644" y="346532"/>
                  </a:lnTo>
                  <a:lnTo>
                    <a:pt x="1511592" y="338480"/>
                  </a:lnTo>
                  <a:lnTo>
                    <a:pt x="1546148" y="316598"/>
                  </a:lnTo>
                  <a:lnTo>
                    <a:pt x="1561592" y="288734"/>
                  </a:lnTo>
                  <a:lnTo>
                    <a:pt x="1564233" y="256616"/>
                  </a:lnTo>
                  <a:close/>
                </a:path>
                <a:path w="2131060" h="754379">
                  <a:moveTo>
                    <a:pt x="2130882" y="461365"/>
                  </a:moveTo>
                  <a:lnTo>
                    <a:pt x="2129421" y="416661"/>
                  </a:lnTo>
                  <a:lnTo>
                    <a:pt x="2107044" y="367982"/>
                  </a:lnTo>
                  <a:lnTo>
                    <a:pt x="2068918" y="329526"/>
                  </a:lnTo>
                  <a:lnTo>
                    <a:pt x="2023859" y="303580"/>
                  </a:lnTo>
                  <a:lnTo>
                    <a:pt x="1974354" y="287896"/>
                  </a:lnTo>
                  <a:lnTo>
                    <a:pt x="1922043" y="280911"/>
                  </a:lnTo>
                  <a:lnTo>
                    <a:pt x="1868576" y="281051"/>
                  </a:lnTo>
                  <a:lnTo>
                    <a:pt x="1815592" y="286740"/>
                  </a:lnTo>
                  <a:lnTo>
                    <a:pt x="1769884" y="295173"/>
                  </a:lnTo>
                  <a:lnTo>
                    <a:pt x="1724875" y="306717"/>
                  </a:lnTo>
                  <a:lnTo>
                    <a:pt x="1680997" y="321779"/>
                  </a:lnTo>
                  <a:lnTo>
                    <a:pt x="1638668" y="340728"/>
                  </a:lnTo>
                  <a:lnTo>
                    <a:pt x="1597685" y="363855"/>
                  </a:lnTo>
                  <a:lnTo>
                    <a:pt x="1557972" y="389204"/>
                  </a:lnTo>
                  <a:lnTo>
                    <a:pt x="1518399" y="414832"/>
                  </a:lnTo>
                  <a:lnTo>
                    <a:pt x="1477848" y="438759"/>
                  </a:lnTo>
                  <a:lnTo>
                    <a:pt x="1432788" y="460425"/>
                  </a:lnTo>
                  <a:lnTo>
                    <a:pt x="1385912" y="477799"/>
                  </a:lnTo>
                  <a:lnTo>
                    <a:pt x="1337627" y="490893"/>
                  </a:lnTo>
                  <a:lnTo>
                    <a:pt x="1288389" y="499681"/>
                  </a:lnTo>
                  <a:lnTo>
                    <a:pt x="1219352" y="507174"/>
                  </a:lnTo>
                  <a:lnTo>
                    <a:pt x="1185138" y="512229"/>
                  </a:lnTo>
                  <a:lnTo>
                    <a:pt x="1111567" y="537552"/>
                  </a:lnTo>
                  <a:lnTo>
                    <a:pt x="1075474" y="561835"/>
                  </a:lnTo>
                  <a:lnTo>
                    <a:pt x="1044206" y="592162"/>
                  </a:lnTo>
                  <a:lnTo>
                    <a:pt x="1018654" y="627418"/>
                  </a:lnTo>
                  <a:lnTo>
                    <a:pt x="999782" y="661454"/>
                  </a:lnTo>
                  <a:lnTo>
                    <a:pt x="996581" y="678434"/>
                  </a:lnTo>
                  <a:lnTo>
                    <a:pt x="1005636" y="689444"/>
                  </a:lnTo>
                  <a:lnTo>
                    <a:pt x="1023950" y="688327"/>
                  </a:lnTo>
                  <a:lnTo>
                    <a:pt x="1049032" y="679310"/>
                  </a:lnTo>
                  <a:lnTo>
                    <a:pt x="1074572" y="668489"/>
                  </a:lnTo>
                  <a:lnTo>
                    <a:pt x="1094244" y="661974"/>
                  </a:lnTo>
                  <a:lnTo>
                    <a:pt x="1124000" y="658533"/>
                  </a:lnTo>
                  <a:lnTo>
                    <a:pt x="1153947" y="656805"/>
                  </a:lnTo>
                  <a:lnTo>
                    <a:pt x="1183944" y="655548"/>
                  </a:lnTo>
                  <a:lnTo>
                    <a:pt x="1213878" y="653567"/>
                  </a:lnTo>
                  <a:lnTo>
                    <a:pt x="1266571" y="645960"/>
                  </a:lnTo>
                  <a:lnTo>
                    <a:pt x="1318717" y="634746"/>
                  </a:lnTo>
                  <a:lnTo>
                    <a:pt x="1370711" y="622541"/>
                  </a:lnTo>
                  <a:lnTo>
                    <a:pt x="1422920" y="611911"/>
                  </a:lnTo>
                  <a:lnTo>
                    <a:pt x="1475689" y="605459"/>
                  </a:lnTo>
                  <a:lnTo>
                    <a:pt x="1521650" y="604748"/>
                  </a:lnTo>
                  <a:lnTo>
                    <a:pt x="1567548" y="607707"/>
                  </a:lnTo>
                  <a:lnTo>
                    <a:pt x="1613408" y="612876"/>
                  </a:lnTo>
                  <a:lnTo>
                    <a:pt x="1659255" y="618794"/>
                  </a:lnTo>
                  <a:lnTo>
                    <a:pt x="1705140" y="624027"/>
                  </a:lnTo>
                  <a:lnTo>
                    <a:pt x="1749856" y="627303"/>
                  </a:lnTo>
                  <a:lnTo>
                    <a:pt x="1794675" y="628535"/>
                  </a:lnTo>
                  <a:lnTo>
                    <a:pt x="1839506" y="627748"/>
                  </a:lnTo>
                  <a:lnTo>
                    <a:pt x="1884248" y="624916"/>
                  </a:lnTo>
                  <a:lnTo>
                    <a:pt x="1929917" y="619531"/>
                  </a:lnTo>
                  <a:lnTo>
                    <a:pt x="1974888" y="610171"/>
                  </a:lnTo>
                  <a:lnTo>
                    <a:pt x="2017890" y="595287"/>
                  </a:lnTo>
                  <a:lnTo>
                    <a:pt x="2057603" y="573328"/>
                  </a:lnTo>
                  <a:lnTo>
                    <a:pt x="2091855" y="542594"/>
                  </a:lnTo>
                  <a:lnTo>
                    <a:pt x="2117318" y="504304"/>
                  </a:lnTo>
                  <a:lnTo>
                    <a:pt x="2130882" y="461365"/>
                  </a:lnTo>
                  <a:close/>
                </a:path>
              </a:pathLst>
            </a:custGeom>
            <a:solidFill>
              <a:srgbClr val="EFF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24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1492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abordados no IFRS S2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A0058B-4B9E-4CD1-6B58-701A289B20B6}"/>
              </a:ext>
            </a:extLst>
          </p:cNvPr>
          <p:cNvGrpSpPr/>
          <p:nvPr/>
        </p:nvGrpSpPr>
        <p:grpSpPr>
          <a:xfrm>
            <a:off x="867263" y="1636291"/>
            <a:ext cx="11199045" cy="4622324"/>
            <a:chOff x="867263" y="1636291"/>
            <a:chExt cx="11199045" cy="462232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42DD32E-66DF-B476-C0BE-C124438C1447}"/>
                </a:ext>
              </a:extLst>
            </p:cNvPr>
            <p:cNvSpPr/>
            <p:nvPr/>
          </p:nvSpPr>
          <p:spPr>
            <a:xfrm>
              <a:off x="867265" y="1636291"/>
              <a:ext cx="2139885" cy="763571"/>
            </a:xfrm>
            <a:prstGeom prst="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Governança - Supervisão do Conselho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2ACF45-5F68-520B-B9FE-F1363290D6BE}"/>
                </a:ext>
              </a:extLst>
            </p:cNvPr>
            <p:cNvSpPr/>
            <p:nvPr/>
          </p:nvSpPr>
          <p:spPr>
            <a:xfrm>
              <a:off x="867265" y="2565664"/>
              <a:ext cx="2139885" cy="763571"/>
            </a:xfrm>
            <a:prstGeom prst="rect">
              <a:avLst/>
            </a:prstGeom>
            <a:solidFill>
              <a:srgbClr val="CA2C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4535F2-44BC-DC66-5A41-53987225DC98}"/>
                </a:ext>
              </a:extLst>
            </p:cNvPr>
            <p:cNvSpPr/>
            <p:nvPr/>
          </p:nvSpPr>
          <p:spPr>
            <a:xfrm>
              <a:off x="867266" y="3542124"/>
              <a:ext cx="2139885" cy="763571"/>
            </a:xfrm>
            <a:prstGeom prst="rect">
              <a:avLst/>
            </a:prstGeom>
            <a:solidFill>
              <a:srgbClr val="5C31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58D36A-89EC-0166-B6BF-E7451DC976CF}"/>
                </a:ext>
              </a:extLst>
            </p:cNvPr>
            <p:cNvSpPr/>
            <p:nvPr/>
          </p:nvSpPr>
          <p:spPr>
            <a:xfrm>
              <a:off x="867265" y="4518584"/>
              <a:ext cx="2139885" cy="763571"/>
            </a:xfrm>
            <a:prstGeom prst="rect">
              <a:avLst/>
            </a:prstGeom>
            <a:solidFill>
              <a:srgbClr val="F9C0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4C2E7B-A43E-E1B8-E3D4-991353FE6D67}"/>
                </a:ext>
              </a:extLst>
            </p:cNvPr>
            <p:cNvSpPr/>
            <p:nvPr/>
          </p:nvSpPr>
          <p:spPr>
            <a:xfrm>
              <a:off x="867265" y="5495044"/>
              <a:ext cx="2139885" cy="763571"/>
            </a:xfrm>
            <a:prstGeom prst="rect">
              <a:avLst/>
            </a:prstGeom>
            <a:solidFill>
              <a:srgbClr val="CA2C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9886A3-BC80-FB7A-2B45-D1E4E33D5EEA}"/>
                </a:ext>
              </a:extLst>
            </p:cNvPr>
            <p:cNvSpPr txBox="1"/>
            <p:nvPr/>
          </p:nvSpPr>
          <p:spPr>
            <a:xfrm>
              <a:off x="3608107" y="1702145"/>
              <a:ext cx="813297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Nível de especialização/ compreensão do Conselho sobre questões climáticas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Nível de envolvimento/ conhecimento do Conselho sobre a análise de cenários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3127FB-E3F7-4AA3-B7D9-CC312B1FB987}"/>
                </a:ext>
              </a:extLst>
            </p:cNvPr>
            <p:cNvSpPr txBox="1"/>
            <p:nvPr/>
          </p:nvSpPr>
          <p:spPr>
            <a:xfrm>
              <a:off x="3608107" y="2543443"/>
              <a:ext cx="845820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Riscos e incertezas avaliados por meio da análise de cenários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Como esses riscos podem se desenvolver ao longo do tempo com base na análise de cenários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Qual o planejamento para gerenciar ou abordar esses riscos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72D3DD-6986-C487-8A4B-B4B80173ECF6}"/>
                </a:ext>
              </a:extLst>
            </p:cNvPr>
            <p:cNvSpPr txBox="1"/>
            <p:nvPr/>
          </p:nvSpPr>
          <p:spPr>
            <a:xfrm>
              <a:off x="3608107" y="3519161"/>
              <a:ext cx="73394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Quais são as premissas aplicadas na análise de cenários?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A análise de cenário foi conduzida de forma unilateral ou integrada aos processos de gestão de risco e estratégia da entidade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ED009-F58B-3657-D531-2EDD092CE62D}"/>
                </a:ext>
              </a:extLst>
            </p:cNvPr>
            <p:cNvSpPr txBox="1"/>
            <p:nvPr/>
          </p:nvSpPr>
          <p:spPr>
            <a:xfrm>
              <a:off x="3608107" y="4486852"/>
              <a:ext cx="797743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Qual o planejamento para o potencial risco físico e as mudanças transitórias indicadas pela análise de cenários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Os planos financeiros estão alinhados com os planos estratégicos relacionados aos riscos e oportunidades (por exemplo: investimentos, P&amp;D, etc.)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D582DA-91D0-108E-F3E0-F31824B8EA36}"/>
                </a:ext>
              </a:extLst>
            </p:cNvPr>
            <p:cNvSpPr txBox="1"/>
            <p:nvPr/>
          </p:nvSpPr>
          <p:spPr>
            <a:xfrm>
              <a:off x="3608107" y="5729616"/>
              <a:ext cx="7977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/>
                <a:t>Como essas métricas estão conectadas à estratégia da organização e à análise de cenário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7850D-E188-6A4D-5B67-66A8994108B6}"/>
                </a:ext>
              </a:extLst>
            </p:cNvPr>
            <p:cNvSpPr txBox="1"/>
            <p:nvPr/>
          </p:nvSpPr>
          <p:spPr>
            <a:xfrm>
              <a:off x="1089973" y="2685840"/>
              <a:ext cx="16944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Gerenciamento de riscos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41C605-F5C6-8A90-0346-F6CB4FC8FA26}"/>
                </a:ext>
              </a:extLst>
            </p:cNvPr>
            <p:cNvSpPr txBox="1"/>
            <p:nvPr/>
          </p:nvSpPr>
          <p:spPr>
            <a:xfrm>
              <a:off x="1089973" y="3667192"/>
              <a:ext cx="18237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Estratégia - Processo de análise de cenário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7453D9-C778-E15D-B68A-7B843681739B}"/>
                </a:ext>
              </a:extLst>
            </p:cNvPr>
            <p:cNvSpPr txBox="1"/>
            <p:nvPr/>
          </p:nvSpPr>
          <p:spPr>
            <a:xfrm>
              <a:off x="867263" y="4717684"/>
              <a:ext cx="21398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Estratégia – Resiliência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18804F-DA29-9B79-32F3-D296B22278B5}"/>
                </a:ext>
              </a:extLst>
            </p:cNvPr>
            <p:cNvSpPr txBox="1"/>
            <p:nvPr/>
          </p:nvSpPr>
          <p:spPr>
            <a:xfrm>
              <a:off x="1089973" y="5760393"/>
              <a:ext cx="16944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Metas e Métricas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0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359981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abordados no IFRS S2</a:t>
            </a:r>
          </a:p>
        </p:txBody>
      </p:sp>
      <p:sp>
        <p:nvSpPr>
          <p:cNvPr id="23" name="Rectangular Callout 8">
            <a:extLst>
              <a:ext uri="{FF2B5EF4-FFF2-40B4-BE49-F238E27FC236}">
                <a16:creationId xmlns:a16="http://schemas.microsoft.com/office/drawing/2014/main" id="{BD864FE8-7450-F3D8-420D-9B498F38B1BF}"/>
              </a:ext>
            </a:extLst>
          </p:cNvPr>
          <p:cNvSpPr/>
          <p:nvPr/>
        </p:nvSpPr>
        <p:spPr bwMode="gray">
          <a:xfrm>
            <a:off x="8161384" y="3439505"/>
            <a:ext cx="2955664" cy="19236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77800" indent="-1778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>
                <a:solidFill>
                  <a:srgbClr val="000000"/>
                </a:solidFill>
                <a:latin typeface="Calibri" panose="020F0502020204030204"/>
              </a:rPr>
              <a:t>Eficiência de recursos</a:t>
            </a:r>
          </a:p>
          <a:p>
            <a:pPr marL="177800" indent="-1778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>
                <a:solidFill>
                  <a:srgbClr val="000000"/>
                </a:solidFill>
                <a:latin typeface="Calibri" panose="020F0502020204030204"/>
              </a:rPr>
              <a:t>Fontes de energia</a:t>
            </a:r>
          </a:p>
          <a:p>
            <a:pPr marL="177800" indent="-1778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>
                <a:solidFill>
                  <a:srgbClr val="000000"/>
                </a:solidFill>
                <a:latin typeface="Calibri" panose="020F0502020204030204"/>
              </a:rPr>
              <a:t>Produtos/serviços</a:t>
            </a:r>
          </a:p>
          <a:p>
            <a:pPr marL="177800" indent="-1778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>
                <a:solidFill>
                  <a:srgbClr val="000000"/>
                </a:solidFill>
                <a:latin typeface="Calibri" panose="020F0502020204030204"/>
              </a:rPr>
              <a:t>Mercados</a:t>
            </a:r>
          </a:p>
          <a:p>
            <a:pPr marL="177800" indent="-17780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00">
                <a:solidFill>
                  <a:srgbClr val="000000"/>
                </a:solidFill>
                <a:latin typeface="Calibri" panose="020F0502020204030204"/>
              </a:rPr>
              <a:t>Resiliência</a:t>
            </a:r>
            <a:endParaRPr lang="en-US" sz="21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4" name="Rectangular Callout 8">
            <a:extLst>
              <a:ext uri="{FF2B5EF4-FFF2-40B4-BE49-F238E27FC236}">
                <a16:creationId xmlns:a16="http://schemas.microsoft.com/office/drawing/2014/main" id="{3593BA23-9C21-EC36-DBD7-20ECF4580F4A}"/>
              </a:ext>
            </a:extLst>
          </p:cNvPr>
          <p:cNvSpPr/>
          <p:nvPr/>
        </p:nvSpPr>
        <p:spPr bwMode="gray">
          <a:xfrm>
            <a:off x="805100" y="3426004"/>
            <a:ext cx="2335753" cy="23237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pt-BR" sz="2100" u="sng">
                <a:solidFill>
                  <a:srgbClr val="000000"/>
                </a:solidFill>
                <a:latin typeface="Calibri" panose="020F0502020204030204"/>
              </a:rPr>
              <a:t>Riscos de transição</a:t>
            </a: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Políticos</a:t>
            </a: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Jurídicos</a:t>
            </a: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Tecnológicos</a:t>
            </a: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Mercado</a:t>
            </a: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Reputação</a:t>
            </a:r>
            <a:endParaRPr lang="en-US" sz="2000" b="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Rectangular Callout 8">
            <a:extLst>
              <a:ext uri="{FF2B5EF4-FFF2-40B4-BE49-F238E27FC236}">
                <a16:creationId xmlns:a16="http://schemas.microsoft.com/office/drawing/2014/main" id="{716C10A1-D35E-9B33-D6AB-8232DA892B40}"/>
              </a:ext>
            </a:extLst>
          </p:cNvPr>
          <p:cNvSpPr/>
          <p:nvPr/>
        </p:nvSpPr>
        <p:spPr bwMode="gray">
          <a:xfrm>
            <a:off x="3386266" y="3426004"/>
            <a:ext cx="3927344" cy="238526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AU" sz="2100" u="sng">
                <a:solidFill>
                  <a:srgbClr val="000000"/>
                </a:solidFill>
                <a:latin typeface="Calibri" panose="020F0502020204030204"/>
              </a:rPr>
              <a:t>Riscos </a:t>
            </a:r>
            <a:r>
              <a:rPr lang="en-AU" sz="2100" u="sng" err="1">
                <a:solidFill>
                  <a:srgbClr val="000000"/>
                </a:solidFill>
                <a:latin typeface="Calibri" panose="020F0502020204030204"/>
              </a:rPr>
              <a:t>físicos</a:t>
            </a:r>
            <a:endParaRPr lang="en-AU" sz="2100" u="sng">
              <a:solidFill>
                <a:srgbClr val="000000"/>
              </a:solidFill>
              <a:latin typeface="Calibri" panose="020F0502020204030204"/>
            </a:endParaRP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Agudo</a:t>
            </a:r>
            <a:r>
              <a:rPr lang="en-AU" sz="200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AU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pt-BR" b="0" i="0">
                <a:solidFill>
                  <a:schemeClr val="tx1"/>
                </a:solidFill>
                <a:effectLst/>
                <a:latin typeface="Google Sans"/>
              </a:rPr>
              <a:t>secas, inundações e tempestades</a:t>
            </a:r>
            <a:r>
              <a:rPr lang="en-AU">
                <a:solidFill>
                  <a:srgbClr val="000000"/>
                </a:solidFill>
                <a:latin typeface="Calibri" panose="020F0502020204030204"/>
              </a:rPr>
              <a:t>)</a:t>
            </a:r>
          </a:p>
          <a:p>
            <a:pPr defTabSz="914377">
              <a:spcAft>
                <a:spcPts val="600"/>
              </a:spcAft>
            </a:pPr>
            <a:r>
              <a:rPr lang="pt-BR" sz="2000" b="1">
                <a:solidFill>
                  <a:srgbClr val="000000"/>
                </a:solidFill>
                <a:latin typeface="Calibri" panose="020F0502020204030204"/>
              </a:rPr>
              <a:t>Crônico</a:t>
            </a:r>
            <a:r>
              <a:rPr lang="en-AU" sz="200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AU" sz="1600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pt-BR" sz="1600">
                <a:solidFill>
                  <a:srgbClr val="000000"/>
                </a:solidFill>
                <a:latin typeface="Calibri" panose="020F0502020204030204"/>
              </a:rPr>
              <a:t>aumento das temperaturas ou dos níveis do mar, pressões sobre os recursos hídricos, perda de biodiversidade, alteração do uso do solo, destruição de habitats e escassez de recursos</a:t>
            </a:r>
            <a:r>
              <a:rPr lang="en-AU" sz="160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en-US" sz="200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4F1C8F59-0AB3-C48E-BF0F-571C1FA8AAED}"/>
              </a:ext>
            </a:extLst>
          </p:cNvPr>
          <p:cNvGrpSpPr/>
          <p:nvPr/>
        </p:nvGrpSpPr>
        <p:grpSpPr>
          <a:xfrm>
            <a:off x="710295" y="1805585"/>
            <a:ext cx="826406" cy="825636"/>
            <a:chOff x="9278188" y="3341538"/>
            <a:chExt cx="362309" cy="361971"/>
          </a:xfrm>
          <a:solidFill>
            <a:srgbClr val="DA291C"/>
          </a:solidFill>
        </p:grpSpPr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783D27F9-2B30-B27F-C9FA-D29AA1B33074}"/>
                </a:ext>
              </a:extLst>
            </p:cNvPr>
            <p:cNvSpPr/>
            <p:nvPr/>
          </p:nvSpPr>
          <p:spPr>
            <a:xfrm>
              <a:off x="9406626" y="3437298"/>
              <a:ext cx="100961" cy="152577"/>
            </a:xfrm>
            <a:custGeom>
              <a:avLst/>
              <a:gdLst>
                <a:gd name="connsiteX0" fmla="*/ 63899 w 100961"/>
                <a:gd name="connsiteY0" fmla="*/ 56179 h 152577"/>
                <a:gd name="connsiteX1" fmla="*/ 63261 w 100961"/>
                <a:gd name="connsiteY1" fmla="*/ 49795 h 152577"/>
                <a:gd name="connsiteX2" fmla="*/ 85625 w 100961"/>
                <a:gd name="connsiteY2" fmla="*/ 0 h 152577"/>
                <a:gd name="connsiteX3" fmla="*/ 33867 w 100961"/>
                <a:gd name="connsiteY3" fmla="*/ 0 h 152577"/>
                <a:gd name="connsiteX4" fmla="*/ 0 w 100961"/>
                <a:gd name="connsiteY4" fmla="*/ 79162 h 152577"/>
                <a:gd name="connsiteX5" fmla="*/ 29394 w 100961"/>
                <a:gd name="connsiteY5" fmla="*/ 79162 h 152577"/>
                <a:gd name="connsiteX6" fmla="*/ 34506 w 100961"/>
                <a:gd name="connsiteY6" fmla="*/ 81715 h 152577"/>
                <a:gd name="connsiteX7" fmla="*/ 35783 w 100961"/>
                <a:gd name="connsiteY7" fmla="*/ 87461 h 152577"/>
                <a:gd name="connsiteX8" fmla="*/ 17253 w 100961"/>
                <a:gd name="connsiteY8" fmla="*/ 152577 h 152577"/>
                <a:gd name="connsiteX9" fmla="*/ 100961 w 100961"/>
                <a:gd name="connsiteY9" fmla="*/ 59371 h 152577"/>
                <a:gd name="connsiteX10" fmla="*/ 69012 w 100961"/>
                <a:gd name="connsiteY10" fmla="*/ 59371 h 152577"/>
                <a:gd name="connsiteX11" fmla="*/ 63899 w 100961"/>
                <a:gd name="connsiteY11" fmla="*/ 56179 h 1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1" h="152577">
                  <a:moveTo>
                    <a:pt x="63899" y="56179"/>
                  </a:moveTo>
                  <a:cubicBezTo>
                    <a:pt x="62622" y="54264"/>
                    <a:pt x="62622" y="52349"/>
                    <a:pt x="63261" y="49795"/>
                  </a:cubicBezTo>
                  <a:lnTo>
                    <a:pt x="85625" y="0"/>
                  </a:lnTo>
                  <a:lnTo>
                    <a:pt x="33867" y="0"/>
                  </a:lnTo>
                  <a:lnTo>
                    <a:pt x="0" y="79162"/>
                  </a:lnTo>
                  <a:lnTo>
                    <a:pt x="29394" y="79162"/>
                  </a:lnTo>
                  <a:cubicBezTo>
                    <a:pt x="31311" y="79162"/>
                    <a:pt x="33228" y="79800"/>
                    <a:pt x="34506" y="81715"/>
                  </a:cubicBezTo>
                  <a:cubicBezTo>
                    <a:pt x="35783" y="83630"/>
                    <a:pt x="35783" y="85546"/>
                    <a:pt x="35783" y="87461"/>
                  </a:cubicBezTo>
                  <a:lnTo>
                    <a:pt x="17253" y="152577"/>
                  </a:lnTo>
                  <a:lnTo>
                    <a:pt x="100961" y="59371"/>
                  </a:lnTo>
                  <a:lnTo>
                    <a:pt x="69012" y="59371"/>
                  </a:lnTo>
                  <a:cubicBezTo>
                    <a:pt x="67094" y="58733"/>
                    <a:pt x="65178" y="57456"/>
                    <a:pt x="63899" y="5617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ABE2903F-C930-A16C-9DBC-EC6D0D264D3C}"/>
                </a:ext>
              </a:extLst>
            </p:cNvPr>
            <p:cNvSpPr/>
            <p:nvPr/>
          </p:nvSpPr>
          <p:spPr>
            <a:xfrm>
              <a:off x="9278188" y="3341538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09 w 362309"/>
                <a:gd name="connsiteY3" fmla="*/ 181305 h 361971"/>
                <a:gd name="connsiteX4" fmla="*/ 181474 w 362309"/>
                <a:gd name="connsiteY4" fmla="*/ 0 h 361971"/>
                <a:gd name="connsiteX5" fmla="*/ 248569 w 362309"/>
                <a:gd name="connsiteY5" fmla="*/ 152577 h 361971"/>
                <a:gd name="connsiteX6" fmla="*/ 136745 w 362309"/>
                <a:gd name="connsiteY6" fmla="*/ 277065 h 361971"/>
                <a:gd name="connsiteX7" fmla="*/ 132271 w 362309"/>
                <a:gd name="connsiteY7" fmla="*/ 278980 h 361971"/>
                <a:gd name="connsiteX8" fmla="*/ 129076 w 362309"/>
                <a:gd name="connsiteY8" fmla="*/ 278342 h 361971"/>
                <a:gd name="connsiteX9" fmla="*/ 125881 w 362309"/>
                <a:gd name="connsiteY9" fmla="*/ 270681 h 361971"/>
                <a:gd name="connsiteX10" fmla="*/ 150164 w 362309"/>
                <a:gd name="connsiteY10" fmla="*/ 187051 h 361971"/>
                <a:gd name="connsiteX11" fmla="*/ 119492 w 362309"/>
                <a:gd name="connsiteY11" fmla="*/ 187051 h 361971"/>
                <a:gd name="connsiteX12" fmla="*/ 114380 w 362309"/>
                <a:gd name="connsiteY12" fmla="*/ 184497 h 361971"/>
                <a:gd name="connsiteX13" fmla="*/ 113741 w 362309"/>
                <a:gd name="connsiteY13" fmla="*/ 178752 h 361971"/>
                <a:gd name="connsiteX14" fmla="*/ 153358 w 362309"/>
                <a:gd name="connsiteY14" fmla="*/ 86822 h 361971"/>
                <a:gd name="connsiteX15" fmla="*/ 159110 w 362309"/>
                <a:gd name="connsiteY15" fmla="*/ 82992 h 361971"/>
                <a:gd name="connsiteX16" fmla="*/ 224925 w 362309"/>
                <a:gd name="connsiteY16" fmla="*/ 82992 h 361971"/>
                <a:gd name="connsiteX17" fmla="*/ 230038 w 362309"/>
                <a:gd name="connsiteY17" fmla="*/ 86184 h 361971"/>
                <a:gd name="connsiteX18" fmla="*/ 230677 w 362309"/>
                <a:gd name="connsiteY18" fmla="*/ 92568 h 361971"/>
                <a:gd name="connsiteX19" fmla="*/ 208312 w 362309"/>
                <a:gd name="connsiteY19" fmla="*/ 142363 h 361971"/>
                <a:gd name="connsiteX20" fmla="*/ 244735 w 362309"/>
                <a:gd name="connsiteY20" fmla="*/ 142363 h 361971"/>
                <a:gd name="connsiteX21" fmla="*/ 250485 w 362309"/>
                <a:gd name="connsiteY21" fmla="*/ 146193 h 361971"/>
                <a:gd name="connsiteX22" fmla="*/ 248569 w 362309"/>
                <a:gd name="connsiteY22" fmla="*/ 152577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6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81715"/>
                    <a:pt x="281796" y="0"/>
                    <a:pt x="181474" y="0"/>
                  </a:cubicBezTo>
                  <a:close/>
                  <a:moveTo>
                    <a:pt x="248569" y="152577"/>
                  </a:moveTo>
                  <a:lnTo>
                    <a:pt x="136745" y="277065"/>
                  </a:lnTo>
                  <a:cubicBezTo>
                    <a:pt x="135466" y="278342"/>
                    <a:pt x="133550" y="278980"/>
                    <a:pt x="132271" y="278980"/>
                  </a:cubicBezTo>
                  <a:cubicBezTo>
                    <a:pt x="130994" y="278980"/>
                    <a:pt x="130355" y="278980"/>
                    <a:pt x="129076" y="278342"/>
                  </a:cubicBezTo>
                  <a:cubicBezTo>
                    <a:pt x="126521" y="277065"/>
                    <a:pt x="125243" y="273873"/>
                    <a:pt x="125881" y="270681"/>
                  </a:cubicBezTo>
                  <a:lnTo>
                    <a:pt x="150164" y="187051"/>
                  </a:lnTo>
                  <a:lnTo>
                    <a:pt x="119492" y="187051"/>
                  </a:lnTo>
                  <a:cubicBezTo>
                    <a:pt x="117575" y="187051"/>
                    <a:pt x="115658" y="185774"/>
                    <a:pt x="114380" y="184497"/>
                  </a:cubicBezTo>
                  <a:cubicBezTo>
                    <a:pt x="113102" y="182582"/>
                    <a:pt x="113102" y="180667"/>
                    <a:pt x="113741" y="178752"/>
                  </a:cubicBezTo>
                  <a:lnTo>
                    <a:pt x="153358" y="86822"/>
                  </a:lnTo>
                  <a:cubicBezTo>
                    <a:pt x="154636" y="84269"/>
                    <a:pt x="156553" y="82992"/>
                    <a:pt x="159110" y="82992"/>
                  </a:cubicBezTo>
                  <a:lnTo>
                    <a:pt x="224925" y="82992"/>
                  </a:lnTo>
                  <a:cubicBezTo>
                    <a:pt x="226843" y="82992"/>
                    <a:pt x="229399" y="84269"/>
                    <a:pt x="230038" y="86184"/>
                  </a:cubicBezTo>
                  <a:cubicBezTo>
                    <a:pt x="231315" y="88099"/>
                    <a:pt x="231315" y="90014"/>
                    <a:pt x="230677" y="92568"/>
                  </a:cubicBezTo>
                  <a:lnTo>
                    <a:pt x="208312" y="142363"/>
                  </a:lnTo>
                  <a:lnTo>
                    <a:pt x="244735" y="142363"/>
                  </a:lnTo>
                  <a:cubicBezTo>
                    <a:pt x="247290" y="142363"/>
                    <a:pt x="249846" y="143640"/>
                    <a:pt x="250485" y="146193"/>
                  </a:cubicBezTo>
                  <a:cubicBezTo>
                    <a:pt x="250485" y="148108"/>
                    <a:pt x="250485" y="150662"/>
                    <a:pt x="248569" y="15257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6">
            <a:extLst>
              <a:ext uri="{FF2B5EF4-FFF2-40B4-BE49-F238E27FC236}">
                <a16:creationId xmlns:a16="http://schemas.microsoft.com/office/drawing/2014/main" id="{2E4C6A82-1A31-8368-05CB-C991597E4E34}"/>
              </a:ext>
            </a:extLst>
          </p:cNvPr>
          <p:cNvGrpSpPr/>
          <p:nvPr/>
        </p:nvGrpSpPr>
        <p:grpSpPr>
          <a:xfrm>
            <a:off x="7313639" y="1805585"/>
            <a:ext cx="847775" cy="846985"/>
            <a:chOff x="10323582" y="4310627"/>
            <a:chExt cx="362309" cy="361971"/>
          </a:xfrm>
          <a:solidFill>
            <a:srgbClr val="43B02A"/>
          </a:solidFill>
        </p:grpSpPr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8F051D3C-2969-BA78-EA19-31160E336418}"/>
                </a:ext>
              </a:extLst>
            </p:cNvPr>
            <p:cNvSpPr/>
            <p:nvPr/>
          </p:nvSpPr>
          <p:spPr>
            <a:xfrm>
              <a:off x="10427738" y="4473418"/>
              <a:ext cx="183390" cy="98951"/>
            </a:xfrm>
            <a:custGeom>
              <a:avLst/>
              <a:gdLst>
                <a:gd name="connsiteX0" fmla="*/ 161026 w 183390"/>
                <a:gd name="connsiteY0" fmla="*/ 56818 h 98951"/>
                <a:gd name="connsiteX1" fmla="*/ 156553 w 183390"/>
                <a:gd name="connsiteY1" fmla="*/ 57456 h 98951"/>
                <a:gd name="connsiteX2" fmla="*/ 153997 w 183390"/>
                <a:gd name="connsiteY2" fmla="*/ 58733 h 98951"/>
                <a:gd name="connsiteX3" fmla="*/ 146330 w 183390"/>
                <a:gd name="connsiteY3" fmla="*/ 58733 h 98951"/>
                <a:gd name="connsiteX4" fmla="*/ 144412 w 183390"/>
                <a:gd name="connsiteY4" fmla="*/ 49795 h 98951"/>
                <a:gd name="connsiteX5" fmla="*/ 144412 w 183390"/>
                <a:gd name="connsiteY5" fmla="*/ 49157 h 98951"/>
                <a:gd name="connsiteX6" fmla="*/ 145051 w 183390"/>
                <a:gd name="connsiteY6" fmla="*/ 43411 h 98951"/>
                <a:gd name="connsiteX7" fmla="*/ 102239 w 183390"/>
                <a:gd name="connsiteY7" fmla="*/ 0 h 98951"/>
                <a:gd name="connsiteX8" fmla="*/ 58787 w 183390"/>
                <a:gd name="connsiteY8" fmla="*/ 34474 h 98951"/>
                <a:gd name="connsiteX9" fmla="*/ 54953 w 183390"/>
                <a:gd name="connsiteY9" fmla="*/ 38943 h 98951"/>
                <a:gd name="connsiteX10" fmla="*/ 49202 w 183390"/>
                <a:gd name="connsiteY10" fmla="*/ 38304 h 98951"/>
                <a:gd name="connsiteX11" fmla="*/ 33227 w 183390"/>
                <a:gd name="connsiteY11" fmla="*/ 32559 h 98951"/>
                <a:gd name="connsiteX12" fmla="*/ 0 w 183390"/>
                <a:gd name="connsiteY12" fmla="*/ 65755 h 98951"/>
                <a:gd name="connsiteX13" fmla="*/ 33227 w 183390"/>
                <a:gd name="connsiteY13" fmla="*/ 98952 h 98951"/>
                <a:gd name="connsiteX14" fmla="*/ 161665 w 183390"/>
                <a:gd name="connsiteY14" fmla="*/ 98952 h 98951"/>
                <a:gd name="connsiteX15" fmla="*/ 183391 w 183390"/>
                <a:gd name="connsiteY15" fmla="*/ 77246 h 98951"/>
                <a:gd name="connsiteX16" fmla="*/ 161026 w 183390"/>
                <a:gd name="connsiteY16" fmla="*/ 56818 h 9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390" h="98951">
                  <a:moveTo>
                    <a:pt x="161026" y="56818"/>
                  </a:moveTo>
                  <a:cubicBezTo>
                    <a:pt x="159110" y="56818"/>
                    <a:pt x="157831" y="56818"/>
                    <a:pt x="156553" y="57456"/>
                  </a:cubicBezTo>
                  <a:cubicBezTo>
                    <a:pt x="155915" y="57456"/>
                    <a:pt x="155275" y="58094"/>
                    <a:pt x="153997" y="58733"/>
                  </a:cubicBezTo>
                  <a:cubicBezTo>
                    <a:pt x="152080" y="60648"/>
                    <a:pt x="148246" y="60648"/>
                    <a:pt x="146330" y="58733"/>
                  </a:cubicBezTo>
                  <a:cubicBezTo>
                    <a:pt x="142495" y="56179"/>
                    <a:pt x="143774" y="51710"/>
                    <a:pt x="144412" y="49795"/>
                  </a:cubicBezTo>
                  <a:lnTo>
                    <a:pt x="144412" y="49157"/>
                  </a:lnTo>
                  <a:cubicBezTo>
                    <a:pt x="144412" y="47880"/>
                    <a:pt x="145051" y="45965"/>
                    <a:pt x="145051" y="43411"/>
                  </a:cubicBezTo>
                  <a:cubicBezTo>
                    <a:pt x="145051" y="19791"/>
                    <a:pt x="125881" y="639"/>
                    <a:pt x="102239" y="0"/>
                  </a:cubicBezTo>
                  <a:cubicBezTo>
                    <a:pt x="81791" y="0"/>
                    <a:pt x="63261" y="14683"/>
                    <a:pt x="58787" y="34474"/>
                  </a:cubicBezTo>
                  <a:cubicBezTo>
                    <a:pt x="58148" y="36389"/>
                    <a:pt x="56871" y="38304"/>
                    <a:pt x="54953" y="38943"/>
                  </a:cubicBezTo>
                  <a:cubicBezTo>
                    <a:pt x="53036" y="39581"/>
                    <a:pt x="50481" y="39581"/>
                    <a:pt x="49202" y="38304"/>
                  </a:cubicBezTo>
                  <a:cubicBezTo>
                    <a:pt x="44091" y="34474"/>
                    <a:pt x="39617" y="32559"/>
                    <a:pt x="33227" y="32559"/>
                  </a:cubicBezTo>
                  <a:cubicBezTo>
                    <a:pt x="14696" y="32559"/>
                    <a:pt x="0" y="47242"/>
                    <a:pt x="0" y="65755"/>
                  </a:cubicBezTo>
                  <a:cubicBezTo>
                    <a:pt x="0" y="84269"/>
                    <a:pt x="14696" y="98952"/>
                    <a:pt x="33227" y="98952"/>
                  </a:cubicBezTo>
                  <a:lnTo>
                    <a:pt x="161665" y="98952"/>
                  </a:lnTo>
                  <a:cubicBezTo>
                    <a:pt x="173806" y="98952"/>
                    <a:pt x="183391" y="89376"/>
                    <a:pt x="183391" y="77246"/>
                  </a:cubicBezTo>
                  <a:cubicBezTo>
                    <a:pt x="182752" y="66394"/>
                    <a:pt x="173167" y="56818"/>
                    <a:pt x="161026" y="5681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4A46FCF0-C795-2F31-D193-44F0DFA9D664}"/>
                </a:ext>
              </a:extLst>
            </p:cNvPr>
            <p:cNvSpPr/>
            <p:nvPr/>
          </p:nvSpPr>
          <p:spPr>
            <a:xfrm>
              <a:off x="10447547" y="4458097"/>
              <a:ext cx="48563" cy="39580"/>
            </a:xfrm>
            <a:custGeom>
              <a:avLst/>
              <a:gdLst>
                <a:gd name="connsiteX0" fmla="*/ 28755 w 48563"/>
                <a:gd name="connsiteY0" fmla="*/ 39581 h 39580"/>
                <a:gd name="connsiteX1" fmla="*/ 48563 w 48563"/>
                <a:gd name="connsiteY1" fmla="*/ 14045 h 39580"/>
                <a:gd name="connsiteX2" fmla="*/ 25560 w 48563"/>
                <a:gd name="connsiteY2" fmla="*/ 0 h 39580"/>
                <a:gd name="connsiteX3" fmla="*/ 0 w 48563"/>
                <a:gd name="connsiteY3" fmla="*/ 25536 h 39580"/>
                <a:gd name="connsiteX4" fmla="*/ 3195 w 48563"/>
                <a:gd name="connsiteY4" fmla="*/ 37027 h 39580"/>
                <a:gd name="connsiteX5" fmla="*/ 13419 w 48563"/>
                <a:gd name="connsiteY5" fmla="*/ 35750 h 39580"/>
                <a:gd name="connsiteX6" fmla="*/ 28755 w 48563"/>
                <a:gd name="connsiteY6" fmla="*/ 39581 h 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63" h="39580">
                  <a:moveTo>
                    <a:pt x="28755" y="39581"/>
                  </a:moveTo>
                  <a:cubicBezTo>
                    <a:pt x="32589" y="29366"/>
                    <a:pt x="39617" y="20429"/>
                    <a:pt x="48563" y="14045"/>
                  </a:cubicBezTo>
                  <a:cubicBezTo>
                    <a:pt x="44091" y="5745"/>
                    <a:pt x="35783" y="0"/>
                    <a:pt x="25560" y="0"/>
                  </a:cubicBezTo>
                  <a:cubicBezTo>
                    <a:pt x="11502" y="0"/>
                    <a:pt x="0" y="11491"/>
                    <a:pt x="0" y="25536"/>
                  </a:cubicBezTo>
                  <a:cubicBezTo>
                    <a:pt x="0" y="29366"/>
                    <a:pt x="1278" y="33835"/>
                    <a:pt x="3195" y="37027"/>
                  </a:cubicBezTo>
                  <a:cubicBezTo>
                    <a:pt x="6390" y="36389"/>
                    <a:pt x="9585" y="35750"/>
                    <a:pt x="13419" y="35750"/>
                  </a:cubicBezTo>
                  <a:cubicBezTo>
                    <a:pt x="19170" y="36389"/>
                    <a:pt x="24282" y="37665"/>
                    <a:pt x="28755" y="3958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B74E0F27-D8B7-E286-9773-4E23F56A5791}"/>
                </a:ext>
              </a:extLst>
            </p:cNvPr>
            <p:cNvSpPr/>
            <p:nvPr/>
          </p:nvSpPr>
          <p:spPr>
            <a:xfrm>
              <a:off x="10323582" y="4310627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181474 w 362309"/>
                <a:gd name="connsiteY4" fmla="*/ 0 h 361971"/>
                <a:gd name="connsiteX5" fmla="*/ 190420 w 362309"/>
                <a:gd name="connsiteY5" fmla="*/ 123211 h 361971"/>
                <a:gd name="connsiteX6" fmla="*/ 201922 w 362309"/>
                <a:gd name="connsiteY6" fmla="*/ 111720 h 361971"/>
                <a:gd name="connsiteX7" fmla="*/ 210868 w 362309"/>
                <a:gd name="connsiteY7" fmla="*/ 111720 h 361971"/>
                <a:gd name="connsiteX8" fmla="*/ 210868 w 362309"/>
                <a:gd name="connsiteY8" fmla="*/ 120657 h 361971"/>
                <a:gd name="connsiteX9" fmla="*/ 199367 w 362309"/>
                <a:gd name="connsiteY9" fmla="*/ 132149 h 361971"/>
                <a:gd name="connsiteX10" fmla="*/ 194893 w 362309"/>
                <a:gd name="connsiteY10" fmla="*/ 134064 h 361971"/>
                <a:gd name="connsiteX11" fmla="*/ 190420 w 362309"/>
                <a:gd name="connsiteY11" fmla="*/ 132149 h 361971"/>
                <a:gd name="connsiteX12" fmla="*/ 190420 w 362309"/>
                <a:gd name="connsiteY12" fmla="*/ 123211 h 361971"/>
                <a:gd name="connsiteX13" fmla="*/ 143135 w 362309"/>
                <a:gd name="connsiteY13" fmla="*/ 93206 h 361971"/>
                <a:gd name="connsiteX14" fmla="*/ 149525 w 362309"/>
                <a:gd name="connsiteY14" fmla="*/ 86822 h 361971"/>
                <a:gd name="connsiteX15" fmla="*/ 155915 w 362309"/>
                <a:gd name="connsiteY15" fmla="*/ 93206 h 361971"/>
                <a:gd name="connsiteX16" fmla="*/ 155915 w 362309"/>
                <a:gd name="connsiteY16" fmla="*/ 109166 h 361971"/>
                <a:gd name="connsiteX17" fmla="*/ 149525 w 362309"/>
                <a:gd name="connsiteY17" fmla="*/ 115550 h 361971"/>
                <a:gd name="connsiteX18" fmla="*/ 143135 w 362309"/>
                <a:gd name="connsiteY18" fmla="*/ 109166 h 361971"/>
                <a:gd name="connsiteX19" fmla="*/ 143135 w 362309"/>
                <a:gd name="connsiteY19" fmla="*/ 93206 h 361971"/>
                <a:gd name="connsiteX20" fmla="*/ 88181 w 362309"/>
                <a:gd name="connsiteY20" fmla="*/ 111720 h 361971"/>
                <a:gd name="connsiteX21" fmla="*/ 97128 w 362309"/>
                <a:gd name="connsiteY21" fmla="*/ 111720 h 361971"/>
                <a:gd name="connsiteX22" fmla="*/ 108629 w 362309"/>
                <a:gd name="connsiteY22" fmla="*/ 123211 h 361971"/>
                <a:gd name="connsiteX23" fmla="*/ 108629 w 362309"/>
                <a:gd name="connsiteY23" fmla="*/ 132149 h 361971"/>
                <a:gd name="connsiteX24" fmla="*/ 104156 w 362309"/>
                <a:gd name="connsiteY24" fmla="*/ 134064 h 361971"/>
                <a:gd name="connsiteX25" fmla="*/ 99683 w 362309"/>
                <a:gd name="connsiteY25" fmla="*/ 132149 h 361971"/>
                <a:gd name="connsiteX26" fmla="*/ 88181 w 362309"/>
                <a:gd name="connsiteY26" fmla="*/ 120657 h 361971"/>
                <a:gd name="connsiteX27" fmla="*/ 88181 w 362309"/>
                <a:gd name="connsiteY27" fmla="*/ 111720 h 361971"/>
                <a:gd name="connsiteX28" fmla="*/ 84986 w 362309"/>
                <a:gd name="connsiteY28" fmla="*/ 179390 h 361971"/>
                <a:gd name="connsiteX29" fmla="*/ 69012 w 362309"/>
                <a:gd name="connsiteY29" fmla="*/ 179390 h 361971"/>
                <a:gd name="connsiteX30" fmla="*/ 62622 w 362309"/>
                <a:gd name="connsiteY30" fmla="*/ 173006 h 361971"/>
                <a:gd name="connsiteX31" fmla="*/ 69012 w 362309"/>
                <a:gd name="connsiteY31" fmla="*/ 166622 h 361971"/>
                <a:gd name="connsiteX32" fmla="*/ 84986 w 362309"/>
                <a:gd name="connsiteY32" fmla="*/ 166622 h 361971"/>
                <a:gd name="connsiteX33" fmla="*/ 91376 w 362309"/>
                <a:gd name="connsiteY33" fmla="*/ 173006 h 361971"/>
                <a:gd name="connsiteX34" fmla="*/ 84986 w 362309"/>
                <a:gd name="connsiteY34" fmla="*/ 179390 h 361971"/>
                <a:gd name="connsiteX35" fmla="*/ 265182 w 362309"/>
                <a:gd name="connsiteY35" fmla="*/ 275788 h 361971"/>
                <a:gd name="connsiteX36" fmla="*/ 136745 w 362309"/>
                <a:gd name="connsiteY36" fmla="*/ 275788 h 361971"/>
                <a:gd name="connsiteX37" fmla="*/ 90738 w 362309"/>
                <a:gd name="connsiteY37" fmla="*/ 229823 h 361971"/>
                <a:gd name="connsiteX38" fmla="*/ 114380 w 362309"/>
                <a:gd name="connsiteY38" fmla="*/ 189604 h 361971"/>
                <a:gd name="connsiteX39" fmla="*/ 110546 w 362309"/>
                <a:gd name="connsiteY39" fmla="*/ 173006 h 361971"/>
                <a:gd name="connsiteX40" fmla="*/ 148886 w 362309"/>
                <a:gd name="connsiteY40" fmla="*/ 134702 h 361971"/>
                <a:gd name="connsiteX41" fmla="*/ 182752 w 362309"/>
                <a:gd name="connsiteY41" fmla="*/ 155769 h 361971"/>
                <a:gd name="connsiteX42" fmla="*/ 205756 w 362309"/>
                <a:gd name="connsiteY42" fmla="*/ 150662 h 361971"/>
                <a:gd name="connsiteX43" fmla="*/ 261349 w 362309"/>
                <a:gd name="connsiteY43" fmla="*/ 206841 h 361971"/>
                <a:gd name="connsiteX44" fmla="*/ 261349 w 362309"/>
                <a:gd name="connsiteY44" fmla="*/ 207479 h 361971"/>
                <a:gd name="connsiteX45" fmla="*/ 264544 w 362309"/>
                <a:gd name="connsiteY45" fmla="*/ 207479 h 361971"/>
                <a:gd name="connsiteX46" fmla="*/ 299049 w 362309"/>
                <a:gd name="connsiteY46" fmla="*/ 241953 h 361971"/>
                <a:gd name="connsiteX47" fmla="*/ 265182 w 362309"/>
                <a:gd name="connsiteY47" fmla="*/ 27578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3" y="0"/>
                    <a:pt x="0" y="81077"/>
                    <a:pt x="0" y="180667"/>
                  </a:cubicBezTo>
                  <a:cubicBezTo>
                    <a:pt x="0" y="280895"/>
                    <a:pt x="81153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81077"/>
                    <a:pt x="281796" y="0"/>
                    <a:pt x="181474" y="0"/>
                  </a:cubicBezTo>
                  <a:close/>
                  <a:moveTo>
                    <a:pt x="190420" y="123211"/>
                  </a:moveTo>
                  <a:lnTo>
                    <a:pt x="201922" y="111720"/>
                  </a:lnTo>
                  <a:cubicBezTo>
                    <a:pt x="204478" y="109166"/>
                    <a:pt x="208312" y="109166"/>
                    <a:pt x="210868" y="111720"/>
                  </a:cubicBezTo>
                  <a:cubicBezTo>
                    <a:pt x="213424" y="114273"/>
                    <a:pt x="213424" y="118104"/>
                    <a:pt x="210868" y="120657"/>
                  </a:cubicBezTo>
                  <a:lnTo>
                    <a:pt x="199367" y="132149"/>
                  </a:lnTo>
                  <a:cubicBezTo>
                    <a:pt x="198088" y="133425"/>
                    <a:pt x="196172" y="134064"/>
                    <a:pt x="194893" y="134064"/>
                  </a:cubicBezTo>
                  <a:cubicBezTo>
                    <a:pt x="192977" y="134064"/>
                    <a:pt x="191698" y="133425"/>
                    <a:pt x="190420" y="132149"/>
                  </a:cubicBezTo>
                  <a:cubicBezTo>
                    <a:pt x="187864" y="130233"/>
                    <a:pt x="187864" y="125765"/>
                    <a:pt x="190420" y="123211"/>
                  </a:cubicBezTo>
                  <a:close/>
                  <a:moveTo>
                    <a:pt x="143135" y="93206"/>
                  </a:moveTo>
                  <a:cubicBezTo>
                    <a:pt x="143135" y="89376"/>
                    <a:pt x="145691" y="86822"/>
                    <a:pt x="149525" y="86822"/>
                  </a:cubicBezTo>
                  <a:cubicBezTo>
                    <a:pt x="153358" y="86822"/>
                    <a:pt x="155915" y="89376"/>
                    <a:pt x="155915" y="93206"/>
                  </a:cubicBezTo>
                  <a:lnTo>
                    <a:pt x="155915" y="109166"/>
                  </a:lnTo>
                  <a:cubicBezTo>
                    <a:pt x="155915" y="112997"/>
                    <a:pt x="153358" y="115550"/>
                    <a:pt x="149525" y="115550"/>
                  </a:cubicBezTo>
                  <a:cubicBezTo>
                    <a:pt x="145691" y="115550"/>
                    <a:pt x="143135" y="112997"/>
                    <a:pt x="143135" y="109166"/>
                  </a:cubicBezTo>
                  <a:lnTo>
                    <a:pt x="143135" y="93206"/>
                  </a:lnTo>
                  <a:close/>
                  <a:moveTo>
                    <a:pt x="88181" y="111720"/>
                  </a:moveTo>
                  <a:cubicBezTo>
                    <a:pt x="90738" y="109166"/>
                    <a:pt x="94571" y="109166"/>
                    <a:pt x="97128" y="111720"/>
                  </a:cubicBezTo>
                  <a:lnTo>
                    <a:pt x="108629" y="123211"/>
                  </a:lnTo>
                  <a:cubicBezTo>
                    <a:pt x="111185" y="125765"/>
                    <a:pt x="111185" y="129595"/>
                    <a:pt x="108629" y="132149"/>
                  </a:cubicBezTo>
                  <a:cubicBezTo>
                    <a:pt x="107351" y="133425"/>
                    <a:pt x="105434" y="134064"/>
                    <a:pt x="104156" y="134064"/>
                  </a:cubicBezTo>
                  <a:cubicBezTo>
                    <a:pt x="102878" y="134064"/>
                    <a:pt x="100961" y="133425"/>
                    <a:pt x="99683" y="132149"/>
                  </a:cubicBezTo>
                  <a:lnTo>
                    <a:pt x="88181" y="120657"/>
                  </a:lnTo>
                  <a:cubicBezTo>
                    <a:pt x="85625" y="118742"/>
                    <a:pt x="85625" y="114273"/>
                    <a:pt x="88181" y="111720"/>
                  </a:cubicBezTo>
                  <a:close/>
                  <a:moveTo>
                    <a:pt x="84986" y="179390"/>
                  </a:moveTo>
                  <a:lnTo>
                    <a:pt x="69012" y="179390"/>
                  </a:lnTo>
                  <a:cubicBezTo>
                    <a:pt x="65178" y="179390"/>
                    <a:pt x="62622" y="176836"/>
                    <a:pt x="62622" y="173006"/>
                  </a:cubicBezTo>
                  <a:cubicBezTo>
                    <a:pt x="62622" y="169176"/>
                    <a:pt x="65178" y="166622"/>
                    <a:pt x="69012" y="166622"/>
                  </a:cubicBezTo>
                  <a:lnTo>
                    <a:pt x="84986" y="166622"/>
                  </a:lnTo>
                  <a:cubicBezTo>
                    <a:pt x="88820" y="166622"/>
                    <a:pt x="91376" y="169176"/>
                    <a:pt x="91376" y="173006"/>
                  </a:cubicBezTo>
                  <a:cubicBezTo>
                    <a:pt x="91376" y="176836"/>
                    <a:pt x="88820" y="179390"/>
                    <a:pt x="84986" y="179390"/>
                  </a:cubicBezTo>
                  <a:close/>
                  <a:moveTo>
                    <a:pt x="265182" y="275788"/>
                  </a:moveTo>
                  <a:lnTo>
                    <a:pt x="136745" y="275788"/>
                  </a:lnTo>
                  <a:cubicBezTo>
                    <a:pt x="111185" y="275788"/>
                    <a:pt x="90738" y="255359"/>
                    <a:pt x="90738" y="229823"/>
                  </a:cubicBezTo>
                  <a:cubicBezTo>
                    <a:pt x="90738" y="212587"/>
                    <a:pt x="100322" y="197265"/>
                    <a:pt x="114380" y="189604"/>
                  </a:cubicBezTo>
                  <a:cubicBezTo>
                    <a:pt x="111824" y="184497"/>
                    <a:pt x="110546" y="178752"/>
                    <a:pt x="110546" y="173006"/>
                  </a:cubicBezTo>
                  <a:cubicBezTo>
                    <a:pt x="110546" y="151939"/>
                    <a:pt x="127799" y="134702"/>
                    <a:pt x="148886" y="134702"/>
                  </a:cubicBezTo>
                  <a:cubicBezTo>
                    <a:pt x="163582" y="134702"/>
                    <a:pt x="176362" y="143001"/>
                    <a:pt x="182752" y="155769"/>
                  </a:cubicBezTo>
                  <a:cubicBezTo>
                    <a:pt x="189782" y="152577"/>
                    <a:pt x="197449" y="150662"/>
                    <a:pt x="205756" y="150662"/>
                  </a:cubicBezTo>
                  <a:cubicBezTo>
                    <a:pt x="236428" y="150662"/>
                    <a:pt x="261349" y="175560"/>
                    <a:pt x="261349" y="206841"/>
                  </a:cubicBezTo>
                  <a:cubicBezTo>
                    <a:pt x="261349" y="206841"/>
                    <a:pt x="261349" y="206841"/>
                    <a:pt x="261349" y="207479"/>
                  </a:cubicBezTo>
                  <a:cubicBezTo>
                    <a:pt x="262626" y="207479"/>
                    <a:pt x="263905" y="207479"/>
                    <a:pt x="264544" y="207479"/>
                  </a:cubicBezTo>
                  <a:cubicBezTo>
                    <a:pt x="283713" y="207479"/>
                    <a:pt x="299049" y="222801"/>
                    <a:pt x="299049" y="241953"/>
                  </a:cubicBezTo>
                  <a:cubicBezTo>
                    <a:pt x="299688" y="260467"/>
                    <a:pt x="284352" y="275788"/>
                    <a:pt x="265182" y="2757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ectangular Callout 8">
            <a:extLst>
              <a:ext uri="{FF2B5EF4-FFF2-40B4-BE49-F238E27FC236}">
                <a16:creationId xmlns:a16="http://schemas.microsoft.com/office/drawing/2014/main" id="{EEE71F76-B6A0-03F4-26EE-A0E9B6D3CC5F}"/>
              </a:ext>
            </a:extLst>
          </p:cNvPr>
          <p:cNvSpPr/>
          <p:nvPr/>
        </p:nvSpPr>
        <p:spPr bwMode="gray">
          <a:xfrm>
            <a:off x="812800" y="2739938"/>
            <a:ext cx="2055223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914377">
              <a:spcAft>
                <a:spcPts val="1200"/>
              </a:spcAft>
            </a:pPr>
            <a:r>
              <a:rPr lang="en-AU" sz="2400" b="1" err="1">
                <a:solidFill>
                  <a:srgbClr val="000000"/>
                </a:solidFill>
                <a:latin typeface="Calibri" panose="020F0502020204030204"/>
              </a:rPr>
              <a:t>Riscos</a:t>
            </a:r>
            <a:endParaRPr lang="en-AU" sz="2400" b="1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4" name="Rectangular Callout 8">
            <a:extLst>
              <a:ext uri="{FF2B5EF4-FFF2-40B4-BE49-F238E27FC236}">
                <a16:creationId xmlns:a16="http://schemas.microsoft.com/office/drawing/2014/main" id="{8970B59B-6C7F-79D9-9E1B-A0EEB8A304FC}"/>
              </a:ext>
            </a:extLst>
          </p:cNvPr>
          <p:cNvSpPr/>
          <p:nvPr/>
        </p:nvSpPr>
        <p:spPr bwMode="gray">
          <a:xfrm>
            <a:off x="8495836" y="2776590"/>
            <a:ext cx="2055223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914377">
              <a:spcAft>
                <a:spcPts val="1200"/>
              </a:spcAft>
            </a:pPr>
            <a:r>
              <a:rPr lang="en-AU" sz="2400" b="1" err="1">
                <a:solidFill>
                  <a:srgbClr val="000000"/>
                </a:solidFill>
                <a:latin typeface="Calibri" panose="020F0502020204030204"/>
              </a:rPr>
              <a:t>Oportunidades</a:t>
            </a:r>
            <a:endParaRPr lang="en-AU" sz="2400" b="1">
              <a:solidFill>
                <a:srgbClr val="000000"/>
              </a:solidFill>
              <a:latin typeface="Calibri" panose="020F050202020403020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7CD713-C5DA-31E8-6390-B4BCCE0C45EF}"/>
              </a:ext>
            </a:extLst>
          </p:cNvPr>
          <p:cNvCxnSpPr>
            <a:cxnSpLocks/>
          </p:cNvCxnSpPr>
          <p:nvPr/>
        </p:nvCxnSpPr>
        <p:spPr>
          <a:xfrm>
            <a:off x="812800" y="3204824"/>
            <a:ext cx="5653988" cy="23369"/>
          </a:xfrm>
          <a:prstGeom prst="line">
            <a:avLst/>
          </a:prstGeom>
          <a:ln w="57150">
            <a:solidFill>
              <a:srgbClr val="DA2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8230CF-4A7C-16A9-763A-9B998F30E62C}"/>
              </a:ext>
            </a:extLst>
          </p:cNvPr>
          <p:cNvCxnSpPr>
            <a:cxnSpLocks/>
          </p:cNvCxnSpPr>
          <p:nvPr/>
        </p:nvCxnSpPr>
        <p:spPr>
          <a:xfrm>
            <a:off x="7416145" y="3228193"/>
            <a:ext cx="421460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FF5FE74-5E3C-95E3-FE1C-5AD45A31120F}"/>
              </a:ext>
            </a:extLst>
          </p:cNvPr>
          <p:cNvSpPr txBox="1"/>
          <p:nvPr/>
        </p:nvSpPr>
        <p:spPr>
          <a:xfrm>
            <a:off x="805100" y="878616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Riscos e oportunidades relacionados ao clima</a:t>
            </a:r>
          </a:p>
        </p:txBody>
      </p:sp>
    </p:spTree>
    <p:extLst>
      <p:ext uri="{BB962C8B-B14F-4D97-AF65-F5344CB8AC3E}">
        <p14:creationId xmlns:p14="http://schemas.microsoft.com/office/powerpoint/2010/main" val="34941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359981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abordados no IFRS S2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6FDA4EA-332F-1A7D-B6F0-2E89489B573E}"/>
              </a:ext>
            </a:extLst>
          </p:cNvPr>
          <p:cNvSpPr txBox="1">
            <a:spLocks/>
          </p:cNvSpPr>
          <p:nvPr/>
        </p:nvSpPr>
        <p:spPr>
          <a:xfrm>
            <a:off x="505884" y="712608"/>
            <a:ext cx="11180232" cy="333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D11B8-2B0B-921F-56FB-07F1EFB756A9}"/>
              </a:ext>
            </a:extLst>
          </p:cNvPr>
          <p:cNvSpPr txBox="1"/>
          <p:nvPr/>
        </p:nvSpPr>
        <p:spPr>
          <a:xfrm>
            <a:off x="4959902" y="2990609"/>
            <a:ext cx="2305878" cy="4373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pt-BR" sz="2800" b="1">
                <a:solidFill>
                  <a:srgbClr val="CA2C83"/>
                </a:solidFill>
              </a:rPr>
              <a:t>CONSISTÊNCIA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4184C93-9344-1EA9-4B04-A2DB9DBFB927}"/>
              </a:ext>
            </a:extLst>
          </p:cNvPr>
          <p:cNvSpPr/>
          <p:nvPr/>
        </p:nvSpPr>
        <p:spPr bwMode="gray">
          <a:xfrm>
            <a:off x="6910369" y="1765600"/>
            <a:ext cx="1393543" cy="1273332"/>
          </a:xfrm>
          <a:prstGeom prst="wedgeEllipseCallout">
            <a:avLst>
              <a:gd name="adj1" fmla="val -57196"/>
              <a:gd name="adj2" fmla="val 48736"/>
            </a:avLst>
          </a:prstGeom>
          <a:solidFill>
            <a:schemeClr val="tx1">
              <a:alpha val="6000"/>
            </a:schemeClr>
          </a:solidFill>
          <a:ln w="19050" cap="flat">
            <a:noFill/>
            <a:prstDash val="solid"/>
            <a:miter/>
          </a:ln>
        </p:spPr>
        <p:txBody>
          <a:bodyPr wrap="none" lIns="0" tIns="0" rIns="0" bIns="0" rtlCol="0" anchor="ctr" anchorCtr="0"/>
          <a:lstStyle/>
          <a:p>
            <a:pPr algn="ctr" defTabSz="914377"/>
            <a:r>
              <a:rPr lang="pt-BR" b="1">
                <a:solidFill>
                  <a:schemeClr val="tx2"/>
                </a:solidFill>
                <a:latin typeface="Calibri"/>
              </a:rPr>
              <a:t>Premissas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F7CDF9D-EBE6-6966-AEEA-A58F7891785D}"/>
              </a:ext>
            </a:extLst>
          </p:cNvPr>
          <p:cNvSpPr/>
          <p:nvPr/>
        </p:nvSpPr>
        <p:spPr bwMode="gray">
          <a:xfrm>
            <a:off x="3686982" y="1414537"/>
            <a:ext cx="1535740" cy="1435428"/>
          </a:xfrm>
          <a:prstGeom prst="wedgeEllipseCallout">
            <a:avLst>
              <a:gd name="adj1" fmla="val 43374"/>
              <a:gd name="adj2" fmla="val 51526"/>
            </a:avLst>
          </a:prstGeom>
          <a:solidFill>
            <a:schemeClr val="tx1">
              <a:alpha val="6000"/>
            </a:schemeClr>
          </a:solidFill>
          <a:ln w="19050" cap="flat">
            <a:noFill/>
            <a:prstDash val="solid"/>
            <a:miter/>
          </a:ln>
        </p:spPr>
        <p:txBody>
          <a:bodyPr wrap="none" lIns="0" tIns="0" rIns="0" bIns="0" rtlCol="0" anchor="ctr" anchorCtr="0"/>
          <a:lstStyle/>
          <a:p>
            <a:pPr algn="ctr" defTabSz="914377"/>
            <a:endParaRPr lang="pt-BR" b="1">
              <a:solidFill>
                <a:schemeClr val="tx2"/>
              </a:solidFill>
              <a:latin typeface="Calibri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B839536-1A37-A2C5-759A-0F7AA5623CED}"/>
              </a:ext>
            </a:extLst>
          </p:cNvPr>
          <p:cNvSpPr/>
          <p:nvPr/>
        </p:nvSpPr>
        <p:spPr bwMode="gray">
          <a:xfrm>
            <a:off x="6138588" y="1078172"/>
            <a:ext cx="1393542" cy="1273332"/>
          </a:xfrm>
          <a:prstGeom prst="wedgeEllipseCallout">
            <a:avLst>
              <a:gd name="adj1" fmla="val -33773"/>
              <a:gd name="adj2" fmla="val 69121"/>
            </a:avLst>
          </a:prstGeom>
          <a:solidFill>
            <a:schemeClr val="tx1">
              <a:alpha val="6000"/>
            </a:schemeClr>
          </a:solidFill>
          <a:ln w="19050" cap="flat">
            <a:noFill/>
            <a:prstDash val="solid"/>
            <a:miter/>
          </a:ln>
        </p:spPr>
        <p:txBody>
          <a:bodyPr wrap="none" lIns="0" tIns="0" rIns="0" bIns="0" rtlCol="0" anchor="ctr" anchorCtr="0"/>
          <a:lstStyle/>
          <a:p>
            <a:pPr algn="ctr" defTabSz="914377"/>
            <a:r>
              <a:rPr lang="pt-BR" b="1">
                <a:solidFill>
                  <a:schemeClr val="tx2"/>
                </a:solidFill>
                <a:latin typeface="Calibri"/>
              </a:rPr>
              <a:t>Julgamentos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141A8-2481-40D4-293C-1160471397D1}"/>
              </a:ext>
            </a:extLst>
          </p:cNvPr>
          <p:cNvSpPr txBox="1"/>
          <p:nvPr/>
        </p:nvSpPr>
        <p:spPr>
          <a:xfrm>
            <a:off x="1288413" y="3766892"/>
            <a:ext cx="961517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pt-BR" sz="1800"/>
              <a:t>Por exemplo: Compromisso da Alta Administração de zero emissões líquidas de gases de efeito estufa até determinada data (Escopos 1, 2 e/ou 3).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783768-3E2D-57DB-77D7-A7FA9CC83A62}"/>
              </a:ext>
            </a:extLst>
          </p:cNvPr>
          <p:cNvGrpSpPr/>
          <p:nvPr/>
        </p:nvGrpSpPr>
        <p:grpSpPr>
          <a:xfrm>
            <a:off x="505884" y="4502674"/>
            <a:ext cx="11467429" cy="1559143"/>
            <a:chOff x="3454826" y="4229173"/>
            <a:chExt cx="8332742" cy="15591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CBF5F3-1882-178E-69E8-282DC39443FE}"/>
                </a:ext>
              </a:extLst>
            </p:cNvPr>
            <p:cNvSpPr txBox="1"/>
            <p:nvPr/>
          </p:nvSpPr>
          <p:spPr>
            <a:xfrm>
              <a:off x="3454826" y="4229173"/>
              <a:ext cx="7026246" cy="3231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defTabSz="914377">
                <a:spcAft>
                  <a:spcPts val="1200"/>
                </a:spcAft>
                <a:defRPr sz="2400">
                  <a:solidFill>
                    <a:schemeClr val="tx1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t-BR" sz="2100" b="1"/>
                <a:t>Exemplos de impactos nas Demonstrações Financeiras que refletem esse compromisso:</a:t>
              </a:r>
              <a:endParaRPr lang="en-US" sz="21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3D5D4-83FF-E9C6-7A11-B7A08914E2CF}"/>
                </a:ext>
              </a:extLst>
            </p:cNvPr>
            <p:cNvSpPr txBox="1"/>
            <p:nvPr/>
          </p:nvSpPr>
          <p:spPr>
            <a:xfrm>
              <a:off x="3454826" y="4818820"/>
              <a:ext cx="2456064" cy="9694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2100">
                  <a:solidFill>
                    <a:schemeClr val="tx1"/>
                  </a:solidFill>
                </a:rPr>
                <a:t>Ativos</a:t>
              </a:r>
              <a:r>
                <a:rPr lang="en-US" sz="2100">
                  <a:solidFill>
                    <a:schemeClr val="tx1"/>
                  </a:solidFill>
                </a:rPr>
                <a:t> </a:t>
              </a:r>
              <a:r>
                <a:rPr lang="pt-BR" sz="2100">
                  <a:solidFill>
                    <a:schemeClr val="tx1"/>
                  </a:solidFill>
                </a:rPr>
                <a:t>com alta emissão  CO</a:t>
              </a:r>
              <a:r>
                <a:rPr lang="pt-BR" sz="2100" baseline="30000">
                  <a:solidFill>
                    <a:schemeClr val="tx1"/>
                  </a:solidFill>
                </a:rPr>
                <a:t>2</a:t>
              </a:r>
              <a:r>
                <a:rPr lang="pt-BR" sz="2100">
                  <a:solidFill>
                    <a:schemeClr val="tx1"/>
                  </a:solidFill>
                </a:rPr>
                <a:t>e (carbono ou equivalente) com </a:t>
              </a:r>
              <a:r>
                <a:rPr lang="pt-BR" sz="2100" i="1">
                  <a:solidFill>
                    <a:schemeClr val="tx1"/>
                  </a:solidFill>
                </a:rPr>
                <a:t>impairment</a:t>
              </a:r>
              <a:r>
                <a:rPr lang="pt-BR" sz="2100">
                  <a:solidFill>
                    <a:schemeClr val="tx1"/>
                  </a:solidFill>
                </a:rPr>
                <a:t> reconhecidos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C14106-2BCA-982E-5F61-FD502566BF9E}"/>
                </a:ext>
              </a:extLst>
            </p:cNvPr>
            <p:cNvSpPr txBox="1"/>
            <p:nvPr/>
          </p:nvSpPr>
          <p:spPr>
            <a:xfrm>
              <a:off x="9191005" y="4775349"/>
              <a:ext cx="2596563" cy="9694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spcAft>
                  <a:spcPts val="600"/>
                </a:spcAft>
                <a:defRPr sz="2100"/>
              </a:lvl1pPr>
            </a:lstStyle>
            <a:p>
              <a:r>
                <a:rPr lang="pt-BR"/>
                <a:t>Ativos intangíveis reconhecidos para relativo a compensação ou neutralização de </a:t>
              </a:r>
              <a:r>
                <a:rPr lang="en-US" sz="2100">
                  <a:solidFill>
                    <a:schemeClr val="tx1"/>
                  </a:solidFill>
                </a:rPr>
                <a:t>CO</a:t>
              </a:r>
              <a:r>
                <a:rPr lang="en-US" sz="2100" baseline="30000">
                  <a:solidFill>
                    <a:schemeClr val="tx1"/>
                  </a:solidFill>
                </a:rPr>
                <a:t>2</a:t>
              </a:r>
              <a:r>
                <a:rPr lang="en-US" sz="2100">
                  <a:solidFill>
                    <a:schemeClr val="tx1"/>
                  </a:solidFill>
                </a:rPr>
                <a:t>e</a:t>
              </a: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F57FE3-CFAC-8685-F063-D6DB57B98262}"/>
                </a:ext>
              </a:extLst>
            </p:cNvPr>
            <p:cNvSpPr txBox="1"/>
            <p:nvPr/>
          </p:nvSpPr>
          <p:spPr>
            <a:xfrm>
              <a:off x="6388193" y="4775349"/>
              <a:ext cx="2476537" cy="9694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>
                <a:spcAft>
                  <a:spcPts val="600"/>
                </a:spcAft>
                <a:defRPr sz="2100"/>
              </a:lvl1pPr>
            </a:lstStyle>
            <a:p>
              <a:pPr algn="ctr"/>
              <a:r>
                <a:rPr lang="pt-BR"/>
                <a:t>Despesas com investimentos em novas tecnologias com foco em redução de emissões </a:t>
              </a:r>
              <a:r>
                <a:rPr lang="en-US" sz="2100">
                  <a:solidFill>
                    <a:schemeClr val="tx1"/>
                  </a:solidFill>
                </a:rPr>
                <a:t>CO</a:t>
              </a:r>
              <a:r>
                <a:rPr lang="en-US" sz="2100" baseline="30000">
                  <a:solidFill>
                    <a:schemeClr val="tx1"/>
                  </a:solidFill>
                </a:rPr>
                <a:t>2</a:t>
              </a:r>
              <a:r>
                <a:rPr lang="en-US" sz="2100">
                  <a:solidFill>
                    <a:schemeClr val="tx1"/>
                  </a:solidFill>
                </a:rPr>
                <a:t>e</a:t>
              </a:r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0BADBB-11F8-8C15-3D3D-963BC53896CB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26" y="4732235"/>
              <a:ext cx="2596563" cy="0"/>
            </a:xfrm>
            <a:prstGeom prst="line">
              <a:avLst/>
            </a:prstGeom>
            <a:ln w="57150">
              <a:solidFill>
                <a:srgbClr val="6FC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5B0F9C-859C-D7C8-0E05-ADEE82F15DF8}"/>
                </a:ext>
              </a:extLst>
            </p:cNvPr>
            <p:cNvCxnSpPr>
              <a:cxnSpLocks/>
            </p:cNvCxnSpPr>
            <p:nvPr/>
          </p:nvCxnSpPr>
          <p:spPr>
            <a:xfrm>
              <a:off x="6293483" y="4732235"/>
              <a:ext cx="2596563" cy="0"/>
            </a:xfrm>
            <a:prstGeom prst="line">
              <a:avLst/>
            </a:prstGeom>
            <a:ln w="57150">
              <a:solidFill>
                <a:srgbClr val="6FC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174670-D394-4CDD-389B-6642D175CEC9}"/>
                </a:ext>
              </a:extLst>
            </p:cNvPr>
            <p:cNvCxnSpPr>
              <a:cxnSpLocks/>
            </p:cNvCxnSpPr>
            <p:nvPr/>
          </p:nvCxnSpPr>
          <p:spPr>
            <a:xfrm>
              <a:off x="9132141" y="4732235"/>
              <a:ext cx="2596563" cy="0"/>
            </a:xfrm>
            <a:prstGeom prst="line">
              <a:avLst/>
            </a:prstGeom>
            <a:ln w="57150">
              <a:solidFill>
                <a:srgbClr val="6FC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B8FC84-FC6D-8D49-EAE8-BA3DCB494924}"/>
              </a:ext>
            </a:extLst>
          </p:cNvPr>
          <p:cNvGrpSpPr/>
          <p:nvPr/>
        </p:nvGrpSpPr>
        <p:grpSpPr>
          <a:xfrm>
            <a:off x="1217404" y="2650697"/>
            <a:ext cx="3455688" cy="1033438"/>
            <a:chOff x="567933" y="2159392"/>
            <a:chExt cx="3455688" cy="10334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4D2CCA-FE45-7DC8-3E9C-C46FA076362D}"/>
                </a:ext>
              </a:extLst>
            </p:cNvPr>
            <p:cNvSpPr txBox="1"/>
            <p:nvPr/>
          </p:nvSpPr>
          <p:spPr>
            <a:xfrm>
              <a:off x="567933" y="2326300"/>
              <a:ext cx="3158566" cy="61555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defTabSz="914377">
                <a:spcAft>
                  <a:spcPts val="1200"/>
                </a:spcAft>
                <a:defRPr sz="2400">
                  <a:solidFill>
                    <a:schemeClr val="accent2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pt-BR" sz="2000">
                  <a:solidFill>
                    <a:schemeClr val="tx1"/>
                  </a:solidFill>
                </a:rPr>
                <a:t>Demonstrações </a:t>
              </a:r>
            </a:p>
            <a:p>
              <a:pPr algn="ctr">
                <a:spcAft>
                  <a:spcPts val="0"/>
                </a:spcAft>
              </a:pPr>
              <a:r>
                <a:rPr lang="pt-BR" sz="2000">
                  <a:solidFill>
                    <a:schemeClr val="tx1"/>
                  </a:solidFill>
                </a:rPr>
                <a:t>Financeiras</a:t>
              </a:r>
            </a:p>
          </p:txBody>
        </p:sp>
        <p:grpSp>
          <p:nvGrpSpPr>
            <p:cNvPr id="43" name="Graphic 4">
              <a:extLst>
                <a:ext uri="{FF2B5EF4-FFF2-40B4-BE49-F238E27FC236}">
                  <a16:creationId xmlns:a16="http://schemas.microsoft.com/office/drawing/2014/main" id="{34EAB1CD-14CD-675E-5B8C-DC5C01E4B4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91039" y="2159392"/>
              <a:ext cx="1032582" cy="1033438"/>
              <a:chOff x="905454" y="2371173"/>
              <a:chExt cx="362309" cy="362610"/>
            </a:xfrm>
            <a:solidFill>
              <a:schemeClr val="accent1"/>
            </a:solidFill>
          </p:grpSpPr>
          <p:sp>
            <p:nvSpPr>
              <p:cNvPr id="44" name="Graphic 4">
                <a:extLst>
                  <a:ext uri="{FF2B5EF4-FFF2-40B4-BE49-F238E27FC236}">
                    <a16:creationId xmlns:a16="http://schemas.microsoft.com/office/drawing/2014/main" id="{58A5305E-64ED-3BEC-6290-2F2EBD42E78E}"/>
                  </a:ext>
                </a:extLst>
              </p:cNvPr>
              <p:cNvSpPr/>
              <p:nvPr/>
            </p:nvSpPr>
            <p:spPr>
              <a:xfrm>
                <a:off x="1115044" y="2465656"/>
                <a:ext cx="28754" cy="28727"/>
              </a:xfrm>
              <a:custGeom>
                <a:avLst/>
                <a:gdLst>
                  <a:gd name="connsiteX0" fmla="*/ 0 w 28754"/>
                  <a:gd name="connsiteY0" fmla="*/ 0 h 28727"/>
                  <a:gd name="connsiteX1" fmla="*/ 0 w 28754"/>
                  <a:gd name="connsiteY1" fmla="*/ 28728 h 28727"/>
                  <a:gd name="connsiteX2" fmla="*/ 28755 w 28754"/>
                  <a:gd name="connsiteY2" fmla="*/ 28728 h 2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54" h="28727">
                    <a:moveTo>
                      <a:pt x="0" y="0"/>
                    </a:moveTo>
                    <a:lnTo>
                      <a:pt x="0" y="28728"/>
                    </a:lnTo>
                    <a:lnTo>
                      <a:pt x="28755" y="28728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Graphic 4">
                <a:extLst>
                  <a:ext uri="{FF2B5EF4-FFF2-40B4-BE49-F238E27FC236}">
                    <a16:creationId xmlns:a16="http://schemas.microsoft.com/office/drawing/2014/main" id="{A7C0CE0F-378F-5586-2036-2F69A33FE658}"/>
                  </a:ext>
                </a:extLst>
              </p:cNvPr>
              <p:cNvSpPr/>
              <p:nvPr/>
            </p:nvSpPr>
            <p:spPr>
              <a:xfrm>
                <a:off x="1020472" y="2456080"/>
                <a:ext cx="132910" cy="191519"/>
              </a:xfrm>
              <a:custGeom>
                <a:avLst/>
                <a:gdLst>
                  <a:gd name="connsiteX0" fmla="*/ 88181 w 132910"/>
                  <a:gd name="connsiteY0" fmla="*/ 51072 h 191519"/>
                  <a:gd name="connsiteX1" fmla="*/ 81791 w 132910"/>
                  <a:gd name="connsiteY1" fmla="*/ 44688 h 191519"/>
                  <a:gd name="connsiteX2" fmla="*/ 81791 w 132910"/>
                  <a:gd name="connsiteY2" fmla="*/ 0 h 191519"/>
                  <a:gd name="connsiteX3" fmla="*/ 0 w 132910"/>
                  <a:gd name="connsiteY3" fmla="*/ 0 h 191519"/>
                  <a:gd name="connsiteX4" fmla="*/ 0 w 132910"/>
                  <a:gd name="connsiteY4" fmla="*/ 191519 h 191519"/>
                  <a:gd name="connsiteX5" fmla="*/ 132911 w 132910"/>
                  <a:gd name="connsiteY5" fmla="*/ 191519 h 191519"/>
                  <a:gd name="connsiteX6" fmla="*/ 132911 w 132910"/>
                  <a:gd name="connsiteY6" fmla="*/ 51072 h 191519"/>
                  <a:gd name="connsiteX7" fmla="*/ 88181 w 132910"/>
                  <a:gd name="connsiteY7" fmla="*/ 51072 h 191519"/>
                  <a:gd name="connsiteX8" fmla="*/ 109907 w 132910"/>
                  <a:gd name="connsiteY8" fmla="*/ 174921 h 191519"/>
                  <a:gd name="connsiteX9" fmla="*/ 22365 w 132910"/>
                  <a:gd name="connsiteY9" fmla="*/ 174921 h 191519"/>
                  <a:gd name="connsiteX10" fmla="*/ 15975 w 132910"/>
                  <a:gd name="connsiteY10" fmla="*/ 168537 h 191519"/>
                  <a:gd name="connsiteX11" fmla="*/ 22365 w 132910"/>
                  <a:gd name="connsiteY11" fmla="*/ 162153 h 191519"/>
                  <a:gd name="connsiteX12" fmla="*/ 109907 w 132910"/>
                  <a:gd name="connsiteY12" fmla="*/ 162153 h 191519"/>
                  <a:gd name="connsiteX13" fmla="*/ 116297 w 132910"/>
                  <a:gd name="connsiteY13" fmla="*/ 168537 h 191519"/>
                  <a:gd name="connsiteX14" fmla="*/ 109907 w 132910"/>
                  <a:gd name="connsiteY14" fmla="*/ 174921 h 191519"/>
                  <a:gd name="connsiteX15" fmla="*/ 109907 w 132910"/>
                  <a:gd name="connsiteY15" fmla="*/ 146193 h 191519"/>
                  <a:gd name="connsiteX16" fmla="*/ 22365 w 132910"/>
                  <a:gd name="connsiteY16" fmla="*/ 146193 h 191519"/>
                  <a:gd name="connsiteX17" fmla="*/ 15975 w 132910"/>
                  <a:gd name="connsiteY17" fmla="*/ 139809 h 191519"/>
                  <a:gd name="connsiteX18" fmla="*/ 22365 w 132910"/>
                  <a:gd name="connsiteY18" fmla="*/ 133425 h 191519"/>
                  <a:gd name="connsiteX19" fmla="*/ 109907 w 132910"/>
                  <a:gd name="connsiteY19" fmla="*/ 133425 h 191519"/>
                  <a:gd name="connsiteX20" fmla="*/ 116297 w 132910"/>
                  <a:gd name="connsiteY20" fmla="*/ 139809 h 191519"/>
                  <a:gd name="connsiteX21" fmla="*/ 109907 w 132910"/>
                  <a:gd name="connsiteY21" fmla="*/ 146193 h 191519"/>
                  <a:gd name="connsiteX22" fmla="*/ 109907 w 132910"/>
                  <a:gd name="connsiteY22" fmla="*/ 116827 h 191519"/>
                  <a:gd name="connsiteX23" fmla="*/ 22365 w 132910"/>
                  <a:gd name="connsiteY23" fmla="*/ 116827 h 191519"/>
                  <a:gd name="connsiteX24" fmla="*/ 15975 w 132910"/>
                  <a:gd name="connsiteY24" fmla="*/ 110443 h 191519"/>
                  <a:gd name="connsiteX25" fmla="*/ 22365 w 132910"/>
                  <a:gd name="connsiteY25" fmla="*/ 104059 h 191519"/>
                  <a:gd name="connsiteX26" fmla="*/ 109907 w 132910"/>
                  <a:gd name="connsiteY26" fmla="*/ 104059 h 191519"/>
                  <a:gd name="connsiteX27" fmla="*/ 116297 w 132910"/>
                  <a:gd name="connsiteY27" fmla="*/ 110443 h 191519"/>
                  <a:gd name="connsiteX28" fmla="*/ 109907 w 132910"/>
                  <a:gd name="connsiteY28" fmla="*/ 116827 h 191519"/>
                  <a:gd name="connsiteX29" fmla="*/ 109907 w 132910"/>
                  <a:gd name="connsiteY29" fmla="*/ 88099 h 191519"/>
                  <a:gd name="connsiteX30" fmla="*/ 22365 w 132910"/>
                  <a:gd name="connsiteY30" fmla="*/ 88099 h 191519"/>
                  <a:gd name="connsiteX31" fmla="*/ 15975 w 132910"/>
                  <a:gd name="connsiteY31" fmla="*/ 81715 h 191519"/>
                  <a:gd name="connsiteX32" fmla="*/ 22365 w 132910"/>
                  <a:gd name="connsiteY32" fmla="*/ 75331 h 191519"/>
                  <a:gd name="connsiteX33" fmla="*/ 109907 w 132910"/>
                  <a:gd name="connsiteY33" fmla="*/ 75331 h 191519"/>
                  <a:gd name="connsiteX34" fmla="*/ 116297 w 132910"/>
                  <a:gd name="connsiteY34" fmla="*/ 81715 h 191519"/>
                  <a:gd name="connsiteX35" fmla="*/ 109907 w 132910"/>
                  <a:gd name="connsiteY35" fmla="*/ 88099 h 19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2910" h="191519">
                    <a:moveTo>
                      <a:pt x="88181" y="51072"/>
                    </a:moveTo>
                    <a:cubicBezTo>
                      <a:pt x="84347" y="51072"/>
                      <a:pt x="81791" y="48518"/>
                      <a:pt x="81791" y="44688"/>
                    </a:cubicBezTo>
                    <a:lnTo>
                      <a:pt x="81791" y="0"/>
                    </a:lnTo>
                    <a:lnTo>
                      <a:pt x="0" y="0"/>
                    </a:lnTo>
                    <a:lnTo>
                      <a:pt x="0" y="191519"/>
                    </a:lnTo>
                    <a:lnTo>
                      <a:pt x="132911" y="191519"/>
                    </a:lnTo>
                    <a:lnTo>
                      <a:pt x="132911" y="51072"/>
                    </a:lnTo>
                    <a:lnTo>
                      <a:pt x="88181" y="51072"/>
                    </a:lnTo>
                    <a:close/>
                    <a:moveTo>
                      <a:pt x="109907" y="174921"/>
                    </a:moveTo>
                    <a:lnTo>
                      <a:pt x="22365" y="174921"/>
                    </a:lnTo>
                    <a:cubicBezTo>
                      <a:pt x="18531" y="174921"/>
                      <a:pt x="15975" y="172368"/>
                      <a:pt x="15975" y="168537"/>
                    </a:cubicBezTo>
                    <a:cubicBezTo>
                      <a:pt x="15975" y="164707"/>
                      <a:pt x="18531" y="162153"/>
                      <a:pt x="22365" y="162153"/>
                    </a:cubicBezTo>
                    <a:lnTo>
                      <a:pt x="109907" y="162153"/>
                    </a:lnTo>
                    <a:cubicBezTo>
                      <a:pt x="113741" y="162153"/>
                      <a:pt x="116297" y="164707"/>
                      <a:pt x="116297" y="168537"/>
                    </a:cubicBezTo>
                    <a:cubicBezTo>
                      <a:pt x="116297" y="172368"/>
                      <a:pt x="113102" y="174921"/>
                      <a:pt x="109907" y="174921"/>
                    </a:cubicBezTo>
                    <a:close/>
                    <a:moveTo>
                      <a:pt x="109907" y="146193"/>
                    </a:moveTo>
                    <a:lnTo>
                      <a:pt x="22365" y="146193"/>
                    </a:lnTo>
                    <a:cubicBezTo>
                      <a:pt x="18531" y="146193"/>
                      <a:pt x="15975" y="143640"/>
                      <a:pt x="15975" y="139809"/>
                    </a:cubicBezTo>
                    <a:cubicBezTo>
                      <a:pt x="15975" y="135979"/>
                      <a:pt x="18531" y="133425"/>
                      <a:pt x="22365" y="133425"/>
                    </a:cubicBezTo>
                    <a:lnTo>
                      <a:pt x="109907" y="133425"/>
                    </a:lnTo>
                    <a:cubicBezTo>
                      <a:pt x="113741" y="133425"/>
                      <a:pt x="116297" y="135979"/>
                      <a:pt x="116297" y="139809"/>
                    </a:cubicBezTo>
                    <a:cubicBezTo>
                      <a:pt x="116297" y="143640"/>
                      <a:pt x="113102" y="146193"/>
                      <a:pt x="109907" y="146193"/>
                    </a:cubicBezTo>
                    <a:close/>
                    <a:moveTo>
                      <a:pt x="109907" y="116827"/>
                    </a:moveTo>
                    <a:lnTo>
                      <a:pt x="22365" y="116827"/>
                    </a:lnTo>
                    <a:cubicBezTo>
                      <a:pt x="18531" y="116827"/>
                      <a:pt x="15975" y="114273"/>
                      <a:pt x="15975" y="110443"/>
                    </a:cubicBezTo>
                    <a:cubicBezTo>
                      <a:pt x="15975" y="106612"/>
                      <a:pt x="18531" y="104059"/>
                      <a:pt x="22365" y="104059"/>
                    </a:cubicBezTo>
                    <a:lnTo>
                      <a:pt x="109907" y="104059"/>
                    </a:lnTo>
                    <a:cubicBezTo>
                      <a:pt x="113741" y="104059"/>
                      <a:pt x="116297" y="106612"/>
                      <a:pt x="116297" y="110443"/>
                    </a:cubicBezTo>
                    <a:cubicBezTo>
                      <a:pt x="116297" y="114273"/>
                      <a:pt x="113102" y="116827"/>
                      <a:pt x="109907" y="116827"/>
                    </a:cubicBezTo>
                    <a:close/>
                    <a:moveTo>
                      <a:pt x="109907" y="88099"/>
                    </a:moveTo>
                    <a:lnTo>
                      <a:pt x="22365" y="88099"/>
                    </a:lnTo>
                    <a:cubicBezTo>
                      <a:pt x="18531" y="88099"/>
                      <a:pt x="15975" y="85545"/>
                      <a:pt x="15975" y="81715"/>
                    </a:cubicBezTo>
                    <a:cubicBezTo>
                      <a:pt x="15975" y="77884"/>
                      <a:pt x="18531" y="75331"/>
                      <a:pt x="22365" y="75331"/>
                    </a:cubicBezTo>
                    <a:lnTo>
                      <a:pt x="109907" y="75331"/>
                    </a:lnTo>
                    <a:cubicBezTo>
                      <a:pt x="113741" y="75331"/>
                      <a:pt x="116297" y="77884"/>
                      <a:pt x="116297" y="81715"/>
                    </a:cubicBezTo>
                    <a:cubicBezTo>
                      <a:pt x="116297" y="85545"/>
                      <a:pt x="113102" y="88099"/>
                      <a:pt x="109907" y="88099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Graphic 4">
                <a:extLst>
                  <a:ext uri="{FF2B5EF4-FFF2-40B4-BE49-F238E27FC236}">
                    <a16:creationId xmlns:a16="http://schemas.microsoft.com/office/drawing/2014/main" id="{1F77F91D-E80F-F71E-3C4B-31845E30124B}"/>
                  </a:ext>
                </a:extLst>
              </p:cNvPr>
              <p:cNvSpPr/>
              <p:nvPr/>
            </p:nvSpPr>
            <p:spPr>
              <a:xfrm>
                <a:off x="905454" y="2371173"/>
                <a:ext cx="362309" cy="362610"/>
              </a:xfrm>
              <a:custGeom>
                <a:avLst/>
                <a:gdLst>
                  <a:gd name="connsiteX0" fmla="*/ 180835 w 362309"/>
                  <a:gd name="connsiteY0" fmla="*/ 0 h 362610"/>
                  <a:gd name="connsiteX1" fmla="*/ 0 w 362309"/>
                  <a:gd name="connsiteY1" fmla="*/ 181305 h 362610"/>
                  <a:gd name="connsiteX2" fmla="*/ 180835 w 362309"/>
                  <a:gd name="connsiteY2" fmla="*/ 362610 h 362610"/>
                  <a:gd name="connsiteX3" fmla="*/ 362309 w 362309"/>
                  <a:gd name="connsiteY3" fmla="*/ 181305 h 362610"/>
                  <a:gd name="connsiteX4" fmla="*/ 180835 w 362309"/>
                  <a:gd name="connsiteY4" fmla="*/ 0 h 362610"/>
                  <a:gd name="connsiteX5" fmla="*/ 180835 w 362309"/>
                  <a:gd name="connsiteY5" fmla="*/ 0 h 362610"/>
                  <a:gd name="connsiteX6" fmla="*/ 260070 w 362309"/>
                  <a:gd name="connsiteY6" fmla="*/ 282811 h 362610"/>
                  <a:gd name="connsiteX7" fmla="*/ 253680 w 362309"/>
                  <a:gd name="connsiteY7" fmla="*/ 289195 h 362610"/>
                  <a:gd name="connsiteX8" fmla="*/ 107990 w 362309"/>
                  <a:gd name="connsiteY8" fmla="*/ 289195 h 362610"/>
                  <a:gd name="connsiteX9" fmla="*/ 101600 w 362309"/>
                  <a:gd name="connsiteY9" fmla="*/ 282811 h 362610"/>
                  <a:gd name="connsiteX10" fmla="*/ 101600 w 362309"/>
                  <a:gd name="connsiteY10" fmla="*/ 79162 h 362610"/>
                  <a:gd name="connsiteX11" fmla="*/ 107990 w 362309"/>
                  <a:gd name="connsiteY11" fmla="*/ 72778 h 362610"/>
                  <a:gd name="connsiteX12" fmla="*/ 202561 w 362309"/>
                  <a:gd name="connsiteY12" fmla="*/ 72778 h 362610"/>
                  <a:gd name="connsiteX13" fmla="*/ 205117 w 362309"/>
                  <a:gd name="connsiteY13" fmla="*/ 73416 h 362610"/>
                  <a:gd name="connsiteX14" fmla="*/ 207034 w 362309"/>
                  <a:gd name="connsiteY14" fmla="*/ 74693 h 362610"/>
                  <a:gd name="connsiteX15" fmla="*/ 258154 w 362309"/>
                  <a:gd name="connsiteY15" fmla="*/ 125765 h 362610"/>
                  <a:gd name="connsiteX16" fmla="*/ 260070 w 362309"/>
                  <a:gd name="connsiteY16" fmla="*/ 130233 h 362610"/>
                  <a:gd name="connsiteX17" fmla="*/ 260070 w 362309"/>
                  <a:gd name="connsiteY17" fmla="*/ 282811 h 36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2309" h="362610">
                    <a:moveTo>
                      <a:pt x="180835" y="0"/>
                    </a:moveTo>
                    <a:cubicBezTo>
                      <a:pt x="80513" y="0"/>
                      <a:pt x="0" y="81077"/>
                      <a:pt x="0" y="181305"/>
                    </a:cubicBezTo>
                    <a:cubicBezTo>
                      <a:pt x="0" y="281534"/>
                      <a:pt x="81152" y="362610"/>
                      <a:pt x="180835" y="362610"/>
                    </a:cubicBezTo>
                    <a:cubicBezTo>
                      <a:pt x="280518" y="362610"/>
                      <a:pt x="362309" y="281534"/>
                      <a:pt x="362309" y="181305"/>
                    </a:cubicBezTo>
                    <a:cubicBezTo>
                      <a:pt x="362309" y="81077"/>
                      <a:pt x="281157" y="0"/>
                      <a:pt x="180835" y="0"/>
                    </a:cubicBezTo>
                    <a:cubicBezTo>
                      <a:pt x="180835" y="0"/>
                      <a:pt x="180835" y="0"/>
                      <a:pt x="180835" y="0"/>
                    </a:cubicBezTo>
                    <a:close/>
                    <a:moveTo>
                      <a:pt x="260070" y="282811"/>
                    </a:moveTo>
                    <a:cubicBezTo>
                      <a:pt x="260070" y="286641"/>
                      <a:pt x="257514" y="289195"/>
                      <a:pt x="253680" y="289195"/>
                    </a:cubicBezTo>
                    <a:lnTo>
                      <a:pt x="107990" y="289195"/>
                    </a:lnTo>
                    <a:cubicBezTo>
                      <a:pt x="104156" y="289195"/>
                      <a:pt x="101600" y="286641"/>
                      <a:pt x="101600" y="282811"/>
                    </a:cubicBezTo>
                    <a:lnTo>
                      <a:pt x="101600" y="79162"/>
                    </a:lnTo>
                    <a:cubicBezTo>
                      <a:pt x="101600" y="75331"/>
                      <a:pt x="104156" y="72778"/>
                      <a:pt x="107990" y="72778"/>
                    </a:cubicBezTo>
                    <a:lnTo>
                      <a:pt x="202561" y="72778"/>
                    </a:lnTo>
                    <a:cubicBezTo>
                      <a:pt x="203200" y="72778"/>
                      <a:pt x="204478" y="72778"/>
                      <a:pt x="205117" y="73416"/>
                    </a:cubicBezTo>
                    <a:cubicBezTo>
                      <a:pt x="205756" y="74054"/>
                      <a:pt x="206395" y="74054"/>
                      <a:pt x="207034" y="74693"/>
                    </a:cubicBezTo>
                    <a:lnTo>
                      <a:pt x="258154" y="125765"/>
                    </a:lnTo>
                    <a:cubicBezTo>
                      <a:pt x="259431" y="127041"/>
                      <a:pt x="260070" y="128318"/>
                      <a:pt x="260070" y="130233"/>
                    </a:cubicBezTo>
                    <a:lnTo>
                      <a:pt x="260070" y="282811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F5CF05-D223-1194-5F5D-704A5CCF469B}"/>
              </a:ext>
            </a:extLst>
          </p:cNvPr>
          <p:cNvGrpSpPr/>
          <p:nvPr/>
        </p:nvGrpSpPr>
        <p:grpSpPr>
          <a:xfrm>
            <a:off x="7646273" y="2650686"/>
            <a:ext cx="2819884" cy="1033433"/>
            <a:chOff x="7088841" y="2159381"/>
            <a:chExt cx="2819884" cy="103343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0367C03-68A7-9535-A038-CF39B50D07CE}"/>
                </a:ext>
              </a:extLst>
            </p:cNvPr>
            <p:cNvSpPr txBox="1"/>
            <p:nvPr/>
          </p:nvSpPr>
          <p:spPr>
            <a:xfrm>
              <a:off x="7982525" y="2181848"/>
              <a:ext cx="1926200" cy="98488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 algn="r" defTabSz="914377">
                <a:spcAft>
                  <a:spcPts val="1200"/>
                </a:spcAft>
                <a:defRPr sz="2400">
                  <a:solidFill>
                    <a:schemeClr val="accent1"/>
                  </a:solidFill>
                  <a:latin typeface="Calibri" panose="020F0502020204030204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pt-BR" sz="1600">
                  <a:solidFill>
                    <a:schemeClr val="tx1"/>
                  </a:solidFill>
                </a:rPr>
                <a:t>Informações divulgadas fora das Demonstrações Financeiras</a:t>
              </a:r>
            </a:p>
          </p:txBody>
        </p:sp>
        <p:grpSp>
          <p:nvGrpSpPr>
            <p:cNvPr id="49" name="Graphic 4">
              <a:extLst>
                <a:ext uri="{FF2B5EF4-FFF2-40B4-BE49-F238E27FC236}">
                  <a16:creationId xmlns:a16="http://schemas.microsoft.com/office/drawing/2014/main" id="{C7A4BC36-0D06-B8C6-280B-06A2BDFD35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88841" y="2159381"/>
              <a:ext cx="1034397" cy="1033433"/>
              <a:chOff x="905454" y="2855717"/>
              <a:chExt cx="362309" cy="361971"/>
            </a:xfrm>
            <a:solidFill>
              <a:srgbClr val="6FC2B4"/>
            </a:solidFill>
          </p:grpSpPr>
          <p:sp>
            <p:nvSpPr>
              <p:cNvPr id="50" name="Graphic 4">
                <a:extLst>
                  <a:ext uri="{FF2B5EF4-FFF2-40B4-BE49-F238E27FC236}">
                    <a16:creationId xmlns:a16="http://schemas.microsoft.com/office/drawing/2014/main" id="{526E3A3C-40EE-A079-B036-E65BDFBAA8D4}"/>
                  </a:ext>
                </a:extLst>
              </p:cNvPr>
              <p:cNvSpPr/>
              <p:nvPr/>
            </p:nvSpPr>
            <p:spPr>
              <a:xfrm>
                <a:off x="1012165" y="2998719"/>
                <a:ext cx="90098" cy="134063"/>
              </a:xfrm>
              <a:custGeom>
                <a:avLst/>
                <a:gdLst>
                  <a:gd name="connsiteX0" fmla="*/ 0 w 90098"/>
                  <a:gd name="connsiteY0" fmla="*/ 134064 h 134063"/>
                  <a:gd name="connsiteX1" fmla="*/ 90098 w 90098"/>
                  <a:gd name="connsiteY1" fmla="*/ 134064 h 134063"/>
                  <a:gd name="connsiteX2" fmla="*/ 90098 w 90098"/>
                  <a:gd name="connsiteY2" fmla="*/ 0 h 134063"/>
                  <a:gd name="connsiteX3" fmla="*/ 0 w 90098"/>
                  <a:gd name="connsiteY3" fmla="*/ 0 h 134063"/>
                  <a:gd name="connsiteX4" fmla="*/ 0 w 90098"/>
                  <a:gd name="connsiteY4" fmla="*/ 134064 h 134063"/>
                  <a:gd name="connsiteX5" fmla="*/ 15975 w 90098"/>
                  <a:gd name="connsiteY5" fmla="*/ 16598 h 134063"/>
                  <a:gd name="connsiteX6" fmla="*/ 74123 w 90098"/>
                  <a:gd name="connsiteY6" fmla="*/ 16598 h 134063"/>
                  <a:gd name="connsiteX7" fmla="*/ 80513 w 90098"/>
                  <a:gd name="connsiteY7" fmla="*/ 22982 h 134063"/>
                  <a:gd name="connsiteX8" fmla="*/ 74123 w 90098"/>
                  <a:gd name="connsiteY8" fmla="*/ 29366 h 134063"/>
                  <a:gd name="connsiteX9" fmla="*/ 15336 w 90098"/>
                  <a:gd name="connsiteY9" fmla="*/ 29366 h 134063"/>
                  <a:gd name="connsiteX10" fmla="*/ 8946 w 90098"/>
                  <a:gd name="connsiteY10" fmla="*/ 22982 h 134063"/>
                  <a:gd name="connsiteX11" fmla="*/ 15975 w 90098"/>
                  <a:gd name="connsiteY11" fmla="*/ 16598 h 134063"/>
                  <a:gd name="connsiteX12" fmla="*/ 15975 w 90098"/>
                  <a:gd name="connsiteY12" fmla="*/ 16598 h 134063"/>
                  <a:gd name="connsiteX13" fmla="*/ 15975 w 90098"/>
                  <a:gd name="connsiteY13" fmla="*/ 45965 h 134063"/>
                  <a:gd name="connsiteX14" fmla="*/ 74123 w 90098"/>
                  <a:gd name="connsiteY14" fmla="*/ 45965 h 134063"/>
                  <a:gd name="connsiteX15" fmla="*/ 80513 w 90098"/>
                  <a:gd name="connsiteY15" fmla="*/ 52349 h 134063"/>
                  <a:gd name="connsiteX16" fmla="*/ 74123 w 90098"/>
                  <a:gd name="connsiteY16" fmla="*/ 58733 h 134063"/>
                  <a:gd name="connsiteX17" fmla="*/ 15336 w 90098"/>
                  <a:gd name="connsiteY17" fmla="*/ 58733 h 134063"/>
                  <a:gd name="connsiteX18" fmla="*/ 8946 w 90098"/>
                  <a:gd name="connsiteY18" fmla="*/ 52349 h 134063"/>
                  <a:gd name="connsiteX19" fmla="*/ 15975 w 90098"/>
                  <a:gd name="connsiteY19" fmla="*/ 45965 h 134063"/>
                  <a:gd name="connsiteX20" fmla="*/ 15975 w 90098"/>
                  <a:gd name="connsiteY20" fmla="*/ 45965 h 134063"/>
                  <a:gd name="connsiteX21" fmla="*/ 15975 w 90098"/>
                  <a:gd name="connsiteY21" fmla="*/ 75331 h 134063"/>
                  <a:gd name="connsiteX22" fmla="*/ 74123 w 90098"/>
                  <a:gd name="connsiteY22" fmla="*/ 75331 h 134063"/>
                  <a:gd name="connsiteX23" fmla="*/ 80513 w 90098"/>
                  <a:gd name="connsiteY23" fmla="*/ 81715 h 134063"/>
                  <a:gd name="connsiteX24" fmla="*/ 74123 w 90098"/>
                  <a:gd name="connsiteY24" fmla="*/ 88099 h 134063"/>
                  <a:gd name="connsiteX25" fmla="*/ 15336 w 90098"/>
                  <a:gd name="connsiteY25" fmla="*/ 88099 h 134063"/>
                  <a:gd name="connsiteX26" fmla="*/ 8946 w 90098"/>
                  <a:gd name="connsiteY26" fmla="*/ 81715 h 134063"/>
                  <a:gd name="connsiteX27" fmla="*/ 15975 w 90098"/>
                  <a:gd name="connsiteY27" fmla="*/ 75331 h 134063"/>
                  <a:gd name="connsiteX28" fmla="*/ 15975 w 90098"/>
                  <a:gd name="connsiteY28" fmla="*/ 75331 h 134063"/>
                  <a:gd name="connsiteX29" fmla="*/ 15975 w 90098"/>
                  <a:gd name="connsiteY29" fmla="*/ 104697 h 134063"/>
                  <a:gd name="connsiteX30" fmla="*/ 74123 w 90098"/>
                  <a:gd name="connsiteY30" fmla="*/ 104697 h 134063"/>
                  <a:gd name="connsiteX31" fmla="*/ 80513 w 90098"/>
                  <a:gd name="connsiteY31" fmla="*/ 111081 h 134063"/>
                  <a:gd name="connsiteX32" fmla="*/ 74123 w 90098"/>
                  <a:gd name="connsiteY32" fmla="*/ 117465 h 134063"/>
                  <a:gd name="connsiteX33" fmla="*/ 15336 w 90098"/>
                  <a:gd name="connsiteY33" fmla="*/ 117465 h 134063"/>
                  <a:gd name="connsiteX34" fmla="*/ 8946 w 90098"/>
                  <a:gd name="connsiteY34" fmla="*/ 111081 h 134063"/>
                  <a:gd name="connsiteX35" fmla="*/ 15975 w 90098"/>
                  <a:gd name="connsiteY35" fmla="*/ 104697 h 134063"/>
                  <a:gd name="connsiteX36" fmla="*/ 15975 w 90098"/>
                  <a:gd name="connsiteY36" fmla="*/ 104697 h 13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098" h="134063">
                    <a:moveTo>
                      <a:pt x="0" y="134064"/>
                    </a:moveTo>
                    <a:lnTo>
                      <a:pt x="90098" y="134064"/>
                    </a:lnTo>
                    <a:lnTo>
                      <a:pt x="90098" y="0"/>
                    </a:lnTo>
                    <a:lnTo>
                      <a:pt x="0" y="0"/>
                    </a:lnTo>
                    <a:lnTo>
                      <a:pt x="0" y="134064"/>
                    </a:lnTo>
                    <a:close/>
                    <a:moveTo>
                      <a:pt x="15975" y="16598"/>
                    </a:moveTo>
                    <a:lnTo>
                      <a:pt x="74123" y="16598"/>
                    </a:lnTo>
                    <a:cubicBezTo>
                      <a:pt x="77957" y="16598"/>
                      <a:pt x="80513" y="19152"/>
                      <a:pt x="80513" y="22982"/>
                    </a:cubicBezTo>
                    <a:cubicBezTo>
                      <a:pt x="80513" y="26813"/>
                      <a:pt x="77957" y="29366"/>
                      <a:pt x="74123" y="29366"/>
                    </a:cubicBezTo>
                    <a:lnTo>
                      <a:pt x="15336" y="29366"/>
                    </a:lnTo>
                    <a:cubicBezTo>
                      <a:pt x="11502" y="29366"/>
                      <a:pt x="8946" y="26813"/>
                      <a:pt x="8946" y="22982"/>
                    </a:cubicBezTo>
                    <a:cubicBezTo>
                      <a:pt x="8946" y="19152"/>
                      <a:pt x="12141" y="16598"/>
                      <a:pt x="15975" y="16598"/>
                    </a:cubicBezTo>
                    <a:lnTo>
                      <a:pt x="15975" y="16598"/>
                    </a:lnTo>
                    <a:close/>
                    <a:moveTo>
                      <a:pt x="15975" y="45965"/>
                    </a:moveTo>
                    <a:lnTo>
                      <a:pt x="74123" y="45965"/>
                    </a:lnTo>
                    <a:cubicBezTo>
                      <a:pt x="77957" y="45965"/>
                      <a:pt x="80513" y="48518"/>
                      <a:pt x="80513" y="52349"/>
                    </a:cubicBezTo>
                    <a:cubicBezTo>
                      <a:pt x="80513" y="56179"/>
                      <a:pt x="77957" y="58733"/>
                      <a:pt x="74123" y="58733"/>
                    </a:cubicBezTo>
                    <a:lnTo>
                      <a:pt x="15336" y="58733"/>
                    </a:lnTo>
                    <a:cubicBezTo>
                      <a:pt x="11502" y="58733"/>
                      <a:pt x="8946" y="56179"/>
                      <a:pt x="8946" y="52349"/>
                    </a:cubicBezTo>
                    <a:cubicBezTo>
                      <a:pt x="8946" y="48518"/>
                      <a:pt x="12141" y="45965"/>
                      <a:pt x="15975" y="45965"/>
                    </a:cubicBezTo>
                    <a:lnTo>
                      <a:pt x="15975" y="45965"/>
                    </a:lnTo>
                    <a:close/>
                    <a:moveTo>
                      <a:pt x="15975" y="75331"/>
                    </a:moveTo>
                    <a:lnTo>
                      <a:pt x="74123" y="75331"/>
                    </a:lnTo>
                    <a:cubicBezTo>
                      <a:pt x="77957" y="75331"/>
                      <a:pt x="80513" y="77884"/>
                      <a:pt x="80513" y="81715"/>
                    </a:cubicBezTo>
                    <a:cubicBezTo>
                      <a:pt x="80513" y="85545"/>
                      <a:pt x="77957" y="88099"/>
                      <a:pt x="74123" y="88099"/>
                    </a:cubicBezTo>
                    <a:lnTo>
                      <a:pt x="15336" y="88099"/>
                    </a:lnTo>
                    <a:cubicBezTo>
                      <a:pt x="11502" y="88099"/>
                      <a:pt x="8946" y="85545"/>
                      <a:pt x="8946" y="81715"/>
                    </a:cubicBezTo>
                    <a:cubicBezTo>
                      <a:pt x="8946" y="77884"/>
                      <a:pt x="12141" y="75331"/>
                      <a:pt x="15975" y="75331"/>
                    </a:cubicBezTo>
                    <a:lnTo>
                      <a:pt x="15975" y="75331"/>
                    </a:lnTo>
                    <a:close/>
                    <a:moveTo>
                      <a:pt x="15975" y="104697"/>
                    </a:moveTo>
                    <a:lnTo>
                      <a:pt x="74123" y="104697"/>
                    </a:lnTo>
                    <a:cubicBezTo>
                      <a:pt x="77957" y="104697"/>
                      <a:pt x="80513" y="107251"/>
                      <a:pt x="80513" y="111081"/>
                    </a:cubicBezTo>
                    <a:cubicBezTo>
                      <a:pt x="80513" y="114912"/>
                      <a:pt x="77957" y="117465"/>
                      <a:pt x="74123" y="117465"/>
                    </a:cubicBezTo>
                    <a:lnTo>
                      <a:pt x="15336" y="117465"/>
                    </a:lnTo>
                    <a:cubicBezTo>
                      <a:pt x="11502" y="117465"/>
                      <a:pt x="8946" y="114912"/>
                      <a:pt x="8946" y="111081"/>
                    </a:cubicBezTo>
                    <a:cubicBezTo>
                      <a:pt x="8946" y="107251"/>
                      <a:pt x="12141" y="104697"/>
                      <a:pt x="15975" y="104697"/>
                    </a:cubicBezTo>
                    <a:lnTo>
                      <a:pt x="15975" y="104697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Graphic 4">
                <a:extLst>
                  <a:ext uri="{FF2B5EF4-FFF2-40B4-BE49-F238E27FC236}">
                    <a16:creationId xmlns:a16="http://schemas.microsoft.com/office/drawing/2014/main" id="{8A7AAFBE-0D65-E1BC-AE10-22C311C9A2BF}"/>
                  </a:ext>
                </a:extLst>
              </p:cNvPr>
              <p:cNvSpPr/>
              <p:nvPr/>
            </p:nvSpPr>
            <p:spPr>
              <a:xfrm>
                <a:off x="905454" y="2855717"/>
                <a:ext cx="362309" cy="361971"/>
              </a:xfrm>
              <a:custGeom>
                <a:avLst/>
                <a:gdLst>
                  <a:gd name="connsiteX0" fmla="*/ 180835 w 362309"/>
                  <a:gd name="connsiteY0" fmla="*/ 0 h 361971"/>
                  <a:gd name="connsiteX1" fmla="*/ 0 w 362309"/>
                  <a:gd name="connsiteY1" fmla="*/ 181305 h 361971"/>
                  <a:gd name="connsiteX2" fmla="*/ 181474 w 362309"/>
                  <a:gd name="connsiteY2" fmla="*/ 361972 h 361971"/>
                  <a:gd name="connsiteX3" fmla="*/ 362309 w 362309"/>
                  <a:gd name="connsiteY3" fmla="*/ 180667 h 361971"/>
                  <a:gd name="connsiteX4" fmla="*/ 180835 w 362309"/>
                  <a:gd name="connsiteY4" fmla="*/ 0 h 361971"/>
                  <a:gd name="connsiteX5" fmla="*/ 180835 w 362309"/>
                  <a:gd name="connsiteY5" fmla="*/ 0 h 361971"/>
                  <a:gd name="connsiteX6" fmla="*/ 208951 w 362309"/>
                  <a:gd name="connsiteY6" fmla="*/ 283449 h 361971"/>
                  <a:gd name="connsiteX7" fmla="*/ 202561 w 362309"/>
                  <a:gd name="connsiteY7" fmla="*/ 289833 h 361971"/>
                  <a:gd name="connsiteX8" fmla="*/ 100322 w 362309"/>
                  <a:gd name="connsiteY8" fmla="*/ 289833 h 361971"/>
                  <a:gd name="connsiteX9" fmla="*/ 93932 w 362309"/>
                  <a:gd name="connsiteY9" fmla="*/ 283449 h 361971"/>
                  <a:gd name="connsiteX10" fmla="*/ 93932 w 362309"/>
                  <a:gd name="connsiteY10" fmla="*/ 136617 h 361971"/>
                  <a:gd name="connsiteX11" fmla="*/ 100322 w 362309"/>
                  <a:gd name="connsiteY11" fmla="*/ 130233 h 361971"/>
                  <a:gd name="connsiteX12" fmla="*/ 203200 w 362309"/>
                  <a:gd name="connsiteY12" fmla="*/ 130233 h 361971"/>
                  <a:gd name="connsiteX13" fmla="*/ 209590 w 362309"/>
                  <a:gd name="connsiteY13" fmla="*/ 136617 h 361971"/>
                  <a:gd name="connsiteX14" fmla="*/ 208951 w 362309"/>
                  <a:gd name="connsiteY14" fmla="*/ 283449 h 361971"/>
                  <a:gd name="connsiteX15" fmla="*/ 238345 w 362309"/>
                  <a:gd name="connsiteY15" fmla="*/ 254082 h 361971"/>
                  <a:gd name="connsiteX16" fmla="*/ 231955 w 362309"/>
                  <a:gd name="connsiteY16" fmla="*/ 260466 h 361971"/>
                  <a:gd name="connsiteX17" fmla="*/ 225565 w 362309"/>
                  <a:gd name="connsiteY17" fmla="*/ 254082 h 361971"/>
                  <a:gd name="connsiteX18" fmla="*/ 225565 w 362309"/>
                  <a:gd name="connsiteY18" fmla="*/ 113635 h 361971"/>
                  <a:gd name="connsiteX19" fmla="*/ 129716 w 362309"/>
                  <a:gd name="connsiteY19" fmla="*/ 113635 h 361971"/>
                  <a:gd name="connsiteX20" fmla="*/ 123326 w 362309"/>
                  <a:gd name="connsiteY20" fmla="*/ 107251 h 361971"/>
                  <a:gd name="connsiteX21" fmla="*/ 129716 w 362309"/>
                  <a:gd name="connsiteY21" fmla="*/ 100867 h 361971"/>
                  <a:gd name="connsiteX22" fmla="*/ 232594 w 362309"/>
                  <a:gd name="connsiteY22" fmla="*/ 100867 h 361971"/>
                  <a:gd name="connsiteX23" fmla="*/ 238984 w 362309"/>
                  <a:gd name="connsiteY23" fmla="*/ 107251 h 361971"/>
                  <a:gd name="connsiteX24" fmla="*/ 238345 w 362309"/>
                  <a:gd name="connsiteY24" fmla="*/ 254082 h 361971"/>
                  <a:gd name="connsiteX25" fmla="*/ 267738 w 362309"/>
                  <a:gd name="connsiteY25" fmla="*/ 224716 h 361971"/>
                  <a:gd name="connsiteX26" fmla="*/ 261348 w 362309"/>
                  <a:gd name="connsiteY26" fmla="*/ 231100 h 361971"/>
                  <a:gd name="connsiteX27" fmla="*/ 254959 w 362309"/>
                  <a:gd name="connsiteY27" fmla="*/ 224716 h 361971"/>
                  <a:gd name="connsiteX28" fmla="*/ 254959 w 362309"/>
                  <a:gd name="connsiteY28" fmla="*/ 84268 h 361971"/>
                  <a:gd name="connsiteX29" fmla="*/ 159110 w 362309"/>
                  <a:gd name="connsiteY29" fmla="*/ 84268 h 361971"/>
                  <a:gd name="connsiteX30" fmla="*/ 152720 w 362309"/>
                  <a:gd name="connsiteY30" fmla="*/ 77884 h 361971"/>
                  <a:gd name="connsiteX31" fmla="*/ 159110 w 362309"/>
                  <a:gd name="connsiteY31" fmla="*/ 71500 h 361971"/>
                  <a:gd name="connsiteX32" fmla="*/ 261987 w 362309"/>
                  <a:gd name="connsiteY32" fmla="*/ 71500 h 361971"/>
                  <a:gd name="connsiteX33" fmla="*/ 268377 w 362309"/>
                  <a:gd name="connsiteY33" fmla="*/ 77884 h 361971"/>
                  <a:gd name="connsiteX34" fmla="*/ 267738 w 362309"/>
                  <a:gd name="connsiteY34" fmla="*/ 224716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62309" h="361971">
                    <a:moveTo>
                      <a:pt x="180835" y="0"/>
                    </a:moveTo>
                    <a:cubicBezTo>
                      <a:pt x="80513" y="0"/>
                      <a:pt x="0" y="81076"/>
                      <a:pt x="0" y="181305"/>
                    </a:cubicBezTo>
                    <a:cubicBezTo>
                      <a:pt x="0" y="281533"/>
                      <a:pt x="81152" y="361972"/>
                      <a:pt x="181474" y="361972"/>
                    </a:cubicBezTo>
                    <a:cubicBezTo>
                      <a:pt x="281157" y="361972"/>
                      <a:pt x="362309" y="280895"/>
                      <a:pt x="362309" y="180667"/>
                    </a:cubicBezTo>
                    <a:cubicBezTo>
                      <a:pt x="362309" y="80438"/>
                      <a:pt x="281157" y="0"/>
                      <a:pt x="180835" y="0"/>
                    </a:cubicBezTo>
                    <a:cubicBezTo>
                      <a:pt x="180835" y="0"/>
                      <a:pt x="180835" y="0"/>
                      <a:pt x="180835" y="0"/>
                    </a:cubicBezTo>
                    <a:close/>
                    <a:moveTo>
                      <a:pt x="208951" y="283449"/>
                    </a:moveTo>
                    <a:cubicBezTo>
                      <a:pt x="208951" y="287279"/>
                      <a:pt x="206395" y="289833"/>
                      <a:pt x="202561" y="289833"/>
                    </a:cubicBezTo>
                    <a:lnTo>
                      <a:pt x="100322" y="289833"/>
                    </a:lnTo>
                    <a:cubicBezTo>
                      <a:pt x="96488" y="289833"/>
                      <a:pt x="93932" y="287279"/>
                      <a:pt x="93932" y="283449"/>
                    </a:cubicBezTo>
                    <a:lnTo>
                      <a:pt x="93932" y="136617"/>
                    </a:lnTo>
                    <a:cubicBezTo>
                      <a:pt x="93932" y="132787"/>
                      <a:pt x="96488" y="130233"/>
                      <a:pt x="100322" y="130233"/>
                    </a:cubicBezTo>
                    <a:lnTo>
                      <a:pt x="203200" y="130233"/>
                    </a:lnTo>
                    <a:cubicBezTo>
                      <a:pt x="207034" y="130233"/>
                      <a:pt x="209590" y="132787"/>
                      <a:pt x="209590" y="136617"/>
                    </a:cubicBezTo>
                    <a:lnTo>
                      <a:pt x="208951" y="283449"/>
                    </a:lnTo>
                    <a:close/>
                    <a:moveTo>
                      <a:pt x="238345" y="254082"/>
                    </a:moveTo>
                    <a:cubicBezTo>
                      <a:pt x="238345" y="257913"/>
                      <a:pt x="235789" y="260466"/>
                      <a:pt x="231955" y="260466"/>
                    </a:cubicBezTo>
                    <a:cubicBezTo>
                      <a:pt x="228121" y="260466"/>
                      <a:pt x="225565" y="257913"/>
                      <a:pt x="225565" y="254082"/>
                    </a:cubicBezTo>
                    <a:lnTo>
                      <a:pt x="225565" y="113635"/>
                    </a:lnTo>
                    <a:lnTo>
                      <a:pt x="129716" y="113635"/>
                    </a:lnTo>
                    <a:cubicBezTo>
                      <a:pt x="125882" y="113635"/>
                      <a:pt x="123326" y="111081"/>
                      <a:pt x="123326" y="107251"/>
                    </a:cubicBezTo>
                    <a:cubicBezTo>
                      <a:pt x="123326" y="103420"/>
                      <a:pt x="125882" y="100867"/>
                      <a:pt x="129716" y="100867"/>
                    </a:cubicBezTo>
                    <a:lnTo>
                      <a:pt x="232594" y="100867"/>
                    </a:lnTo>
                    <a:cubicBezTo>
                      <a:pt x="236428" y="100867"/>
                      <a:pt x="238984" y="103420"/>
                      <a:pt x="238984" y="107251"/>
                    </a:cubicBezTo>
                    <a:lnTo>
                      <a:pt x="238345" y="254082"/>
                    </a:lnTo>
                    <a:close/>
                    <a:moveTo>
                      <a:pt x="267738" y="224716"/>
                    </a:moveTo>
                    <a:cubicBezTo>
                      <a:pt x="267738" y="228546"/>
                      <a:pt x="265182" y="231100"/>
                      <a:pt x="261348" y="231100"/>
                    </a:cubicBezTo>
                    <a:cubicBezTo>
                      <a:pt x="257514" y="231100"/>
                      <a:pt x="254959" y="228546"/>
                      <a:pt x="254959" y="224716"/>
                    </a:cubicBezTo>
                    <a:lnTo>
                      <a:pt x="254959" y="84268"/>
                    </a:lnTo>
                    <a:lnTo>
                      <a:pt x="159110" y="84268"/>
                    </a:lnTo>
                    <a:cubicBezTo>
                      <a:pt x="155275" y="84268"/>
                      <a:pt x="152720" y="81715"/>
                      <a:pt x="152720" y="77884"/>
                    </a:cubicBezTo>
                    <a:cubicBezTo>
                      <a:pt x="152720" y="74054"/>
                      <a:pt x="155275" y="71500"/>
                      <a:pt x="159110" y="71500"/>
                    </a:cubicBezTo>
                    <a:lnTo>
                      <a:pt x="261987" y="71500"/>
                    </a:lnTo>
                    <a:cubicBezTo>
                      <a:pt x="265821" y="71500"/>
                      <a:pt x="268377" y="74054"/>
                      <a:pt x="268377" y="77884"/>
                    </a:cubicBezTo>
                    <a:lnTo>
                      <a:pt x="267738" y="224716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52" name="Speech Bubble: Oval 51">
            <a:extLst>
              <a:ext uri="{FF2B5EF4-FFF2-40B4-BE49-F238E27FC236}">
                <a16:creationId xmlns:a16="http://schemas.microsoft.com/office/drawing/2014/main" id="{06A1919C-35F4-DC0C-A5E1-AA812860D562}"/>
              </a:ext>
            </a:extLst>
          </p:cNvPr>
          <p:cNvSpPr/>
          <p:nvPr/>
        </p:nvSpPr>
        <p:spPr bwMode="gray">
          <a:xfrm>
            <a:off x="4918284" y="1009462"/>
            <a:ext cx="1393543" cy="1377008"/>
          </a:xfrm>
          <a:prstGeom prst="wedgeEllipseCallout">
            <a:avLst>
              <a:gd name="adj1" fmla="val 23439"/>
              <a:gd name="adj2" fmla="val 63538"/>
            </a:avLst>
          </a:prstGeom>
          <a:solidFill>
            <a:schemeClr val="tx1">
              <a:alpha val="6000"/>
            </a:schemeClr>
          </a:solidFill>
          <a:ln w="19050" cap="flat">
            <a:noFill/>
            <a:prstDash val="solid"/>
            <a:miter/>
          </a:ln>
        </p:spPr>
        <p:txBody>
          <a:bodyPr wrap="none" lIns="0" tIns="0" rIns="0" bIns="0" rtlCol="0" anchor="ctr" anchorCtr="0"/>
          <a:lstStyle/>
          <a:p>
            <a:pPr algn="ctr" defTabSz="914377"/>
            <a:r>
              <a:rPr lang="pt-BR" b="1">
                <a:solidFill>
                  <a:schemeClr val="tx2"/>
                </a:solidFill>
                <a:latin typeface="Calibri"/>
              </a:rPr>
              <a:t>Divulgação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0ECB0D-5D79-5D7D-24C1-447B43A90425}"/>
              </a:ext>
            </a:extLst>
          </p:cNvPr>
          <p:cNvSpPr txBox="1"/>
          <p:nvPr/>
        </p:nvSpPr>
        <p:spPr>
          <a:xfrm>
            <a:off x="3775832" y="1642489"/>
            <a:ext cx="1394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tx2"/>
                </a:solidFill>
                <a:latin typeface="Calibri"/>
              </a:rPr>
              <a:t>Informações de mercado confiáveis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F85BF1-9712-A6AF-BA06-864D03D7D63B}"/>
              </a:ext>
            </a:extLst>
          </p:cNvPr>
          <p:cNvSpPr txBox="1"/>
          <p:nvPr/>
        </p:nvSpPr>
        <p:spPr>
          <a:xfrm>
            <a:off x="787660" y="871519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Relatórios consistentes</a:t>
            </a:r>
          </a:p>
        </p:txBody>
      </p:sp>
    </p:spTree>
    <p:extLst>
      <p:ext uri="{BB962C8B-B14F-4D97-AF65-F5344CB8AC3E}">
        <p14:creationId xmlns:p14="http://schemas.microsoft.com/office/powerpoint/2010/main" val="1224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EF4A2-FAE3-9944-910B-D64F6091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5A869-2AA8-4FCF-8556-A71CA6C952CB}"/>
              </a:ext>
            </a:extLst>
          </p:cNvPr>
          <p:cNvSpPr txBox="1"/>
          <p:nvPr/>
        </p:nvSpPr>
        <p:spPr>
          <a:xfrm>
            <a:off x="761021" y="3428999"/>
            <a:ext cx="42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OBRIGADO!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0881AF-CC70-48CA-BFBA-302E6A61BCC1}"/>
              </a:ext>
            </a:extLst>
          </p:cNvPr>
          <p:cNvSpPr/>
          <p:nvPr/>
        </p:nvSpPr>
        <p:spPr>
          <a:xfrm>
            <a:off x="859217" y="4183064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ECDF12-436E-4DC8-AFE7-29D11059820D}"/>
              </a:ext>
            </a:extLst>
          </p:cNvPr>
          <p:cNvSpPr txBox="1"/>
          <p:nvPr/>
        </p:nvSpPr>
        <p:spPr>
          <a:xfrm>
            <a:off x="6642183" y="4829570"/>
            <a:ext cx="22648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0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Acesse, curta e compartilhe: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16D9A3-46BA-1743-B650-FAC647C1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3" y="2374200"/>
            <a:ext cx="4512906" cy="1054799"/>
          </a:xfrm>
          <a:prstGeom prst="rect">
            <a:avLst/>
          </a:prstGeom>
        </p:spPr>
      </p:pic>
      <p:sp>
        <p:nvSpPr>
          <p:cNvPr id="16" name="CaixaDeTexto 7">
            <a:extLst>
              <a:ext uri="{FF2B5EF4-FFF2-40B4-BE49-F238E27FC236}">
                <a16:creationId xmlns:a16="http://schemas.microsoft.com/office/drawing/2014/main" id="{7C458985-9E13-A24C-B992-E2C32D45AE6D}"/>
              </a:ext>
            </a:extLst>
          </p:cNvPr>
          <p:cNvSpPr txBox="1"/>
          <p:nvPr/>
        </p:nvSpPr>
        <p:spPr>
          <a:xfrm>
            <a:off x="6758229" y="4237257"/>
            <a:ext cx="42304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err="1">
                <a:solidFill>
                  <a:schemeClr val="bg1"/>
                </a:solidFill>
                <a:latin typeface="Montserrat Extra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www.ibracon.com.br</a:t>
            </a:r>
            <a:endParaRPr lang="pt-BR" sz="1400" b="1">
              <a:solidFill>
                <a:schemeClr val="bg1"/>
              </a:solidFill>
              <a:latin typeface="Montserrat Extra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6E3096-1A61-5341-9584-A3051E9096F5}"/>
              </a:ext>
            </a:extLst>
          </p:cNvPr>
          <p:cNvSpPr/>
          <p:nvPr/>
        </p:nvSpPr>
        <p:spPr>
          <a:xfrm>
            <a:off x="6550269" y="4237257"/>
            <a:ext cx="4604819" cy="29661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39AA00-E3E6-034D-B739-FB7E5687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1" y="4717473"/>
            <a:ext cx="484748" cy="484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9B2F6-8105-734E-9DB9-CA4681E7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1" y="4717473"/>
            <a:ext cx="484748" cy="484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5A9499-B55C-FC49-97DF-884922404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0541" y="4717473"/>
            <a:ext cx="484748" cy="484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D73297-FB0C-554B-A8CC-8E46D98FC35B}"/>
              </a:ext>
            </a:extLst>
          </p:cNvPr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79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7E351-205A-A043-8264-81116FF7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CE1C82EE-6F55-3B4C-B9E1-BC0F5E5B3D53}"/>
              </a:ext>
            </a:extLst>
          </p:cNvPr>
          <p:cNvSpPr/>
          <p:nvPr/>
        </p:nvSpPr>
        <p:spPr>
          <a:xfrm>
            <a:off x="5667823" y="8001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6F78DE-A38B-44FA-99BF-D6A542010E26}"/>
              </a:ext>
            </a:extLst>
          </p:cNvPr>
          <p:cNvSpPr txBox="1"/>
          <p:nvPr/>
        </p:nvSpPr>
        <p:spPr>
          <a:xfrm>
            <a:off x="362398" y="3080158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>
                <a:solidFill>
                  <a:schemeClr val="bg1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177E66D-1706-4065-BFB8-1C9DA9160B07}"/>
              </a:ext>
            </a:extLst>
          </p:cNvPr>
          <p:cNvSpPr txBox="1"/>
          <p:nvPr/>
        </p:nvSpPr>
        <p:spPr>
          <a:xfrm>
            <a:off x="7277941" y="1031988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Contexto regulatório</a:t>
            </a:r>
            <a:endParaRPr lang="pt-BR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85C72BE0-1FC6-3F4D-9502-2909E000DB3D}"/>
              </a:ext>
            </a:extLst>
          </p:cNvPr>
          <p:cNvSpPr txBox="1"/>
          <p:nvPr/>
        </p:nvSpPr>
        <p:spPr>
          <a:xfrm>
            <a:off x="362398" y="22804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3" name="CaixaDeTexto 16">
            <a:extLst>
              <a:ext uri="{FF2B5EF4-FFF2-40B4-BE49-F238E27FC236}">
                <a16:creationId xmlns:a16="http://schemas.microsoft.com/office/drawing/2014/main" id="{9ED6570B-51CD-A340-938B-872AB85138A1}"/>
              </a:ext>
            </a:extLst>
          </p:cNvPr>
          <p:cNvSpPr txBox="1"/>
          <p:nvPr/>
        </p:nvSpPr>
        <p:spPr>
          <a:xfrm>
            <a:off x="362398" y="3909604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5" name="CaixaDeTexto 16">
            <a:extLst>
              <a:ext uri="{FF2B5EF4-FFF2-40B4-BE49-F238E27FC236}">
                <a16:creationId xmlns:a16="http://schemas.microsoft.com/office/drawing/2014/main" id="{5253ED8C-2203-BC48-8011-8D3FA1C86B76}"/>
              </a:ext>
            </a:extLst>
          </p:cNvPr>
          <p:cNvSpPr txBox="1"/>
          <p:nvPr/>
        </p:nvSpPr>
        <p:spPr>
          <a:xfrm>
            <a:off x="362398" y="14930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6" name="CaixaDeTexto 16">
            <a:extLst>
              <a:ext uri="{FF2B5EF4-FFF2-40B4-BE49-F238E27FC236}">
                <a16:creationId xmlns:a16="http://schemas.microsoft.com/office/drawing/2014/main" id="{2B1213AB-1620-7F4F-868F-E009727B400F}"/>
              </a:ext>
            </a:extLst>
          </p:cNvPr>
          <p:cNvSpPr txBox="1"/>
          <p:nvPr/>
        </p:nvSpPr>
        <p:spPr>
          <a:xfrm>
            <a:off x="362398" y="47188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A71FD-CAEB-A34A-9542-AEFF17B417A8}"/>
              </a:ext>
            </a:extLst>
          </p:cNvPr>
          <p:cNvSpPr txBox="1"/>
          <p:nvPr/>
        </p:nvSpPr>
        <p:spPr>
          <a:xfrm>
            <a:off x="5744834" y="922898"/>
            <a:ext cx="10647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>
                <a:solidFill>
                  <a:schemeClr val="bg1"/>
                </a:solidFill>
                <a:latin typeface="Montserrat ExtraBold" pitchFamily="2" charset="77"/>
              </a:rPr>
              <a:t>01.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DB7F48C0-80C7-6A45-932D-8BD99645488B}"/>
              </a:ext>
            </a:extLst>
          </p:cNvPr>
          <p:cNvSpPr/>
          <p:nvPr/>
        </p:nvSpPr>
        <p:spPr>
          <a:xfrm>
            <a:off x="5667823" y="20320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0" name="CaixaDeTexto 61">
            <a:extLst>
              <a:ext uri="{FF2B5EF4-FFF2-40B4-BE49-F238E27FC236}">
                <a16:creationId xmlns:a16="http://schemas.microsoft.com/office/drawing/2014/main" id="{91C66724-9A0E-E945-900F-B010304546A2}"/>
              </a:ext>
            </a:extLst>
          </p:cNvPr>
          <p:cNvSpPr txBox="1"/>
          <p:nvPr/>
        </p:nvSpPr>
        <p:spPr>
          <a:xfrm>
            <a:off x="7294264" y="2127350"/>
            <a:ext cx="4594225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Principais aspectos abordados na norma IFRS S1 - Sustentabilidade</a:t>
            </a:r>
            <a:endParaRPr lang="pt-BR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8A1C79-74E9-2B48-B39D-5CFEF14AC5EF}"/>
              </a:ext>
            </a:extLst>
          </p:cNvPr>
          <p:cNvSpPr txBox="1"/>
          <p:nvPr/>
        </p:nvSpPr>
        <p:spPr>
          <a:xfrm>
            <a:off x="5744834" y="2154798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>
                <a:solidFill>
                  <a:schemeClr val="bg1"/>
                </a:solidFill>
                <a:latin typeface="Montserrat ExtraBold" pitchFamily="2" charset="77"/>
              </a:rPr>
              <a:t>02.</a:t>
            </a:r>
          </a:p>
        </p:txBody>
      </p:sp>
      <p:sp>
        <p:nvSpPr>
          <p:cNvPr id="53" name="Round Diagonal Corner Rectangle 52">
            <a:extLst>
              <a:ext uri="{FF2B5EF4-FFF2-40B4-BE49-F238E27FC236}">
                <a16:creationId xmlns:a16="http://schemas.microsoft.com/office/drawing/2014/main" id="{DB8A4F1E-4B37-3B49-B462-287FFDF47034}"/>
              </a:ext>
            </a:extLst>
          </p:cNvPr>
          <p:cNvSpPr/>
          <p:nvPr/>
        </p:nvSpPr>
        <p:spPr>
          <a:xfrm>
            <a:off x="5667823" y="32766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4" name="CaixaDeTexto 61">
            <a:extLst>
              <a:ext uri="{FF2B5EF4-FFF2-40B4-BE49-F238E27FC236}">
                <a16:creationId xmlns:a16="http://schemas.microsoft.com/office/drawing/2014/main" id="{66B57BBB-4764-A44E-A510-F3F589FD3917}"/>
              </a:ext>
            </a:extLst>
          </p:cNvPr>
          <p:cNvSpPr txBox="1"/>
          <p:nvPr/>
        </p:nvSpPr>
        <p:spPr>
          <a:xfrm>
            <a:off x="7294264" y="3371950"/>
            <a:ext cx="4594225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Principais aspectos abordados na norma IFRS S2 – Fatores Climáticos</a:t>
            </a:r>
            <a:endParaRPr lang="pt-BR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76B1C6-FC71-C54E-BAFC-5043712CD50B}"/>
              </a:ext>
            </a:extLst>
          </p:cNvPr>
          <p:cNvSpPr txBox="1"/>
          <p:nvPr/>
        </p:nvSpPr>
        <p:spPr>
          <a:xfrm>
            <a:off x="5744834" y="3399398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>
                <a:solidFill>
                  <a:schemeClr val="bg1"/>
                </a:solidFill>
                <a:latin typeface="Montserrat ExtraBold" pitchFamily="2" charset="77"/>
              </a:rPr>
              <a:t>03.</a:t>
            </a: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CB0A1350-F60F-2A41-9B64-212BCD6375AE}"/>
              </a:ext>
            </a:extLst>
          </p:cNvPr>
          <p:cNvSpPr/>
          <p:nvPr/>
        </p:nvSpPr>
        <p:spPr>
          <a:xfrm>
            <a:off x="5667823" y="4521200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7" name="CaixaDeTexto 61">
            <a:extLst>
              <a:ext uri="{FF2B5EF4-FFF2-40B4-BE49-F238E27FC236}">
                <a16:creationId xmlns:a16="http://schemas.microsoft.com/office/drawing/2014/main" id="{4D090D55-5E7E-2346-BD46-18DA59E9A779}"/>
              </a:ext>
            </a:extLst>
          </p:cNvPr>
          <p:cNvSpPr txBox="1"/>
          <p:nvPr/>
        </p:nvSpPr>
        <p:spPr>
          <a:xfrm>
            <a:off x="7294264" y="4810916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Perguntas</a:t>
            </a:r>
            <a:endParaRPr lang="pt-BR" b="1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C019B1-BCAB-7045-BC11-F9EEBA786712}"/>
              </a:ext>
            </a:extLst>
          </p:cNvPr>
          <p:cNvSpPr txBox="1"/>
          <p:nvPr/>
        </p:nvSpPr>
        <p:spPr>
          <a:xfrm>
            <a:off x="5744834" y="4643998"/>
            <a:ext cx="125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>
                <a:solidFill>
                  <a:schemeClr val="bg1"/>
                </a:solidFill>
                <a:latin typeface="Montserrat ExtraBold" pitchFamily="2" charset="77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2639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4865525" y="3957205"/>
            <a:ext cx="714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Contexto regulatório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261252C2-ABAB-674E-AAB1-CA91E70D3E6D}"/>
              </a:ext>
            </a:extLst>
          </p:cNvPr>
          <p:cNvSpPr txBox="1"/>
          <p:nvPr/>
        </p:nvSpPr>
        <p:spPr>
          <a:xfrm>
            <a:off x="4865525" y="4773634"/>
            <a:ext cx="714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i="1" err="1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International</a:t>
            </a:r>
            <a:r>
              <a:rPr lang="pt-BR" sz="3200" i="1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Sustainability Standards Board </a:t>
            </a:r>
            <a:r>
              <a:rPr lang="pt-BR" sz="320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- ISSB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DBBC86B8-FC7B-677C-ED40-3ABC442BA324}"/>
              </a:ext>
            </a:extLst>
          </p:cNvPr>
          <p:cNvSpPr txBox="1"/>
          <p:nvPr/>
        </p:nvSpPr>
        <p:spPr>
          <a:xfrm>
            <a:off x="4865525" y="4788202"/>
            <a:ext cx="7144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i="1" err="1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International</a:t>
            </a:r>
            <a:r>
              <a:rPr lang="pt-BR" sz="3200" i="1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Sustainability Standards Board </a:t>
            </a:r>
            <a:r>
              <a:rPr lang="pt-BR" sz="320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- ISSB</a:t>
            </a:r>
          </a:p>
        </p:txBody>
      </p:sp>
    </p:spTree>
    <p:extLst>
      <p:ext uri="{BB962C8B-B14F-4D97-AF65-F5344CB8AC3E}">
        <p14:creationId xmlns:p14="http://schemas.microsoft.com/office/powerpoint/2010/main" val="34653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Necessidade de padronização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E6FB87-F304-38BD-10FE-FCE846C3801C}"/>
              </a:ext>
            </a:extLst>
          </p:cNvPr>
          <p:cNvGrpSpPr/>
          <p:nvPr/>
        </p:nvGrpSpPr>
        <p:grpSpPr>
          <a:xfrm>
            <a:off x="226051" y="2145850"/>
            <a:ext cx="11965949" cy="3359515"/>
            <a:chOff x="158683" y="1344686"/>
            <a:chExt cx="11761975" cy="33022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24B005-2B89-6BEF-47A1-8B18E85178BC}"/>
                </a:ext>
              </a:extLst>
            </p:cNvPr>
            <p:cNvSpPr/>
            <p:nvPr/>
          </p:nvSpPr>
          <p:spPr bwMode="gray">
            <a:xfrm>
              <a:off x="413369" y="1725455"/>
              <a:ext cx="5205984" cy="245575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EA98BA-1093-769B-0BC0-F6BA9F3185AA}"/>
                </a:ext>
              </a:extLst>
            </p:cNvPr>
            <p:cNvSpPr/>
            <p:nvPr/>
          </p:nvSpPr>
          <p:spPr bwMode="gray">
            <a:xfrm>
              <a:off x="467513" y="2954993"/>
              <a:ext cx="1755648" cy="12419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 esforços globais de descarbonização têm impulsionado a pressão regulamentar dos governos à medida que procuram descarbonizar as suas economias</a:t>
              </a:r>
              <a:endParaRPr kumimoji="0" lang="pt-BR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5B9237-51EF-A975-D85F-53EAE014B277}"/>
                </a:ext>
              </a:extLst>
            </p:cNvPr>
            <p:cNvSpPr/>
            <p:nvPr/>
          </p:nvSpPr>
          <p:spPr bwMode="gray">
            <a:xfrm>
              <a:off x="2338676" y="2954993"/>
              <a:ext cx="1755648" cy="12419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Crescimento de títulos verdes, sociais ou sustentáveis, buscam portfólios direcionados para reduzir o risco climático e impactos sociais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04DF0C-84BD-BDD7-4947-42FF28390801}"/>
                </a:ext>
              </a:extLst>
            </p:cNvPr>
            <p:cNvSpPr/>
            <p:nvPr/>
          </p:nvSpPr>
          <p:spPr bwMode="gray">
            <a:xfrm>
              <a:off x="9823328" y="2954993"/>
              <a:ext cx="1755648" cy="12419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pt-BR" sz="1100" b="1" kern="0">
                  <a:solidFill>
                    <a:prstClr val="black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Esforços</a:t>
              </a:r>
              <a:r>
                <a:rPr kumimoji="0" lang="pt-BR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para criar padrões e estruturas de relatórios mais coesos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B0C3AC-F092-A255-E219-95A450122E6E}"/>
                </a:ext>
              </a:extLst>
            </p:cNvPr>
            <p:cNvSpPr/>
            <p:nvPr/>
          </p:nvSpPr>
          <p:spPr bwMode="gray">
            <a:xfrm>
              <a:off x="6081002" y="2954993"/>
              <a:ext cx="1755648" cy="12419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O </a:t>
              </a:r>
              <a:r>
                <a:rPr kumimoji="0" lang="pt-BR" sz="11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comportamento do consumidor está mudando e a tomada de decisões das empresas é cada vez mais influenciada</a:t>
              </a:r>
              <a:r>
                <a:rPr lang="pt-BR" sz="1100" b="1" kern="0">
                  <a:solidFill>
                    <a:prstClr val="black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por estes aspectos</a:t>
              </a:r>
              <a:endParaRPr kumimoji="0" lang="pt-BR" sz="11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FB13F2-3DF2-FD8E-0827-D6A91B410C91}"/>
                </a:ext>
              </a:extLst>
            </p:cNvPr>
            <p:cNvSpPr/>
            <p:nvPr/>
          </p:nvSpPr>
          <p:spPr bwMode="gray">
            <a:xfrm>
              <a:off x="7952165" y="2954993"/>
              <a:ext cx="1755648" cy="12419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Compromissos ambiciosos e maior divulgação relacionada com o </a:t>
              </a:r>
              <a:r>
                <a:rPr kumimoji="0" lang="pt-BR" sz="11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clima (além de outras questões de sustentabilidade)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4A110D-9C3D-2920-6EEE-D94933AB7B5E}"/>
                </a:ext>
              </a:extLst>
            </p:cNvPr>
            <p:cNvSpPr/>
            <p:nvPr/>
          </p:nvSpPr>
          <p:spPr bwMode="gray">
            <a:xfrm>
              <a:off x="472043" y="2451514"/>
              <a:ext cx="1764792" cy="430426"/>
            </a:xfrm>
            <a:prstGeom prst="rect">
              <a:avLst/>
            </a:prstGeom>
            <a:solidFill>
              <a:srgbClr val="0D83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Regulamentos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9A6CB9-E9E9-B637-0438-D579361FF43A}"/>
                </a:ext>
              </a:extLst>
            </p:cNvPr>
            <p:cNvSpPr/>
            <p:nvPr/>
          </p:nvSpPr>
          <p:spPr bwMode="gray">
            <a:xfrm>
              <a:off x="2330381" y="2451514"/>
              <a:ext cx="1765172" cy="430426"/>
            </a:xfrm>
            <a:prstGeom prst="rect">
              <a:avLst/>
            </a:prstGeom>
            <a:solidFill>
              <a:srgbClr val="0D83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Mercado financeiro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06C1E3-161F-283A-1E8C-AB635E635852}"/>
                </a:ext>
              </a:extLst>
            </p:cNvPr>
            <p:cNvSpPr/>
            <p:nvPr/>
          </p:nvSpPr>
          <p:spPr bwMode="gray">
            <a:xfrm>
              <a:off x="6074405" y="2451514"/>
              <a:ext cx="1765172" cy="430426"/>
            </a:xfrm>
            <a:prstGeom prst="rect">
              <a:avLst/>
            </a:prstGeom>
            <a:solidFill>
              <a:srgbClr val="0D83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Sociedade e consumidores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D6213E-2EC8-2493-F3C4-75313D541668}"/>
                </a:ext>
              </a:extLst>
            </p:cNvPr>
            <p:cNvSpPr/>
            <p:nvPr/>
          </p:nvSpPr>
          <p:spPr bwMode="gray">
            <a:xfrm>
              <a:off x="7946417" y="2451514"/>
              <a:ext cx="1765172" cy="430426"/>
            </a:xfrm>
            <a:prstGeom prst="rect">
              <a:avLst/>
            </a:prstGeom>
            <a:solidFill>
              <a:srgbClr val="0D83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Mercado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51E5F2-3329-E228-EA0A-59500EC2E49F}"/>
                </a:ext>
              </a:extLst>
            </p:cNvPr>
            <p:cNvSpPr/>
            <p:nvPr/>
          </p:nvSpPr>
          <p:spPr bwMode="gray">
            <a:xfrm>
              <a:off x="9818427" y="2451514"/>
              <a:ext cx="1765172" cy="430426"/>
            </a:xfrm>
            <a:prstGeom prst="rect">
              <a:avLst/>
            </a:prstGeom>
            <a:solidFill>
              <a:srgbClr val="0D83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Padronizadores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B11A71-55F4-85E0-6E37-A464212C733A}"/>
                </a:ext>
              </a:extLst>
            </p:cNvPr>
            <p:cNvSpPr/>
            <p:nvPr/>
          </p:nvSpPr>
          <p:spPr bwMode="gray">
            <a:xfrm>
              <a:off x="4209839" y="2954993"/>
              <a:ext cx="1755648" cy="12419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 lIns="182880" tIns="182880" rIns="182880" bIns="18288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A tecnologia está desempenhando um papel cada vez mais central </a:t>
              </a:r>
              <a:r>
                <a:rPr kumimoji="0" lang="pt-BR" sz="11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em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sz="11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todos os setores da economia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5D3172-0F8C-9EB0-7FBD-6A8C7580D3F3}"/>
                </a:ext>
              </a:extLst>
            </p:cNvPr>
            <p:cNvSpPr/>
            <p:nvPr/>
          </p:nvSpPr>
          <p:spPr bwMode="gray">
            <a:xfrm>
              <a:off x="4200590" y="2451514"/>
              <a:ext cx="1766975" cy="430426"/>
            </a:xfrm>
            <a:prstGeom prst="rect">
              <a:avLst/>
            </a:prstGeom>
            <a:solidFill>
              <a:srgbClr val="0D839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Tecnologia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8A2BE0-1E6B-6C0F-6401-DF965BD86C17}"/>
                </a:ext>
              </a:extLst>
            </p:cNvPr>
            <p:cNvSpPr txBox="1"/>
            <p:nvPr/>
          </p:nvSpPr>
          <p:spPr>
            <a:xfrm>
              <a:off x="592445" y="2034964"/>
              <a:ext cx="201686" cy="211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323DDA3-2A98-7F82-13F1-C8279D1A5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513" y="1578083"/>
              <a:ext cx="1812934" cy="765569"/>
            </a:xfrm>
            <a:custGeom>
              <a:avLst/>
              <a:gdLst>
                <a:gd name="T0" fmla="*/ 3817 w 3864"/>
                <a:gd name="T1" fmla="*/ 1002 h 1461"/>
                <a:gd name="T2" fmla="*/ 3817 w 3864"/>
                <a:gd name="T3" fmla="*/ 1002 h 1461"/>
                <a:gd name="T4" fmla="*/ 3645 w 3864"/>
                <a:gd name="T5" fmla="*/ 1026 h 1461"/>
                <a:gd name="T6" fmla="*/ 3166 w 3864"/>
                <a:gd name="T7" fmla="*/ 309 h 1461"/>
                <a:gd name="T8" fmla="*/ 2284 w 3864"/>
                <a:gd name="T9" fmla="*/ 0 h 1461"/>
                <a:gd name="T10" fmla="*/ 867 w 3864"/>
                <a:gd name="T11" fmla="*/ 1382 h 1461"/>
                <a:gd name="T12" fmla="*/ 39 w 3864"/>
                <a:gd name="T13" fmla="*/ 1382 h 1461"/>
                <a:gd name="T14" fmla="*/ 0 w 3864"/>
                <a:gd name="T15" fmla="*/ 1421 h 1461"/>
                <a:gd name="T16" fmla="*/ 39 w 3864"/>
                <a:gd name="T17" fmla="*/ 1461 h 1461"/>
                <a:gd name="T18" fmla="*/ 906 w 3864"/>
                <a:gd name="T19" fmla="*/ 1461 h 1461"/>
                <a:gd name="T20" fmla="*/ 946 w 3864"/>
                <a:gd name="T21" fmla="*/ 1421 h 1461"/>
                <a:gd name="T22" fmla="*/ 2284 w 3864"/>
                <a:gd name="T23" fmla="*/ 79 h 1461"/>
                <a:gd name="T24" fmla="*/ 3566 w 3864"/>
                <a:gd name="T25" fmla="*/ 1037 h 1461"/>
                <a:gd name="T26" fmla="*/ 3412 w 3864"/>
                <a:gd name="T27" fmla="*/ 1058 h 1461"/>
                <a:gd name="T28" fmla="*/ 3380 w 3864"/>
                <a:gd name="T29" fmla="*/ 1082 h 1461"/>
                <a:gd name="T30" fmla="*/ 3386 w 3864"/>
                <a:gd name="T31" fmla="*/ 1122 h 1461"/>
                <a:gd name="T32" fmla="*/ 3637 w 3864"/>
                <a:gd name="T33" fmla="*/ 1446 h 1461"/>
                <a:gd name="T34" fmla="*/ 3668 w 3864"/>
                <a:gd name="T35" fmla="*/ 1461 h 1461"/>
                <a:gd name="T36" fmla="*/ 3673 w 3864"/>
                <a:gd name="T37" fmla="*/ 1461 h 1461"/>
                <a:gd name="T38" fmla="*/ 3705 w 3864"/>
                <a:gd name="T39" fmla="*/ 1436 h 1461"/>
                <a:gd name="T40" fmla="*/ 3859 w 3864"/>
                <a:gd name="T41" fmla="*/ 1056 h 1461"/>
                <a:gd name="T42" fmla="*/ 3854 w 3864"/>
                <a:gd name="T43" fmla="*/ 1017 h 1461"/>
                <a:gd name="T44" fmla="*/ 3817 w 3864"/>
                <a:gd name="T45" fmla="*/ 1002 h 1461"/>
                <a:gd name="T46" fmla="*/ 3657 w 3864"/>
                <a:gd name="T47" fmla="*/ 1343 h 1461"/>
                <a:gd name="T48" fmla="*/ 3657 w 3864"/>
                <a:gd name="T49" fmla="*/ 1343 h 1461"/>
                <a:gd name="T50" fmla="*/ 3490 w 3864"/>
                <a:gd name="T51" fmla="*/ 1127 h 1461"/>
                <a:gd name="T52" fmla="*/ 3760 w 3864"/>
                <a:gd name="T53" fmla="*/ 1090 h 1461"/>
                <a:gd name="T54" fmla="*/ 3657 w 3864"/>
                <a:gd name="T55" fmla="*/ 134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4" h="1461">
                  <a:moveTo>
                    <a:pt x="3817" y="1002"/>
                  </a:moveTo>
                  <a:lnTo>
                    <a:pt x="3817" y="1002"/>
                  </a:lnTo>
                  <a:lnTo>
                    <a:pt x="3645" y="1026"/>
                  </a:lnTo>
                  <a:cubicBezTo>
                    <a:pt x="3564" y="745"/>
                    <a:pt x="3396" y="492"/>
                    <a:pt x="3166" y="309"/>
                  </a:cubicBezTo>
                  <a:cubicBezTo>
                    <a:pt x="2913" y="107"/>
                    <a:pt x="2608" y="0"/>
                    <a:pt x="2284" y="0"/>
                  </a:cubicBezTo>
                  <a:cubicBezTo>
                    <a:pt x="1516" y="0"/>
                    <a:pt x="888" y="616"/>
                    <a:pt x="867" y="1382"/>
                  </a:cubicBezTo>
                  <a:lnTo>
                    <a:pt x="39" y="1382"/>
                  </a:lnTo>
                  <a:cubicBezTo>
                    <a:pt x="17" y="1382"/>
                    <a:pt x="0" y="1399"/>
                    <a:pt x="0" y="1421"/>
                  </a:cubicBezTo>
                  <a:cubicBezTo>
                    <a:pt x="0" y="1443"/>
                    <a:pt x="17" y="1461"/>
                    <a:pt x="39" y="1461"/>
                  </a:cubicBezTo>
                  <a:lnTo>
                    <a:pt x="906" y="1461"/>
                  </a:lnTo>
                  <a:cubicBezTo>
                    <a:pt x="928" y="1461"/>
                    <a:pt x="946" y="1443"/>
                    <a:pt x="946" y="1421"/>
                  </a:cubicBezTo>
                  <a:cubicBezTo>
                    <a:pt x="946" y="681"/>
                    <a:pt x="1546" y="79"/>
                    <a:pt x="2284" y="79"/>
                  </a:cubicBezTo>
                  <a:cubicBezTo>
                    <a:pt x="2880" y="79"/>
                    <a:pt x="3398" y="469"/>
                    <a:pt x="3566" y="1037"/>
                  </a:cubicBezTo>
                  <a:lnTo>
                    <a:pt x="3412" y="1058"/>
                  </a:lnTo>
                  <a:cubicBezTo>
                    <a:pt x="3398" y="1060"/>
                    <a:pt x="3386" y="1069"/>
                    <a:pt x="3380" y="1082"/>
                  </a:cubicBezTo>
                  <a:cubicBezTo>
                    <a:pt x="3375" y="1095"/>
                    <a:pt x="3377" y="1110"/>
                    <a:pt x="3386" y="1122"/>
                  </a:cubicBezTo>
                  <a:lnTo>
                    <a:pt x="3637" y="1446"/>
                  </a:lnTo>
                  <a:cubicBezTo>
                    <a:pt x="3644" y="1455"/>
                    <a:pt x="3656" y="1461"/>
                    <a:pt x="3668" y="1461"/>
                  </a:cubicBezTo>
                  <a:cubicBezTo>
                    <a:pt x="3670" y="1461"/>
                    <a:pt x="3672" y="1461"/>
                    <a:pt x="3673" y="1461"/>
                  </a:cubicBezTo>
                  <a:cubicBezTo>
                    <a:pt x="3687" y="1459"/>
                    <a:pt x="3699" y="1449"/>
                    <a:pt x="3705" y="1436"/>
                  </a:cubicBezTo>
                  <a:lnTo>
                    <a:pt x="3859" y="1056"/>
                  </a:lnTo>
                  <a:cubicBezTo>
                    <a:pt x="3864" y="1043"/>
                    <a:pt x="3862" y="1028"/>
                    <a:pt x="3854" y="1017"/>
                  </a:cubicBezTo>
                  <a:cubicBezTo>
                    <a:pt x="3845" y="1006"/>
                    <a:pt x="3831" y="1000"/>
                    <a:pt x="3817" y="1002"/>
                  </a:cubicBezTo>
                  <a:close/>
                  <a:moveTo>
                    <a:pt x="3657" y="1343"/>
                  </a:moveTo>
                  <a:lnTo>
                    <a:pt x="3657" y="1343"/>
                  </a:lnTo>
                  <a:lnTo>
                    <a:pt x="3490" y="1127"/>
                  </a:lnTo>
                  <a:lnTo>
                    <a:pt x="3760" y="1090"/>
                  </a:lnTo>
                  <a:lnTo>
                    <a:pt x="3657" y="1343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8C15CA-5C3A-E53A-60A4-62CAA45439BD}"/>
                </a:ext>
              </a:extLst>
            </p:cNvPr>
            <p:cNvSpPr txBox="1"/>
            <p:nvPr/>
          </p:nvSpPr>
          <p:spPr>
            <a:xfrm>
              <a:off x="2476599" y="2046792"/>
              <a:ext cx="201686" cy="211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E72D50-6E10-F9A8-2CC8-B5CBFA80F22E}"/>
                </a:ext>
              </a:extLst>
            </p:cNvPr>
            <p:cNvSpPr txBox="1"/>
            <p:nvPr/>
          </p:nvSpPr>
          <p:spPr>
            <a:xfrm>
              <a:off x="6212895" y="2046792"/>
              <a:ext cx="201686" cy="211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C1FE335-0861-28B5-612F-750BFE242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0382" y="1578083"/>
              <a:ext cx="1749314" cy="765570"/>
            </a:xfrm>
            <a:custGeom>
              <a:avLst/>
              <a:gdLst>
                <a:gd name="T0" fmla="*/ 3818 w 3865"/>
                <a:gd name="T1" fmla="*/ 1002 h 1461"/>
                <a:gd name="T2" fmla="*/ 3818 w 3865"/>
                <a:gd name="T3" fmla="*/ 1002 h 1461"/>
                <a:gd name="T4" fmla="*/ 3646 w 3865"/>
                <a:gd name="T5" fmla="*/ 1026 h 1461"/>
                <a:gd name="T6" fmla="*/ 3167 w 3865"/>
                <a:gd name="T7" fmla="*/ 309 h 1461"/>
                <a:gd name="T8" fmla="*/ 2285 w 3865"/>
                <a:gd name="T9" fmla="*/ 0 h 1461"/>
                <a:gd name="T10" fmla="*/ 868 w 3865"/>
                <a:gd name="T11" fmla="*/ 1382 h 1461"/>
                <a:gd name="T12" fmla="*/ 40 w 3865"/>
                <a:gd name="T13" fmla="*/ 1382 h 1461"/>
                <a:gd name="T14" fmla="*/ 0 w 3865"/>
                <a:gd name="T15" fmla="*/ 1421 h 1461"/>
                <a:gd name="T16" fmla="*/ 40 w 3865"/>
                <a:gd name="T17" fmla="*/ 1461 h 1461"/>
                <a:gd name="T18" fmla="*/ 907 w 3865"/>
                <a:gd name="T19" fmla="*/ 1461 h 1461"/>
                <a:gd name="T20" fmla="*/ 947 w 3865"/>
                <a:gd name="T21" fmla="*/ 1421 h 1461"/>
                <a:gd name="T22" fmla="*/ 2285 w 3865"/>
                <a:gd name="T23" fmla="*/ 79 h 1461"/>
                <a:gd name="T24" fmla="*/ 3567 w 3865"/>
                <a:gd name="T25" fmla="*/ 1037 h 1461"/>
                <a:gd name="T26" fmla="*/ 3413 w 3865"/>
                <a:gd name="T27" fmla="*/ 1058 h 1461"/>
                <a:gd name="T28" fmla="*/ 3381 w 3865"/>
                <a:gd name="T29" fmla="*/ 1082 h 1461"/>
                <a:gd name="T30" fmla="*/ 3387 w 3865"/>
                <a:gd name="T31" fmla="*/ 1122 h 1461"/>
                <a:gd name="T32" fmla="*/ 3638 w 3865"/>
                <a:gd name="T33" fmla="*/ 1446 h 1461"/>
                <a:gd name="T34" fmla="*/ 3669 w 3865"/>
                <a:gd name="T35" fmla="*/ 1461 h 1461"/>
                <a:gd name="T36" fmla="*/ 3675 w 3865"/>
                <a:gd name="T37" fmla="*/ 1461 h 1461"/>
                <a:gd name="T38" fmla="*/ 3706 w 3865"/>
                <a:gd name="T39" fmla="*/ 1436 h 1461"/>
                <a:gd name="T40" fmla="*/ 3860 w 3865"/>
                <a:gd name="T41" fmla="*/ 1056 h 1461"/>
                <a:gd name="T42" fmla="*/ 3855 w 3865"/>
                <a:gd name="T43" fmla="*/ 1017 h 1461"/>
                <a:gd name="T44" fmla="*/ 3818 w 3865"/>
                <a:gd name="T45" fmla="*/ 1002 h 1461"/>
                <a:gd name="T46" fmla="*/ 3658 w 3865"/>
                <a:gd name="T47" fmla="*/ 1343 h 1461"/>
                <a:gd name="T48" fmla="*/ 3658 w 3865"/>
                <a:gd name="T49" fmla="*/ 1343 h 1461"/>
                <a:gd name="T50" fmla="*/ 3491 w 3865"/>
                <a:gd name="T51" fmla="*/ 1127 h 1461"/>
                <a:gd name="T52" fmla="*/ 3761 w 3865"/>
                <a:gd name="T53" fmla="*/ 1090 h 1461"/>
                <a:gd name="T54" fmla="*/ 3658 w 3865"/>
                <a:gd name="T55" fmla="*/ 134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5" h="1461">
                  <a:moveTo>
                    <a:pt x="3818" y="1002"/>
                  </a:moveTo>
                  <a:lnTo>
                    <a:pt x="3818" y="1002"/>
                  </a:lnTo>
                  <a:lnTo>
                    <a:pt x="3646" y="1026"/>
                  </a:lnTo>
                  <a:cubicBezTo>
                    <a:pt x="3565" y="745"/>
                    <a:pt x="3397" y="492"/>
                    <a:pt x="3167" y="309"/>
                  </a:cubicBezTo>
                  <a:cubicBezTo>
                    <a:pt x="2914" y="107"/>
                    <a:pt x="2609" y="0"/>
                    <a:pt x="2285" y="0"/>
                  </a:cubicBezTo>
                  <a:cubicBezTo>
                    <a:pt x="1517" y="0"/>
                    <a:pt x="889" y="616"/>
                    <a:pt x="868" y="1382"/>
                  </a:cubicBezTo>
                  <a:lnTo>
                    <a:pt x="40" y="1382"/>
                  </a:lnTo>
                  <a:cubicBezTo>
                    <a:pt x="18" y="1382"/>
                    <a:pt x="0" y="1399"/>
                    <a:pt x="0" y="1421"/>
                  </a:cubicBezTo>
                  <a:cubicBezTo>
                    <a:pt x="0" y="1443"/>
                    <a:pt x="18" y="1461"/>
                    <a:pt x="40" y="1461"/>
                  </a:cubicBezTo>
                  <a:lnTo>
                    <a:pt x="907" y="1461"/>
                  </a:lnTo>
                  <a:cubicBezTo>
                    <a:pt x="929" y="1461"/>
                    <a:pt x="947" y="1443"/>
                    <a:pt x="947" y="1421"/>
                  </a:cubicBezTo>
                  <a:cubicBezTo>
                    <a:pt x="947" y="681"/>
                    <a:pt x="1547" y="79"/>
                    <a:pt x="2285" y="79"/>
                  </a:cubicBezTo>
                  <a:cubicBezTo>
                    <a:pt x="2881" y="79"/>
                    <a:pt x="3399" y="469"/>
                    <a:pt x="3567" y="1037"/>
                  </a:cubicBezTo>
                  <a:lnTo>
                    <a:pt x="3413" y="1058"/>
                  </a:lnTo>
                  <a:cubicBezTo>
                    <a:pt x="3399" y="1060"/>
                    <a:pt x="3387" y="1069"/>
                    <a:pt x="3381" y="1082"/>
                  </a:cubicBezTo>
                  <a:cubicBezTo>
                    <a:pt x="3376" y="1095"/>
                    <a:pt x="3378" y="1110"/>
                    <a:pt x="3387" y="1122"/>
                  </a:cubicBezTo>
                  <a:lnTo>
                    <a:pt x="3638" y="1446"/>
                  </a:lnTo>
                  <a:cubicBezTo>
                    <a:pt x="3645" y="1455"/>
                    <a:pt x="3657" y="1461"/>
                    <a:pt x="3669" y="1461"/>
                  </a:cubicBezTo>
                  <a:cubicBezTo>
                    <a:pt x="3671" y="1461"/>
                    <a:pt x="3673" y="1461"/>
                    <a:pt x="3675" y="1461"/>
                  </a:cubicBezTo>
                  <a:cubicBezTo>
                    <a:pt x="3689" y="1459"/>
                    <a:pt x="3700" y="1449"/>
                    <a:pt x="3706" y="1436"/>
                  </a:cubicBezTo>
                  <a:lnTo>
                    <a:pt x="3860" y="1056"/>
                  </a:lnTo>
                  <a:cubicBezTo>
                    <a:pt x="3865" y="1043"/>
                    <a:pt x="3863" y="1028"/>
                    <a:pt x="3855" y="1017"/>
                  </a:cubicBezTo>
                  <a:cubicBezTo>
                    <a:pt x="3846" y="1006"/>
                    <a:pt x="3832" y="1000"/>
                    <a:pt x="3818" y="1002"/>
                  </a:cubicBezTo>
                  <a:close/>
                  <a:moveTo>
                    <a:pt x="3658" y="1343"/>
                  </a:moveTo>
                  <a:lnTo>
                    <a:pt x="3658" y="1343"/>
                  </a:lnTo>
                  <a:lnTo>
                    <a:pt x="3491" y="1127"/>
                  </a:lnTo>
                  <a:lnTo>
                    <a:pt x="3761" y="1090"/>
                  </a:lnTo>
                  <a:lnTo>
                    <a:pt x="3658" y="1343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2D95B8B7-AAA0-D17D-3375-A69C1E3F9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8215" y="1578083"/>
              <a:ext cx="1756826" cy="765570"/>
            </a:xfrm>
            <a:custGeom>
              <a:avLst/>
              <a:gdLst>
                <a:gd name="T0" fmla="*/ 3817 w 3864"/>
                <a:gd name="T1" fmla="*/ 1002 h 1461"/>
                <a:gd name="T2" fmla="*/ 3817 w 3864"/>
                <a:gd name="T3" fmla="*/ 1002 h 1461"/>
                <a:gd name="T4" fmla="*/ 3645 w 3864"/>
                <a:gd name="T5" fmla="*/ 1026 h 1461"/>
                <a:gd name="T6" fmla="*/ 3166 w 3864"/>
                <a:gd name="T7" fmla="*/ 309 h 1461"/>
                <a:gd name="T8" fmla="*/ 2284 w 3864"/>
                <a:gd name="T9" fmla="*/ 0 h 1461"/>
                <a:gd name="T10" fmla="*/ 867 w 3864"/>
                <a:gd name="T11" fmla="*/ 1382 h 1461"/>
                <a:gd name="T12" fmla="*/ 39 w 3864"/>
                <a:gd name="T13" fmla="*/ 1382 h 1461"/>
                <a:gd name="T14" fmla="*/ 0 w 3864"/>
                <a:gd name="T15" fmla="*/ 1421 h 1461"/>
                <a:gd name="T16" fmla="*/ 39 w 3864"/>
                <a:gd name="T17" fmla="*/ 1461 h 1461"/>
                <a:gd name="T18" fmla="*/ 906 w 3864"/>
                <a:gd name="T19" fmla="*/ 1461 h 1461"/>
                <a:gd name="T20" fmla="*/ 946 w 3864"/>
                <a:gd name="T21" fmla="*/ 1421 h 1461"/>
                <a:gd name="T22" fmla="*/ 2284 w 3864"/>
                <a:gd name="T23" fmla="*/ 79 h 1461"/>
                <a:gd name="T24" fmla="*/ 3566 w 3864"/>
                <a:gd name="T25" fmla="*/ 1037 h 1461"/>
                <a:gd name="T26" fmla="*/ 3412 w 3864"/>
                <a:gd name="T27" fmla="*/ 1058 h 1461"/>
                <a:gd name="T28" fmla="*/ 3380 w 3864"/>
                <a:gd name="T29" fmla="*/ 1082 h 1461"/>
                <a:gd name="T30" fmla="*/ 3386 w 3864"/>
                <a:gd name="T31" fmla="*/ 1122 h 1461"/>
                <a:gd name="T32" fmla="*/ 3637 w 3864"/>
                <a:gd name="T33" fmla="*/ 1446 h 1461"/>
                <a:gd name="T34" fmla="*/ 3668 w 3864"/>
                <a:gd name="T35" fmla="*/ 1461 h 1461"/>
                <a:gd name="T36" fmla="*/ 3674 w 3864"/>
                <a:gd name="T37" fmla="*/ 1461 h 1461"/>
                <a:gd name="T38" fmla="*/ 3705 w 3864"/>
                <a:gd name="T39" fmla="*/ 1436 h 1461"/>
                <a:gd name="T40" fmla="*/ 3859 w 3864"/>
                <a:gd name="T41" fmla="*/ 1056 h 1461"/>
                <a:gd name="T42" fmla="*/ 3854 w 3864"/>
                <a:gd name="T43" fmla="*/ 1017 h 1461"/>
                <a:gd name="T44" fmla="*/ 3817 w 3864"/>
                <a:gd name="T45" fmla="*/ 1002 h 1461"/>
                <a:gd name="T46" fmla="*/ 3657 w 3864"/>
                <a:gd name="T47" fmla="*/ 1343 h 1461"/>
                <a:gd name="T48" fmla="*/ 3657 w 3864"/>
                <a:gd name="T49" fmla="*/ 1343 h 1461"/>
                <a:gd name="T50" fmla="*/ 3490 w 3864"/>
                <a:gd name="T51" fmla="*/ 1127 h 1461"/>
                <a:gd name="T52" fmla="*/ 3760 w 3864"/>
                <a:gd name="T53" fmla="*/ 1090 h 1461"/>
                <a:gd name="T54" fmla="*/ 3657 w 3864"/>
                <a:gd name="T55" fmla="*/ 134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4" h="1461">
                  <a:moveTo>
                    <a:pt x="3817" y="1002"/>
                  </a:moveTo>
                  <a:lnTo>
                    <a:pt x="3817" y="1002"/>
                  </a:lnTo>
                  <a:lnTo>
                    <a:pt x="3645" y="1026"/>
                  </a:lnTo>
                  <a:cubicBezTo>
                    <a:pt x="3564" y="745"/>
                    <a:pt x="3396" y="492"/>
                    <a:pt x="3166" y="309"/>
                  </a:cubicBezTo>
                  <a:cubicBezTo>
                    <a:pt x="2913" y="107"/>
                    <a:pt x="2608" y="0"/>
                    <a:pt x="2284" y="0"/>
                  </a:cubicBezTo>
                  <a:cubicBezTo>
                    <a:pt x="1516" y="0"/>
                    <a:pt x="888" y="616"/>
                    <a:pt x="867" y="1382"/>
                  </a:cubicBezTo>
                  <a:lnTo>
                    <a:pt x="39" y="1382"/>
                  </a:lnTo>
                  <a:cubicBezTo>
                    <a:pt x="17" y="1382"/>
                    <a:pt x="0" y="1399"/>
                    <a:pt x="0" y="1421"/>
                  </a:cubicBezTo>
                  <a:cubicBezTo>
                    <a:pt x="0" y="1443"/>
                    <a:pt x="17" y="1461"/>
                    <a:pt x="39" y="1461"/>
                  </a:cubicBezTo>
                  <a:lnTo>
                    <a:pt x="906" y="1461"/>
                  </a:lnTo>
                  <a:cubicBezTo>
                    <a:pt x="928" y="1461"/>
                    <a:pt x="946" y="1443"/>
                    <a:pt x="946" y="1421"/>
                  </a:cubicBezTo>
                  <a:cubicBezTo>
                    <a:pt x="946" y="681"/>
                    <a:pt x="1546" y="79"/>
                    <a:pt x="2284" y="79"/>
                  </a:cubicBezTo>
                  <a:cubicBezTo>
                    <a:pt x="2880" y="79"/>
                    <a:pt x="3398" y="469"/>
                    <a:pt x="3566" y="1037"/>
                  </a:cubicBezTo>
                  <a:lnTo>
                    <a:pt x="3412" y="1058"/>
                  </a:lnTo>
                  <a:cubicBezTo>
                    <a:pt x="3398" y="1060"/>
                    <a:pt x="3386" y="1069"/>
                    <a:pt x="3380" y="1082"/>
                  </a:cubicBezTo>
                  <a:cubicBezTo>
                    <a:pt x="3375" y="1095"/>
                    <a:pt x="3377" y="1110"/>
                    <a:pt x="3386" y="1122"/>
                  </a:cubicBezTo>
                  <a:lnTo>
                    <a:pt x="3637" y="1446"/>
                  </a:lnTo>
                  <a:cubicBezTo>
                    <a:pt x="3644" y="1455"/>
                    <a:pt x="3656" y="1461"/>
                    <a:pt x="3668" y="1461"/>
                  </a:cubicBezTo>
                  <a:cubicBezTo>
                    <a:pt x="3670" y="1461"/>
                    <a:pt x="3672" y="1461"/>
                    <a:pt x="3674" y="1461"/>
                  </a:cubicBezTo>
                  <a:cubicBezTo>
                    <a:pt x="3688" y="1459"/>
                    <a:pt x="3699" y="1449"/>
                    <a:pt x="3705" y="1436"/>
                  </a:cubicBezTo>
                  <a:lnTo>
                    <a:pt x="3859" y="1056"/>
                  </a:lnTo>
                  <a:cubicBezTo>
                    <a:pt x="3864" y="1043"/>
                    <a:pt x="3862" y="1028"/>
                    <a:pt x="3854" y="1017"/>
                  </a:cubicBezTo>
                  <a:cubicBezTo>
                    <a:pt x="3845" y="1006"/>
                    <a:pt x="3831" y="1000"/>
                    <a:pt x="3817" y="1002"/>
                  </a:cubicBezTo>
                  <a:close/>
                  <a:moveTo>
                    <a:pt x="3657" y="1343"/>
                  </a:moveTo>
                  <a:lnTo>
                    <a:pt x="3657" y="1343"/>
                  </a:lnTo>
                  <a:lnTo>
                    <a:pt x="3490" y="1127"/>
                  </a:lnTo>
                  <a:lnTo>
                    <a:pt x="3760" y="1090"/>
                  </a:lnTo>
                  <a:lnTo>
                    <a:pt x="3657" y="1343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FE8D91-F733-1CF3-94DB-4E8E1437E1B0}"/>
                </a:ext>
              </a:extLst>
            </p:cNvPr>
            <p:cNvSpPr txBox="1"/>
            <p:nvPr/>
          </p:nvSpPr>
          <p:spPr>
            <a:xfrm>
              <a:off x="8087069" y="2053153"/>
              <a:ext cx="201686" cy="211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8FA5A5-23A4-02D6-F7EC-C976CFCC81F3}"/>
                </a:ext>
              </a:extLst>
            </p:cNvPr>
            <p:cNvSpPr txBox="1"/>
            <p:nvPr/>
          </p:nvSpPr>
          <p:spPr>
            <a:xfrm>
              <a:off x="9926604" y="2053153"/>
              <a:ext cx="201686" cy="211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06</a:t>
              </a: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652E1F4-99EC-FC76-F279-CEE38CAFC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2164" y="1584444"/>
              <a:ext cx="1765979" cy="765570"/>
            </a:xfrm>
            <a:custGeom>
              <a:avLst/>
              <a:gdLst>
                <a:gd name="T0" fmla="*/ 3818 w 3865"/>
                <a:gd name="T1" fmla="*/ 1002 h 1461"/>
                <a:gd name="T2" fmla="*/ 3818 w 3865"/>
                <a:gd name="T3" fmla="*/ 1002 h 1461"/>
                <a:gd name="T4" fmla="*/ 3646 w 3865"/>
                <a:gd name="T5" fmla="*/ 1026 h 1461"/>
                <a:gd name="T6" fmla="*/ 3167 w 3865"/>
                <a:gd name="T7" fmla="*/ 309 h 1461"/>
                <a:gd name="T8" fmla="*/ 2285 w 3865"/>
                <a:gd name="T9" fmla="*/ 0 h 1461"/>
                <a:gd name="T10" fmla="*/ 868 w 3865"/>
                <a:gd name="T11" fmla="*/ 1382 h 1461"/>
                <a:gd name="T12" fmla="*/ 40 w 3865"/>
                <a:gd name="T13" fmla="*/ 1382 h 1461"/>
                <a:gd name="T14" fmla="*/ 0 w 3865"/>
                <a:gd name="T15" fmla="*/ 1421 h 1461"/>
                <a:gd name="T16" fmla="*/ 40 w 3865"/>
                <a:gd name="T17" fmla="*/ 1461 h 1461"/>
                <a:gd name="T18" fmla="*/ 907 w 3865"/>
                <a:gd name="T19" fmla="*/ 1461 h 1461"/>
                <a:gd name="T20" fmla="*/ 947 w 3865"/>
                <a:gd name="T21" fmla="*/ 1421 h 1461"/>
                <a:gd name="T22" fmla="*/ 2285 w 3865"/>
                <a:gd name="T23" fmla="*/ 79 h 1461"/>
                <a:gd name="T24" fmla="*/ 3567 w 3865"/>
                <a:gd name="T25" fmla="*/ 1037 h 1461"/>
                <a:gd name="T26" fmla="*/ 3413 w 3865"/>
                <a:gd name="T27" fmla="*/ 1058 h 1461"/>
                <a:gd name="T28" fmla="*/ 3381 w 3865"/>
                <a:gd name="T29" fmla="*/ 1082 h 1461"/>
                <a:gd name="T30" fmla="*/ 3387 w 3865"/>
                <a:gd name="T31" fmla="*/ 1122 h 1461"/>
                <a:gd name="T32" fmla="*/ 3638 w 3865"/>
                <a:gd name="T33" fmla="*/ 1446 h 1461"/>
                <a:gd name="T34" fmla="*/ 3669 w 3865"/>
                <a:gd name="T35" fmla="*/ 1461 h 1461"/>
                <a:gd name="T36" fmla="*/ 3675 w 3865"/>
                <a:gd name="T37" fmla="*/ 1461 h 1461"/>
                <a:gd name="T38" fmla="*/ 3706 w 3865"/>
                <a:gd name="T39" fmla="*/ 1436 h 1461"/>
                <a:gd name="T40" fmla="*/ 3860 w 3865"/>
                <a:gd name="T41" fmla="*/ 1056 h 1461"/>
                <a:gd name="T42" fmla="*/ 3855 w 3865"/>
                <a:gd name="T43" fmla="*/ 1017 h 1461"/>
                <a:gd name="T44" fmla="*/ 3818 w 3865"/>
                <a:gd name="T45" fmla="*/ 1002 h 1461"/>
                <a:gd name="T46" fmla="*/ 3658 w 3865"/>
                <a:gd name="T47" fmla="*/ 1343 h 1461"/>
                <a:gd name="T48" fmla="*/ 3658 w 3865"/>
                <a:gd name="T49" fmla="*/ 1343 h 1461"/>
                <a:gd name="T50" fmla="*/ 3491 w 3865"/>
                <a:gd name="T51" fmla="*/ 1127 h 1461"/>
                <a:gd name="T52" fmla="*/ 3761 w 3865"/>
                <a:gd name="T53" fmla="*/ 1090 h 1461"/>
                <a:gd name="T54" fmla="*/ 3658 w 3865"/>
                <a:gd name="T55" fmla="*/ 134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5" h="1461">
                  <a:moveTo>
                    <a:pt x="3818" y="1002"/>
                  </a:moveTo>
                  <a:lnTo>
                    <a:pt x="3818" y="1002"/>
                  </a:lnTo>
                  <a:lnTo>
                    <a:pt x="3646" y="1026"/>
                  </a:lnTo>
                  <a:cubicBezTo>
                    <a:pt x="3565" y="745"/>
                    <a:pt x="3397" y="492"/>
                    <a:pt x="3167" y="309"/>
                  </a:cubicBezTo>
                  <a:cubicBezTo>
                    <a:pt x="2914" y="107"/>
                    <a:pt x="2609" y="0"/>
                    <a:pt x="2285" y="0"/>
                  </a:cubicBezTo>
                  <a:cubicBezTo>
                    <a:pt x="1517" y="0"/>
                    <a:pt x="889" y="616"/>
                    <a:pt x="868" y="1382"/>
                  </a:cubicBezTo>
                  <a:lnTo>
                    <a:pt x="40" y="1382"/>
                  </a:lnTo>
                  <a:cubicBezTo>
                    <a:pt x="18" y="1382"/>
                    <a:pt x="0" y="1399"/>
                    <a:pt x="0" y="1421"/>
                  </a:cubicBezTo>
                  <a:cubicBezTo>
                    <a:pt x="0" y="1443"/>
                    <a:pt x="18" y="1461"/>
                    <a:pt x="40" y="1461"/>
                  </a:cubicBezTo>
                  <a:lnTo>
                    <a:pt x="907" y="1461"/>
                  </a:lnTo>
                  <a:cubicBezTo>
                    <a:pt x="929" y="1461"/>
                    <a:pt x="947" y="1443"/>
                    <a:pt x="947" y="1421"/>
                  </a:cubicBezTo>
                  <a:cubicBezTo>
                    <a:pt x="947" y="681"/>
                    <a:pt x="1547" y="79"/>
                    <a:pt x="2285" y="79"/>
                  </a:cubicBezTo>
                  <a:cubicBezTo>
                    <a:pt x="2881" y="79"/>
                    <a:pt x="3399" y="469"/>
                    <a:pt x="3567" y="1037"/>
                  </a:cubicBezTo>
                  <a:lnTo>
                    <a:pt x="3413" y="1058"/>
                  </a:lnTo>
                  <a:cubicBezTo>
                    <a:pt x="3399" y="1060"/>
                    <a:pt x="3387" y="1069"/>
                    <a:pt x="3381" y="1082"/>
                  </a:cubicBezTo>
                  <a:cubicBezTo>
                    <a:pt x="3376" y="1095"/>
                    <a:pt x="3378" y="1110"/>
                    <a:pt x="3387" y="1122"/>
                  </a:cubicBezTo>
                  <a:lnTo>
                    <a:pt x="3638" y="1446"/>
                  </a:lnTo>
                  <a:cubicBezTo>
                    <a:pt x="3645" y="1455"/>
                    <a:pt x="3657" y="1461"/>
                    <a:pt x="3669" y="1461"/>
                  </a:cubicBezTo>
                  <a:cubicBezTo>
                    <a:pt x="3671" y="1461"/>
                    <a:pt x="3673" y="1461"/>
                    <a:pt x="3675" y="1461"/>
                  </a:cubicBezTo>
                  <a:cubicBezTo>
                    <a:pt x="3689" y="1459"/>
                    <a:pt x="3700" y="1449"/>
                    <a:pt x="3706" y="1436"/>
                  </a:cubicBezTo>
                  <a:lnTo>
                    <a:pt x="3860" y="1056"/>
                  </a:lnTo>
                  <a:cubicBezTo>
                    <a:pt x="3865" y="1043"/>
                    <a:pt x="3863" y="1028"/>
                    <a:pt x="3855" y="1017"/>
                  </a:cubicBezTo>
                  <a:cubicBezTo>
                    <a:pt x="3846" y="1006"/>
                    <a:pt x="3832" y="1000"/>
                    <a:pt x="3818" y="1002"/>
                  </a:cubicBezTo>
                  <a:close/>
                  <a:moveTo>
                    <a:pt x="3658" y="1343"/>
                  </a:moveTo>
                  <a:lnTo>
                    <a:pt x="3658" y="1343"/>
                  </a:lnTo>
                  <a:lnTo>
                    <a:pt x="3491" y="1127"/>
                  </a:lnTo>
                  <a:lnTo>
                    <a:pt x="3761" y="1090"/>
                  </a:lnTo>
                  <a:lnTo>
                    <a:pt x="3658" y="1343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743A1D6-DD57-3C02-85EE-B7A01DC2D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8063" y="1584444"/>
              <a:ext cx="1780913" cy="765570"/>
            </a:xfrm>
            <a:custGeom>
              <a:avLst/>
              <a:gdLst>
                <a:gd name="T0" fmla="*/ 3817 w 3864"/>
                <a:gd name="T1" fmla="*/ 1002 h 1461"/>
                <a:gd name="T2" fmla="*/ 3817 w 3864"/>
                <a:gd name="T3" fmla="*/ 1002 h 1461"/>
                <a:gd name="T4" fmla="*/ 3645 w 3864"/>
                <a:gd name="T5" fmla="*/ 1026 h 1461"/>
                <a:gd name="T6" fmla="*/ 3166 w 3864"/>
                <a:gd name="T7" fmla="*/ 309 h 1461"/>
                <a:gd name="T8" fmla="*/ 2284 w 3864"/>
                <a:gd name="T9" fmla="*/ 0 h 1461"/>
                <a:gd name="T10" fmla="*/ 867 w 3864"/>
                <a:gd name="T11" fmla="*/ 1382 h 1461"/>
                <a:gd name="T12" fmla="*/ 39 w 3864"/>
                <a:gd name="T13" fmla="*/ 1382 h 1461"/>
                <a:gd name="T14" fmla="*/ 0 w 3864"/>
                <a:gd name="T15" fmla="*/ 1421 h 1461"/>
                <a:gd name="T16" fmla="*/ 39 w 3864"/>
                <a:gd name="T17" fmla="*/ 1461 h 1461"/>
                <a:gd name="T18" fmla="*/ 906 w 3864"/>
                <a:gd name="T19" fmla="*/ 1461 h 1461"/>
                <a:gd name="T20" fmla="*/ 946 w 3864"/>
                <a:gd name="T21" fmla="*/ 1421 h 1461"/>
                <a:gd name="T22" fmla="*/ 2284 w 3864"/>
                <a:gd name="T23" fmla="*/ 79 h 1461"/>
                <a:gd name="T24" fmla="*/ 3566 w 3864"/>
                <a:gd name="T25" fmla="*/ 1037 h 1461"/>
                <a:gd name="T26" fmla="*/ 3412 w 3864"/>
                <a:gd name="T27" fmla="*/ 1058 h 1461"/>
                <a:gd name="T28" fmla="*/ 3380 w 3864"/>
                <a:gd name="T29" fmla="*/ 1082 h 1461"/>
                <a:gd name="T30" fmla="*/ 3386 w 3864"/>
                <a:gd name="T31" fmla="*/ 1122 h 1461"/>
                <a:gd name="T32" fmla="*/ 3637 w 3864"/>
                <a:gd name="T33" fmla="*/ 1446 h 1461"/>
                <a:gd name="T34" fmla="*/ 3668 w 3864"/>
                <a:gd name="T35" fmla="*/ 1461 h 1461"/>
                <a:gd name="T36" fmla="*/ 3674 w 3864"/>
                <a:gd name="T37" fmla="*/ 1461 h 1461"/>
                <a:gd name="T38" fmla="*/ 3705 w 3864"/>
                <a:gd name="T39" fmla="*/ 1436 h 1461"/>
                <a:gd name="T40" fmla="*/ 3859 w 3864"/>
                <a:gd name="T41" fmla="*/ 1056 h 1461"/>
                <a:gd name="T42" fmla="*/ 3854 w 3864"/>
                <a:gd name="T43" fmla="*/ 1017 h 1461"/>
                <a:gd name="T44" fmla="*/ 3817 w 3864"/>
                <a:gd name="T45" fmla="*/ 1002 h 1461"/>
                <a:gd name="T46" fmla="*/ 3657 w 3864"/>
                <a:gd name="T47" fmla="*/ 1343 h 1461"/>
                <a:gd name="T48" fmla="*/ 3657 w 3864"/>
                <a:gd name="T49" fmla="*/ 1343 h 1461"/>
                <a:gd name="T50" fmla="*/ 3490 w 3864"/>
                <a:gd name="T51" fmla="*/ 1127 h 1461"/>
                <a:gd name="T52" fmla="*/ 3760 w 3864"/>
                <a:gd name="T53" fmla="*/ 1090 h 1461"/>
                <a:gd name="T54" fmla="*/ 3657 w 3864"/>
                <a:gd name="T55" fmla="*/ 134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4" h="1461">
                  <a:moveTo>
                    <a:pt x="3817" y="1002"/>
                  </a:moveTo>
                  <a:lnTo>
                    <a:pt x="3817" y="1002"/>
                  </a:lnTo>
                  <a:lnTo>
                    <a:pt x="3645" y="1026"/>
                  </a:lnTo>
                  <a:cubicBezTo>
                    <a:pt x="3564" y="745"/>
                    <a:pt x="3396" y="492"/>
                    <a:pt x="3166" y="309"/>
                  </a:cubicBezTo>
                  <a:cubicBezTo>
                    <a:pt x="2913" y="107"/>
                    <a:pt x="2608" y="0"/>
                    <a:pt x="2284" y="0"/>
                  </a:cubicBezTo>
                  <a:cubicBezTo>
                    <a:pt x="1516" y="0"/>
                    <a:pt x="888" y="616"/>
                    <a:pt x="867" y="1382"/>
                  </a:cubicBezTo>
                  <a:lnTo>
                    <a:pt x="39" y="1382"/>
                  </a:lnTo>
                  <a:cubicBezTo>
                    <a:pt x="17" y="1382"/>
                    <a:pt x="0" y="1399"/>
                    <a:pt x="0" y="1421"/>
                  </a:cubicBezTo>
                  <a:cubicBezTo>
                    <a:pt x="0" y="1443"/>
                    <a:pt x="17" y="1461"/>
                    <a:pt x="39" y="1461"/>
                  </a:cubicBezTo>
                  <a:lnTo>
                    <a:pt x="906" y="1461"/>
                  </a:lnTo>
                  <a:cubicBezTo>
                    <a:pt x="928" y="1461"/>
                    <a:pt x="946" y="1443"/>
                    <a:pt x="946" y="1421"/>
                  </a:cubicBezTo>
                  <a:cubicBezTo>
                    <a:pt x="946" y="681"/>
                    <a:pt x="1546" y="79"/>
                    <a:pt x="2284" y="79"/>
                  </a:cubicBezTo>
                  <a:cubicBezTo>
                    <a:pt x="2880" y="79"/>
                    <a:pt x="3398" y="469"/>
                    <a:pt x="3566" y="1037"/>
                  </a:cubicBezTo>
                  <a:lnTo>
                    <a:pt x="3412" y="1058"/>
                  </a:lnTo>
                  <a:cubicBezTo>
                    <a:pt x="3398" y="1060"/>
                    <a:pt x="3386" y="1069"/>
                    <a:pt x="3380" y="1082"/>
                  </a:cubicBezTo>
                  <a:cubicBezTo>
                    <a:pt x="3375" y="1095"/>
                    <a:pt x="3377" y="1110"/>
                    <a:pt x="3386" y="1122"/>
                  </a:cubicBezTo>
                  <a:lnTo>
                    <a:pt x="3637" y="1446"/>
                  </a:lnTo>
                  <a:cubicBezTo>
                    <a:pt x="3644" y="1455"/>
                    <a:pt x="3656" y="1461"/>
                    <a:pt x="3668" y="1461"/>
                  </a:cubicBezTo>
                  <a:cubicBezTo>
                    <a:pt x="3670" y="1461"/>
                    <a:pt x="3672" y="1461"/>
                    <a:pt x="3674" y="1461"/>
                  </a:cubicBezTo>
                  <a:cubicBezTo>
                    <a:pt x="3688" y="1459"/>
                    <a:pt x="3699" y="1449"/>
                    <a:pt x="3705" y="1436"/>
                  </a:cubicBezTo>
                  <a:lnTo>
                    <a:pt x="3859" y="1056"/>
                  </a:lnTo>
                  <a:cubicBezTo>
                    <a:pt x="3864" y="1043"/>
                    <a:pt x="3862" y="1028"/>
                    <a:pt x="3854" y="1017"/>
                  </a:cubicBezTo>
                  <a:cubicBezTo>
                    <a:pt x="3845" y="1006"/>
                    <a:pt x="3831" y="1000"/>
                    <a:pt x="3817" y="1002"/>
                  </a:cubicBezTo>
                  <a:close/>
                  <a:moveTo>
                    <a:pt x="3657" y="1343"/>
                  </a:moveTo>
                  <a:lnTo>
                    <a:pt x="3657" y="1343"/>
                  </a:lnTo>
                  <a:lnTo>
                    <a:pt x="3490" y="1127"/>
                  </a:lnTo>
                  <a:lnTo>
                    <a:pt x="3760" y="1090"/>
                  </a:lnTo>
                  <a:lnTo>
                    <a:pt x="3657" y="1343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9C14BD-8E41-F6C5-FFDB-9AAAC7AFD704}"/>
                </a:ext>
              </a:extLst>
            </p:cNvPr>
            <p:cNvGrpSpPr/>
            <p:nvPr/>
          </p:nvGrpSpPr>
          <p:grpSpPr>
            <a:xfrm>
              <a:off x="1230208" y="1744091"/>
              <a:ext cx="537027" cy="549994"/>
              <a:chOff x="4253519" y="5687747"/>
              <a:chExt cx="841842" cy="862167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572572B-904E-8E56-32E6-EEEC3B3C64F0}"/>
                  </a:ext>
                </a:extLst>
              </p:cNvPr>
              <p:cNvSpPr/>
              <p:nvPr/>
            </p:nvSpPr>
            <p:spPr>
              <a:xfrm>
                <a:off x="4990459" y="6438062"/>
                <a:ext cx="104902" cy="111459"/>
              </a:xfrm>
              <a:custGeom>
                <a:avLst/>
                <a:gdLst>
                  <a:gd name="connsiteX0" fmla="*/ 52451 w 104902"/>
                  <a:gd name="connsiteY0" fmla="*/ 106935 h 111458"/>
                  <a:gd name="connsiteX1" fmla="*/ 4917 w 104902"/>
                  <a:gd name="connsiteY1" fmla="*/ 59533 h 111458"/>
                  <a:gd name="connsiteX2" fmla="*/ 4917 w 104902"/>
                  <a:gd name="connsiteY2" fmla="*/ 59401 h 111458"/>
                  <a:gd name="connsiteX3" fmla="*/ 4917 w 104902"/>
                  <a:gd name="connsiteY3" fmla="*/ 4917 h 111458"/>
                  <a:gd name="connsiteX4" fmla="*/ 100313 w 104902"/>
                  <a:gd name="connsiteY4" fmla="*/ 4917 h 111458"/>
                  <a:gd name="connsiteX5" fmla="*/ 100313 w 104902"/>
                  <a:gd name="connsiteY5" fmla="*/ 59401 h 111458"/>
                  <a:gd name="connsiteX6" fmla="*/ 52910 w 104902"/>
                  <a:gd name="connsiteY6" fmla="*/ 106935 h 111458"/>
                  <a:gd name="connsiteX7" fmla="*/ 52779 w 104902"/>
                  <a:gd name="connsiteY7" fmla="*/ 106935 h 111458"/>
                  <a:gd name="connsiteX8" fmla="*/ 34749 w 104902"/>
                  <a:gd name="connsiteY8" fmla="*/ 34421 h 111458"/>
                  <a:gd name="connsiteX9" fmla="*/ 34749 w 104902"/>
                  <a:gd name="connsiteY9" fmla="*/ 59401 h 111458"/>
                  <a:gd name="connsiteX10" fmla="*/ 39994 w 104902"/>
                  <a:gd name="connsiteY10" fmla="*/ 72186 h 111458"/>
                  <a:gd name="connsiteX11" fmla="*/ 65498 w 104902"/>
                  <a:gd name="connsiteY11" fmla="*/ 72186 h 111458"/>
                  <a:gd name="connsiteX12" fmla="*/ 70809 w 104902"/>
                  <a:gd name="connsiteY12" fmla="*/ 59401 h 111458"/>
                  <a:gd name="connsiteX13" fmla="*/ 70809 w 104902"/>
                  <a:gd name="connsiteY13" fmla="*/ 34421 h 11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902" h="111458">
                    <a:moveTo>
                      <a:pt x="52451" y="106935"/>
                    </a:moveTo>
                    <a:cubicBezTo>
                      <a:pt x="26235" y="106971"/>
                      <a:pt x="4954" y="85749"/>
                      <a:pt x="4917" y="59533"/>
                    </a:cubicBezTo>
                    <a:cubicBezTo>
                      <a:pt x="4917" y="59489"/>
                      <a:pt x="4917" y="59445"/>
                      <a:pt x="4917" y="59401"/>
                    </a:cubicBezTo>
                    <a:lnTo>
                      <a:pt x="4917" y="4917"/>
                    </a:lnTo>
                    <a:lnTo>
                      <a:pt x="100313" y="4917"/>
                    </a:lnTo>
                    <a:lnTo>
                      <a:pt x="100313" y="59401"/>
                    </a:lnTo>
                    <a:cubicBezTo>
                      <a:pt x="100349" y="85617"/>
                      <a:pt x="79126" y="106899"/>
                      <a:pt x="52910" y="106935"/>
                    </a:cubicBezTo>
                    <a:cubicBezTo>
                      <a:pt x="52866" y="106935"/>
                      <a:pt x="52823" y="106935"/>
                      <a:pt x="52779" y="106935"/>
                    </a:cubicBezTo>
                    <a:close/>
                    <a:moveTo>
                      <a:pt x="34749" y="34421"/>
                    </a:moveTo>
                    <a:lnTo>
                      <a:pt x="34749" y="59401"/>
                    </a:lnTo>
                    <a:cubicBezTo>
                      <a:pt x="34744" y="64187"/>
                      <a:pt x="36629" y="68782"/>
                      <a:pt x="39994" y="72186"/>
                    </a:cubicBezTo>
                    <a:cubicBezTo>
                      <a:pt x="47135" y="78988"/>
                      <a:pt x="58357" y="78988"/>
                      <a:pt x="65498" y="72186"/>
                    </a:cubicBezTo>
                    <a:cubicBezTo>
                      <a:pt x="68906" y="68805"/>
                      <a:pt x="70818" y="64201"/>
                      <a:pt x="70809" y="59401"/>
                    </a:cubicBezTo>
                    <a:lnTo>
                      <a:pt x="70809" y="3442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B1BBD15-EFAC-E2FD-8D31-5E189FA5D23C}"/>
                  </a:ext>
                </a:extLst>
              </p:cNvPr>
              <p:cNvSpPr/>
              <p:nvPr/>
            </p:nvSpPr>
            <p:spPr>
              <a:xfrm>
                <a:off x="4991770" y="5796715"/>
                <a:ext cx="98346" cy="118015"/>
              </a:xfrm>
              <a:custGeom>
                <a:avLst/>
                <a:gdLst>
                  <a:gd name="connsiteX0" fmla="*/ 70481 w 98346"/>
                  <a:gd name="connsiteY0" fmla="*/ 119327 h 118015"/>
                  <a:gd name="connsiteX1" fmla="*/ 51140 w 98346"/>
                  <a:gd name="connsiteY1" fmla="*/ 76513 h 118015"/>
                  <a:gd name="connsiteX2" fmla="*/ 31799 w 98346"/>
                  <a:gd name="connsiteY2" fmla="*/ 119327 h 118015"/>
                  <a:gd name="connsiteX3" fmla="*/ 4917 w 98346"/>
                  <a:gd name="connsiteY3" fmla="*/ 107131 h 118015"/>
                  <a:gd name="connsiteX4" fmla="*/ 51140 w 98346"/>
                  <a:gd name="connsiteY4" fmla="*/ 4917 h 118015"/>
                  <a:gd name="connsiteX5" fmla="*/ 97363 w 98346"/>
                  <a:gd name="connsiteY5" fmla="*/ 107131 h 118015"/>
                  <a:gd name="connsiteX6" fmla="*/ 70481 w 98346"/>
                  <a:gd name="connsiteY6" fmla="*/ 119327 h 11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346" h="118015">
                    <a:moveTo>
                      <a:pt x="70481" y="119327"/>
                    </a:moveTo>
                    <a:lnTo>
                      <a:pt x="51140" y="76513"/>
                    </a:lnTo>
                    <a:lnTo>
                      <a:pt x="31799" y="119327"/>
                    </a:lnTo>
                    <a:lnTo>
                      <a:pt x="4917" y="107131"/>
                    </a:lnTo>
                    <a:lnTo>
                      <a:pt x="51140" y="4917"/>
                    </a:lnTo>
                    <a:lnTo>
                      <a:pt x="97363" y="107131"/>
                    </a:lnTo>
                    <a:lnTo>
                      <a:pt x="70481" y="119327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BB7EF68-9F95-0730-A7E2-22BB1D922C5D}"/>
                  </a:ext>
                </a:extLst>
              </p:cNvPr>
              <p:cNvSpPr/>
              <p:nvPr/>
            </p:nvSpPr>
            <p:spPr>
              <a:xfrm>
                <a:off x="4990459" y="5890275"/>
                <a:ext cx="104902" cy="583520"/>
              </a:xfrm>
              <a:custGeom>
                <a:avLst/>
                <a:gdLst>
                  <a:gd name="connsiteX0" fmla="*/ 85233 w 104902"/>
                  <a:gd name="connsiteY0" fmla="*/ 582208 h 583520"/>
                  <a:gd name="connsiteX1" fmla="*/ 19669 w 104902"/>
                  <a:gd name="connsiteY1" fmla="*/ 582208 h 583520"/>
                  <a:gd name="connsiteX2" fmla="*/ 4917 w 104902"/>
                  <a:gd name="connsiteY2" fmla="*/ 567456 h 583520"/>
                  <a:gd name="connsiteX3" fmla="*/ 4917 w 104902"/>
                  <a:gd name="connsiteY3" fmla="*/ 19669 h 583520"/>
                  <a:gd name="connsiteX4" fmla="*/ 19669 w 104902"/>
                  <a:gd name="connsiteY4" fmla="*/ 4917 h 583520"/>
                  <a:gd name="connsiteX5" fmla="*/ 85233 w 104902"/>
                  <a:gd name="connsiteY5" fmla="*/ 4917 h 583520"/>
                  <a:gd name="connsiteX6" fmla="*/ 99985 w 104902"/>
                  <a:gd name="connsiteY6" fmla="*/ 19669 h 583520"/>
                  <a:gd name="connsiteX7" fmla="*/ 99985 w 104902"/>
                  <a:gd name="connsiteY7" fmla="*/ 567456 h 583520"/>
                  <a:gd name="connsiteX8" fmla="*/ 85233 w 104902"/>
                  <a:gd name="connsiteY8" fmla="*/ 582208 h 583520"/>
                  <a:gd name="connsiteX9" fmla="*/ 34421 w 104902"/>
                  <a:gd name="connsiteY9" fmla="*/ 552705 h 583520"/>
                  <a:gd name="connsiteX10" fmla="*/ 70481 w 104902"/>
                  <a:gd name="connsiteY10" fmla="*/ 552705 h 583520"/>
                  <a:gd name="connsiteX11" fmla="*/ 70481 w 104902"/>
                  <a:gd name="connsiteY11" fmla="*/ 34749 h 583520"/>
                  <a:gd name="connsiteX12" fmla="*/ 34749 w 104902"/>
                  <a:gd name="connsiteY12" fmla="*/ 34749 h 58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902" h="583520">
                    <a:moveTo>
                      <a:pt x="85233" y="582208"/>
                    </a:moveTo>
                    <a:lnTo>
                      <a:pt x="19669" y="582208"/>
                    </a:lnTo>
                    <a:cubicBezTo>
                      <a:pt x="11522" y="582208"/>
                      <a:pt x="4917" y="575604"/>
                      <a:pt x="4917" y="567456"/>
                    </a:cubicBezTo>
                    <a:lnTo>
                      <a:pt x="4917" y="19669"/>
                    </a:lnTo>
                    <a:cubicBezTo>
                      <a:pt x="4917" y="11522"/>
                      <a:pt x="11522" y="4917"/>
                      <a:pt x="19669" y="4917"/>
                    </a:cubicBezTo>
                    <a:lnTo>
                      <a:pt x="85233" y="4917"/>
                    </a:lnTo>
                    <a:cubicBezTo>
                      <a:pt x="93381" y="4917"/>
                      <a:pt x="99985" y="11522"/>
                      <a:pt x="99985" y="19669"/>
                    </a:cubicBezTo>
                    <a:lnTo>
                      <a:pt x="99985" y="567456"/>
                    </a:lnTo>
                    <a:cubicBezTo>
                      <a:pt x="99985" y="575604"/>
                      <a:pt x="93381" y="582208"/>
                      <a:pt x="85233" y="582208"/>
                    </a:cubicBezTo>
                    <a:close/>
                    <a:moveTo>
                      <a:pt x="34421" y="552705"/>
                    </a:moveTo>
                    <a:lnTo>
                      <a:pt x="70481" y="552705"/>
                    </a:lnTo>
                    <a:lnTo>
                      <a:pt x="70481" y="34749"/>
                    </a:lnTo>
                    <a:lnTo>
                      <a:pt x="34749" y="34749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06319B7-4D34-A5D6-74E6-01FFA7E8B08D}"/>
                  </a:ext>
                </a:extLst>
              </p:cNvPr>
              <p:cNvSpPr/>
              <p:nvPr/>
            </p:nvSpPr>
            <p:spPr>
              <a:xfrm>
                <a:off x="4347407" y="5723808"/>
                <a:ext cx="209805" cy="714648"/>
              </a:xfrm>
              <a:custGeom>
                <a:avLst/>
                <a:gdLst>
                  <a:gd name="connsiteX0" fmla="*/ 34421 w 209804"/>
                  <a:gd name="connsiteY0" fmla="*/ 712484 h 714648"/>
                  <a:gd name="connsiteX1" fmla="*/ 4917 w 209804"/>
                  <a:gd name="connsiteY1" fmla="*/ 712484 h 714648"/>
                  <a:gd name="connsiteX2" fmla="*/ 4917 w 209804"/>
                  <a:gd name="connsiteY2" fmla="*/ 4917 h 714648"/>
                  <a:gd name="connsiteX3" fmla="*/ 209412 w 209804"/>
                  <a:gd name="connsiteY3" fmla="*/ 4917 h 714648"/>
                  <a:gd name="connsiteX4" fmla="*/ 209412 w 209804"/>
                  <a:gd name="connsiteY4" fmla="*/ 34421 h 714648"/>
                  <a:gd name="connsiteX5" fmla="*/ 34421 w 209804"/>
                  <a:gd name="connsiteY5" fmla="*/ 34421 h 714648"/>
                  <a:gd name="connsiteX6" fmla="*/ 34421 w 209804"/>
                  <a:gd name="connsiteY6" fmla="*/ 712484 h 71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804" h="714648">
                    <a:moveTo>
                      <a:pt x="34421" y="712484"/>
                    </a:moveTo>
                    <a:lnTo>
                      <a:pt x="4917" y="712484"/>
                    </a:lnTo>
                    <a:lnTo>
                      <a:pt x="4917" y="4917"/>
                    </a:lnTo>
                    <a:lnTo>
                      <a:pt x="209412" y="4917"/>
                    </a:lnTo>
                    <a:lnTo>
                      <a:pt x="209412" y="34421"/>
                    </a:lnTo>
                    <a:lnTo>
                      <a:pt x="34421" y="34421"/>
                    </a:lnTo>
                    <a:lnTo>
                      <a:pt x="34421" y="71248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A203DE4-85B5-AAFF-8EB3-06BDD6F51DC7}"/>
                  </a:ext>
                </a:extLst>
              </p:cNvPr>
              <p:cNvSpPr/>
              <p:nvPr/>
            </p:nvSpPr>
            <p:spPr>
              <a:xfrm>
                <a:off x="4749970" y="5723807"/>
                <a:ext cx="209805" cy="826107"/>
              </a:xfrm>
              <a:custGeom>
                <a:avLst/>
                <a:gdLst>
                  <a:gd name="connsiteX0" fmla="*/ 100706 w 209804"/>
                  <a:gd name="connsiteY0" fmla="*/ 821190 h 826107"/>
                  <a:gd name="connsiteX1" fmla="*/ 100706 w 209804"/>
                  <a:gd name="connsiteY1" fmla="*/ 791686 h 826107"/>
                  <a:gd name="connsiteX2" fmla="*/ 179842 w 209804"/>
                  <a:gd name="connsiteY2" fmla="*/ 712485 h 826107"/>
                  <a:gd name="connsiteX3" fmla="*/ 179842 w 209804"/>
                  <a:gd name="connsiteY3" fmla="*/ 34421 h 826107"/>
                  <a:gd name="connsiteX4" fmla="*/ 4917 w 209804"/>
                  <a:gd name="connsiteY4" fmla="*/ 34421 h 826107"/>
                  <a:gd name="connsiteX5" fmla="*/ 4917 w 209804"/>
                  <a:gd name="connsiteY5" fmla="*/ 4917 h 826107"/>
                  <a:gd name="connsiteX6" fmla="*/ 209674 w 209804"/>
                  <a:gd name="connsiteY6" fmla="*/ 4917 h 826107"/>
                  <a:gd name="connsiteX7" fmla="*/ 209674 w 209804"/>
                  <a:gd name="connsiteY7" fmla="*/ 712485 h 826107"/>
                  <a:gd name="connsiteX8" fmla="*/ 100707 w 209804"/>
                  <a:gd name="connsiteY8" fmla="*/ 821190 h 82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804" h="826107">
                    <a:moveTo>
                      <a:pt x="100706" y="821190"/>
                    </a:moveTo>
                    <a:lnTo>
                      <a:pt x="100706" y="791686"/>
                    </a:lnTo>
                    <a:cubicBezTo>
                      <a:pt x="144408" y="791614"/>
                      <a:pt x="179806" y="756186"/>
                      <a:pt x="179842" y="712485"/>
                    </a:cubicBezTo>
                    <a:lnTo>
                      <a:pt x="179842" y="34421"/>
                    </a:lnTo>
                    <a:lnTo>
                      <a:pt x="4917" y="34421"/>
                    </a:lnTo>
                    <a:lnTo>
                      <a:pt x="4917" y="4917"/>
                    </a:lnTo>
                    <a:lnTo>
                      <a:pt x="209674" y="4917"/>
                    </a:lnTo>
                    <a:lnTo>
                      <a:pt x="209674" y="712485"/>
                    </a:lnTo>
                    <a:cubicBezTo>
                      <a:pt x="209601" y="772594"/>
                      <a:pt x="160815" y="821263"/>
                      <a:pt x="100707" y="82119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65B2B73-3F78-4BE9-50DC-D6B84AEF7352}"/>
                  </a:ext>
                </a:extLst>
              </p:cNvPr>
              <p:cNvSpPr/>
              <p:nvPr/>
            </p:nvSpPr>
            <p:spPr>
              <a:xfrm>
                <a:off x="4253519" y="6416623"/>
                <a:ext cx="596633" cy="131128"/>
              </a:xfrm>
              <a:custGeom>
                <a:avLst/>
                <a:gdLst>
                  <a:gd name="connsiteX0" fmla="*/ 597092 w 596632"/>
                  <a:gd name="connsiteY0" fmla="*/ 128374 h 131128"/>
                  <a:gd name="connsiteX1" fmla="*/ 113557 w 596632"/>
                  <a:gd name="connsiteY1" fmla="*/ 128374 h 131128"/>
                  <a:gd name="connsiteX2" fmla="*/ 4917 w 596632"/>
                  <a:gd name="connsiteY2" fmla="*/ 19669 h 131128"/>
                  <a:gd name="connsiteX3" fmla="*/ 4917 w 596632"/>
                  <a:gd name="connsiteY3" fmla="*/ 4917 h 131128"/>
                  <a:gd name="connsiteX4" fmla="*/ 517956 w 596632"/>
                  <a:gd name="connsiteY4" fmla="*/ 4917 h 131128"/>
                  <a:gd name="connsiteX5" fmla="*/ 517956 w 596632"/>
                  <a:gd name="connsiteY5" fmla="*/ 19669 h 131128"/>
                  <a:gd name="connsiteX6" fmla="*/ 597092 w 596632"/>
                  <a:gd name="connsiteY6" fmla="*/ 98870 h 131128"/>
                  <a:gd name="connsiteX7" fmla="*/ 35798 w 596632"/>
                  <a:gd name="connsiteY7" fmla="*/ 34421 h 131128"/>
                  <a:gd name="connsiteX8" fmla="*/ 113557 w 596632"/>
                  <a:gd name="connsiteY8" fmla="*/ 98870 h 131128"/>
                  <a:gd name="connsiteX9" fmla="*/ 522546 w 596632"/>
                  <a:gd name="connsiteY9" fmla="*/ 98870 h 131128"/>
                  <a:gd name="connsiteX10" fmla="*/ 489239 w 596632"/>
                  <a:gd name="connsiteY10" fmla="*/ 34421 h 131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6632" h="131128">
                    <a:moveTo>
                      <a:pt x="597092" y="128374"/>
                    </a:moveTo>
                    <a:lnTo>
                      <a:pt x="113557" y="128374"/>
                    </a:lnTo>
                    <a:cubicBezTo>
                      <a:pt x="53561" y="128302"/>
                      <a:pt x="4954" y="79664"/>
                      <a:pt x="4917" y="19669"/>
                    </a:cubicBezTo>
                    <a:lnTo>
                      <a:pt x="4917" y="4917"/>
                    </a:lnTo>
                    <a:lnTo>
                      <a:pt x="517956" y="4917"/>
                    </a:lnTo>
                    <a:lnTo>
                      <a:pt x="517956" y="19669"/>
                    </a:lnTo>
                    <a:cubicBezTo>
                      <a:pt x="517992" y="63370"/>
                      <a:pt x="553391" y="98798"/>
                      <a:pt x="597092" y="98870"/>
                    </a:cubicBezTo>
                    <a:close/>
                    <a:moveTo>
                      <a:pt x="35798" y="34421"/>
                    </a:moveTo>
                    <a:cubicBezTo>
                      <a:pt x="42906" y="71773"/>
                      <a:pt x="75535" y="98817"/>
                      <a:pt x="113557" y="98870"/>
                    </a:cubicBezTo>
                    <a:lnTo>
                      <a:pt x="522546" y="98870"/>
                    </a:lnTo>
                    <a:cubicBezTo>
                      <a:pt x="504378" y="81845"/>
                      <a:pt x="492618" y="59089"/>
                      <a:pt x="489239" y="3442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FFD9B0F-3DD6-113E-A847-8DBC3303816F}"/>
                  </a:ext>
                </a:extLst>
              </p:cNvPr>
              <p:cNvSpPr/>
              <p:nvPr/>
            </p:nvSpPr>
            <p:spPr>
              <a:xfrm>
                <a:off x="4600091" y="5687747"/>
                <a:ext cx="111459" cy="111459"/>
              </a:xfrm>
              <a:custGeom>
                <a:avLst/>
                <a:gdLst>
                  <a:gd name="connsiteX0" fmla="*/ 55729 w 111458"/>
                  <a:gd name="connsiteY0" fmla="*/ 106542 h 111458"/>
                  <a:gd name="connsiteX1" fmla="*/ 4917 w 111458"/>
                  <a:gd name="connsiteY1" fmla="*/ 55729 h 111458"/>
                  <a:gd name="connsiteX2" fmla="*/ 55729 w 111458"/>
                  <a:gd name="connsiteY2" fmla="*/ 4917 h 111458"/>
                  <a:gd name="connsiteX3" fmla="*/ 106542 w 111458"/>
                  <a:gd name="connsiteY3" fmla="*/ 55729 h 111458"/>
                  <a:gd name="connsiteX4" fmla="*/ 55729 w 111458"/>
                  <a:gd name="connsiteY4" fmla="*/ 106542 h 111458"/>
                  <a:gd name="connsiteX5" fmla="*/ 55729 w 111458"/>
                  <a:gd name="connsiteY5" fmla="*/ 34421 h 111458"/>
                  <a:gd name="connsiteX6" fmla="*/ 34421 w 111458"/>
                  <a:gd name="connsiteY6" fmla="*/ 55729 h 111458"/>
                  <a:gd name="connsiteX7" fmla="*/ 55729 w 111458"/>
                  <a:gd name="connsiteY7" fmla="*/ 77038 h 111458"/>
                  <a:gd name="connsiteX8" fmla="*/ 77038 w 111458"/>
                  <a:gd name="connsiteY8" fmla="*/ 55729 h 111458"/>
                  <a:gd name="connsiteX9" fmla="*/ 55729 w 111458"/>
                  <a:gd name="connsiteY9" fmla="*/ 34421 h 11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58" h="111458">
                    <a:moveTo>
                      <a:pt x="55729" y="106542"/>
                    </a:moveTo>
                    <a:cubicBezTo>
                      <a:pt x="27667" y="106542"/>
                      <a:pt x="4917" y="83792"/>
                      <a:pt x="4917" y="55729"/>
                    </a:cubicBezTo>
                    <a:cubicBezTo>
                      <a:pt x="4917" y="27667"/>
                      <a:pt x="27667" y="4917"/>
                      <a:pt x="55729" y="4917"/>
                    </a:cubicBezTo>
                    <a:cubicBezTo>
                      <a:pt x="83792" y="4917"/>
                      <a:pt x="106542" y="27667"/>
                      <a:pt x="106542" y="55729"/>
                    </a:cubicBezTo>
                    <a:cubicBezTo>
                      <a:pt x="106505" y="83777"/>
                      <a:pt x="83777" y="106506"/>
                      <a:pt x="55729" y="106542"/>
                    </a:cubicBezTo>
                    <a:close/>
                    <a:moveTo>
                      <a:pt x="55729" y="34421"/>
                    </a:moveTo>
                    <a:cubicBezTo>
                      <a:pt x="43961" y="34421"/>
                      <a:pt x="34421" y="43961"/>
                      <a:pt x="34421" y="55729"/>
                    </a:cubicBezTo>
                    <a:cubicBezTo>
                      <a:pt x="34421" y="67498"/>
                      <a:pt x="43961" y="77038"/>
                      <a:pt x="55729" y="77038"/>
                    </a:cubicBezTo>
                    <a:cubicBezTo>
                      <a:pt x="67498" y="77038"/>
                      <a:pt x="77038" y="67498"/>
                      <a:pt x="77038" y="55729"/>
                    </a:cubicBezTo>
                    <a:cubicBezTo>
                      <a:pt x="77002" y="43976"/>
                      <a:pt x="67483" y="34457"/>
                      <a:pt x="55729" y="3442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1607439-83D2-F07F-CAFF-DBB4438653D6}"/>
                  </a:ext>
                </a:extLst>
              </p:cNvPr>
              <p:cNvSpPr/>
              <p:nvPr/>
            </p:nvSpPr>
            <p:spPr>
              <a:xfrm>
                <a:off x="4472700" y="6094834"/>
                <a:ext cx="360602" cy="104902"/>
              </a:xfrm>
              <a:custGeom>
                <a:avLst/>
                <a:gdLst>
                  <a:gd name="connsiteX0" fmla="*/ 361323 w 360602"/>
                  <a:gd name="connsiteY0" fmla="*/ 100969 h 104902"/>
                  <a:gd name="connsiteX1" fmla="*/ 331820 w 360602"/>
                  <a:gd name="connsiteY1" fmla="*/ 100969 h 104902"/>
                  <a:gd name="connsiteX2" fmla="*/ 331820 w 360602"/>
                  <a:gd name="connsiteY2" fmla="*/ 59401 h 104902"/>
                  <a:gd name="connsiteX3" fmla="*/ 306840 w 360602"/>
                  <a:gd name="connsiteY3" fmla="*/ 34422 h 104902"/>
                  <a:gd name="connsiteX4" fmla="*/ 59401 w 360602"/>
                  <a:gd name="connsiteY4" fmla="*/ 34421 h 104902"/>
                  <a:gd name="connsiteX5" fmla="*/ 41764 w 360602"/>
                  <a:gd name="connsiteY5" fmla="*/ 41699 h 104902"/>
                  <a:gd name="connsiteX6" fmla="*/ 34421 w 360602"/>
                  <a:gd name="connsiteY6" fmla="*/ 59401 h 104902"/>
                  <a:gd name="connsiteX7" fmla="*/ 34421 w 360602"/>
                  <a:gd name="connsiteY7" fmla="*/ 100969 h 104902"/>
                  <a:gd name="connsiteX8" fmla="*/ 4917 w 360602"/>
                  <a:gd name="connsiteY8" fmla="*/ 100969 h 104902"/>
                  <a:gd name="connsiteX9" fmla="*/ 4917 w 360602"/>
                  <a:gd name="connsiteY9" fmla="*/ 59401 h 104902"/>
                  <a:gd name="connsiteX10" fmla="*/ 59401 w 360602"/>
                  <a:gd name="connsiteY10" fmla="*/ 4918 h 104902"/>
                  <a:gd name="connsiteX11" fmla="*/ 306840 w 360602"/>
                  <a:gd name="connsiteY11" fmla="*/ 4917 h 104902"/>
                  <a:gd name="connsiteX12" fmla="*/ 361323 w 360602"/>
                  <a:gd name="connsiteY12" fmla="*/ 59401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0602" h="104902">
                    <a:moveTo>
                      <a:pt x="361323" y="100969"/>
                    </a:moveTo>
                    <a:lnTo>
                      <a:pt x="331820" y="100969"/>
                    </a:lnTo>
                    <a:lnTo>
                      <a:pt x="331820" y="59401"/>
                    </a:lnTo>
                    <a:cubicBezTo>
                      <a:pt x="331784" y="45620"/>
                      <a:pt x="320621" y="34458"/>
                      <a:pt x="306840" y="34422"/>
                    </a:cubicBezTo>
                    <a:lnTo>
                      <a:pt x="59401" y="34421"/>
                    </a:lnTo>
                    <a:cubicBezTo>
                      <a:pt x="52785" y="34389"/>
                      <a:pt x="46432" y="37010"/>
                      <a:pt x="41764" y="41699"/>
                    </a:cubicBezTo>
                    <a:cubicBezTo>
                      <a:pt x="37066" y="46393"/>
                      <a:pt x="34425" y="52760"/>
                      <a:pt x="34421" y="59401"/>
                    </a:cubicBezTo>
                    <a:lnTo>
                      <a:pt x="34421" y="100969"/>
                    </a:lnTo>
                    <a:lnTo>
                      <a:pt x="4917" y="100969"/>
                    </a:lnTo>
                    <a:lnTo>
                      <a:pt x="4917" y="59401"/>
                    </a:lnTo>
                    <a:cubicBezTo>
                      <a:pt x="4917" y="29311"/>
                      <a:pt x="29311" y="4918"/>
                      <a:pt x="59401" y="4918"/>
                    </a:cubicBezTo>
                    <a:lnTo>
                      <a:pt x="306840" y="4917"/>
                    </a:lnTo>
                    <a:cubicBezTo>
                      <a:pt x="336930" y="4917"/>
                      <a:pt x="361323" y="29311"/>
                      <a:pt x="361323" y="5940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9DA31FB-7E74-5AE6-3F9C-4C94B7F1DB93}"/>
                  </a:ext>
                </a:extLst>
              </p:cNvPr>
              <p:cNvSpPr/>
              <p:nvPr/>
            </p:nvSpPr>
            <p:spPr>
              <a:xfrm>
                <a:off x="4636151" y="6028221"/>
                <a:ext cx="39338" cy="170467"/>
              </a:xfrm>
              <a:custGeom>
                <a:avLst/>
                <a:gdLst>
                  <a:gd name="connsiteX0" fmla="*/ 4917 w 39338"/>
                  <a:gd name="connsiteY0" fmla="*/ 4917 h 170466"/>
                  <a:gd name="connsiteX1" fmla="*/ 34421 w 39338"/>
                  <a:gd name="connsiteY1" fmla="*/ 4917 h 170466"/>
                  <a:gd name="connsiteX2" fmla="*/ 34421 w 39338"/>
                  <a:gd name="connsiteY2" fmla="*/ 167516 h 170466"/>
                  <a:gd name="connsiteX3" fmla="*/ 4917 w 39338"/>
                  <a:gd name="connsiteY3" fmla="*/ 167516 h 170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38" h="170466">
                    <a:moveTo>
                      <a:pt x="4917" y="4917"/>
                    </a:moveTo>
                    <a:lnTo>
                      <a:pt x="34421" y="4917"/>
                    </a:lnTo>
                    <a:lnTo>
                      <a:pt x="34421" y="167516"/>
                    </a:lnTo>
                    <a:lnTo>
                      <a:pt x="4917" y="167516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B87D782-E978-1258-3BEC-013CE3356FB2}"/>
                  </a:ext>
                </a:extLst>
              </p:cNvPr>
              <p:cNvSpPr/>
              <p:nvPr/>
            </p:nvSpPr>
            <p:spPr>
              <a:xfrm>
                <a:off x="4583110" y="6215013"/>
                <a:ext cx="144241" cy="144241"/>
              </a:xfrm>
              <a:custGeom>
                <a:avLst/>
                <a:gdLst>
                  <a:gd name="connsiteX0" fmla="*/ 140504 w 144240"/>
                  <a:gd name="connsiteY0" fmla="*/ 140438 h 144240"/>
                  <a:gd name="connsiteX1" fmla="*/ 4917 w 144240"/>
                  <a:gd name="connsiteY1" fmla="*/ 140438 h 144240"/>
                  <a:gd name="connsiteX2" fmla="*/ 4917 w 144240"/>
                  <a:gd name="connsiteY2" fmla="*/ 4917 h 144240"/>
                  <a:gd name="connsiteX3" fmla="*/ 140504 w 144240"/>
                  <a:gd name="connsiteY3" fmla="*/ 4917 h 144240"/>
                  <a:gd name="connsiteX4" fmla="*/ 34487 w 144240"/>
                  <a:gd name="connsiteY4" fmla="*/ 110934 h 144240"/>
                  <a:gd name="connsiteX5" fmla="*/ 111000 w 144240"/>
                  <a:gd name="connsiteY5" fmla="*/ 110934 h 144240"/>
                  <a:gd name="connsiteX6" fmla="*/ 111000 w 144240"/>
                  <a:gd name="connsiteY6" fmla="*/ 34421 h 144240"/>
                  <a:gd name="connsiteX7" fmla="*/ 34421 w 144240"/>
                  <a:gd name="connsiteY7" fmla="*/ 34421 h 14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240" h="144240">
                    <a:moveTo>
                      <a:pt x="140504" y="140438"/>
                    </a:moveTo>
                    <a:lnTo>
                      <a:pt x="4917" y="140438"/>
                    </a:lnTo>
                    <a:lnTo>
                      <a:pt x="4917" y="4917"/>
                    </a:lnTo>
                    <a:lnTo>
                      <a:pt x="140504" y="4917"/>
                    </a:lnTo>
                    <a:close/>
                    <a:moveTo>
                      <a:pt x="34487" y="110934"/>
                    </a:moveTo>
                    <a:lnTo>
                      <a:pt x="111000" y="110934"/>
                    </a:lnTo>
                    <a:lnTo>
                      <a:pt x="111000" y="34421"/>
                    </a:lnTo>
                    <a:lnTo>
                      <a:pt x="34421" y="3442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AA6FF40-F804-52F3-78FB-25FDF6679C0D}"/>
                  </a:ext>
                </a:extLst>
              </p:cNvPr>
              <p:cNvSpPr/>
              <p:nvPr/>
            </p:nvSpPr>
            <p:spPr>
              <a:xfrm>
                <a:off x="4530134" y="5868835"/>
                <a:ext cx="249143" cy="144241"/>
              </a:xfrm>
              <a:custGeom>
                <a:avLst/>
                <a:gdLst>
                  <a:gd name="connsiteX0" fmla="*/ 246455 w 249143"/>
                  <a:gd name="connsiteY0" fmla="*/ 140176 h 144240"/>
                  <a:gd name="connsiteX1" fmla="*/ 4917 w 249143"/>
                  <a:gd name="connsiteY1" fmla="*/ 140176 h 144240"/>
                  <a:gd name="connsiteX2" fmla="*/ 4917 w 249143"/>
                  <a:gd name="connsiteY2" fmla="*/ 4917 h 144240"/>
                  <a:gd name="connsiteX3" fmla="*/ 246455 w 249143"/>
                  <a:gd name="connsiteY3" fmla="*/ 4917 h 144240"/>
                  <a:gd name="connsiteX4" fmla="*/ 34421 w 249143"/>
                  <a:gd name="connsiteY4" fmla="*/ 110672 h 144240"/>
                  <a:gd name="connsiteX5" fmla="*/ 216951 w 249143"/>
                  <a:gd name="connsiteY5" fmla="*/ 110672 h 144240"/>
                  <a:gd name="connsiteX6" fmla="*/ 216951 w 249143"/>
                  <a:gd name="connsiteY6" fmla="*/ 34224 h 144240"/>
                  <a:gd name="connsiteX7" fmla="*/ 34421 w 249143"/>
                  <a:gd name="connsiteY7" fmla="*/ 34224 h 14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143" h="144240">
                    <a:moveTo>
                      <a:pt x="246455" y="140176"/>
                    </a:moveTo>
                    <a:lnTo>
                      <a:pt x="4917" y="140176"/>
                    </a:lnTo>
                    <a:lnTo>
                      <a:pt x="4917" y="4917"/>
                    </a:lnTo>
                    <a:lnTo>
                      <a:pt x="246455" y="4917"/>
                    </a:lnTo>
                    <a:close/>
                    <a:moveTo>
                      <a:pt x="34421" y="110672"/>
                    </a:moveTo>
                    <a:lnTo>
                      <a:pt x="216951" y="110672"/>
                    </a:lnTo>
                    <a:lnTo>
                      <a:pt x="216951" y="34224"/>
                    </a:lnTo>
                    <a:lnTo>
                      <a:pt x="34421" y="34224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79AA732-9BA1-4C2A-9F00-1B5C559D8CE0}"/>
                  </a:ext>
                </a:extLst>
              </p:cNvPr>
              <p:cNvSpPr/>
              <p:nvPr/>
            </p:nvSpPr>
            <p:spPr>
              <a:xfrm>
                <a:off x="4746626" y="6215013"/>
                <a:ext cx="144241" cy="144241"/>
              </a:xfrm>
              <a:custGeom>
                <a:avLst/>
                <a:gdLst>
                  <a:gd name="connsiteX0" fmla="*/ 140373 w 144240"/>
                  <a:gd name="connsiteY0" fmla="*/ 140438 h 144240"/>
                  <a:gd name="connsiteX1" fmla="*/ 4917 w 144240"/>
                  <a:gd name="connsiteY1" fmla="*/ 140438 h 144240"/>
                  <a:gd name="connsiteX2" fmla="*/ 4917 w 144240"/>
                  <a:gd name="connsiteY2" fmla="*/ 4917 h 144240"/>
                  <a:gd name="connsiteX3" fmla="*/ 140373 w 144240"/>
                  <a:gd name="connsiteY3" fmla="*/ 4917 h 144240"/>
                  <a:gd name="connsiteX4" fmla="*/ 34421 w 144240"/>
                  <a:gd name="connsiteY4" fmla="*/ 110934 h 144240"/>
                  <a:gd name="connsiteX5" fmla="*/ 110869 w 144240"/>
                  <a:gd name="connsiteY5" fmla="*/ 110934 h 144240"/>
                  <a:gd name="connsiteX6" fmla="*/ 110869 w 144240"/>
                  <a:gd name="connsiteY6" fmla="*/ 34421 h 144240"/>
                  <a:gd name="connsiteX7" fmla="*/ 34421 w 144240"/>
                  <a:gd name="connsiteY7" fmla="*/ 34421 h 14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240" h="144240">
                    <a:moveTo>
                      <a:pt x="140373" y="140438"/>
                    </a:moveTo>
                    <a:lnTo>
                      <a:pt x="4917" y="140438"/>
                    </a:lnTo>
                    <a:lnTo>
                      <a:pt x="4917" y="4917"/>
                    </a:lnTo>
                    <a:lnTo>
                      <a:pt x="140373" y="4917"/>
                    </a:lnTo>
                    <a:close/>
                    <a:moveTo>
                      <a:pt x="34421" y="110934"/>
                    </a:moveTo>
                    <a:lnTo>
                      <a:pt x="110869" y="110934"/>
                    </a:lnTo>
                    <a:lnTo>
                      <a:pt x="110869" y="34421"/>
                    </a:lnTo>
                    <a:lnTo>
                      <a:pt x="34421" y="3442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C9EE54D-6C76-2016-07C1-07D391E815B3}"/>
                  </a:ext>
                </a:extLst>
              </p:cNvPr>
              <p:cNvSpPr/>
              <p:nvPr/>
            </p:nvSpPr>
            <p:spPr>
              <a:xfrm>
                <a:off x="4419724" y="6215013"/>
                <a:ext cx="144241" cy="144241"/>
              </a:xfrm>
              <a:custGeom>
                <a:avLst/>
                <a:gdLst>
                  <a:gd name="connsiteX0" fmla="*/ 140373 w 144240"/>
                  <a:gd name="connsiteY0" fmla="*/ 140438 h 144240"/>
                  <a:gd name="connsiteX1" fmla="*/ 4917 w 144240"/>
                  <a:gd name="connsiteY1" fmla="*/ 140438 h 144240"/>
                  <a:gd name="connsiteX2" fmla="*/ 4917 w 144240"/>
                  <a:gd name="connsiteY2" fmla="*/ 4917 h 144240"/>
                  <a:gd name="connsiteX3" fmla="*/ 140373 w 144240"/>
                  <a:gd name="connsiteY3" fmla="*/ 4917 h 144240"/>
                  <a:gd name="connsiteX4" fmla="*/ 34421 w 144240"/>
                  <a:gd name="connsiteY4" fmla="*/ 111131 h 144240"/>
                  <a:gd name="connsiteX5" fmla="*/ 110869 w 144240"/>
                  <a:gd name="connsiteY5" fmla="*/ 111131 h 144240"/>
                  <a:gd name="connsiteX6" fmla="*/ 110869 w 144240"/>
                  <a:gd name="connsiteY6" fmla="*/ 34421 h 144240"/>
                  <a:gd name="connsiteX7" fmla="*/ 34421 w 144240"/>
                  <a:gd name="connsiteY7" fmla="*/ 34421 h 14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240" h="144240">
                    <a:moveTo>
                      <a:pt x="140373" y="140438"/>
                    </a:moveTo>
                    <a:lnTo>
                      <a:pt x="4917" y="140438"/>
                    </a:lnTo>
                    <a:lnTo>
                      <a:pt x="4917" y="4917"/>
                    </a:lnTo>
                    <a:lnTo>
                      <a:pt x="140373" y="4917"/>
                    </a:lnTo>
                    <a:close/>
                    <a:moveTo>
                      <a:pt x="34421" y="111131"/>
                    </a:moveTo>
                    <a:lnTo>
                      <a:pt x="110869" y="111131"/>
                    </a:lnTo>
                    <a:lnTo>
                      <a:pt x="110869" y="34421"/>
                    </a:lnTo>
                    <a:lnTo>
                      <a:pt x="34421" y="3442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148E52-BA9D-0A0C-0116-086B3CE57200}"/>
                </a:ext>
              </a:extLst>
            </p:cNvPr>
            <p:cNvCxnSpPr>
              <a:cxnSpLocks/>
            </p:cNvCxnSpPr>
            <p:nvPr/>
          </p:nvCxnSpPr>
          <p:spPr>
            <a:xfrm>
              <a:off x="467513" y="2415978"/>
              <a:ext cx="176479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70F402-5CC5-47BE-3B89-B2D302837802}"/>
                </a:ext>
              </a:extLst>
            </p:cNvPr>
            <p:cNvCxnSpPr>
              <a:cxnSpLocks/>
            </p:cNvCxnSpPr>
            <p:nvPr/>
          </p:nvCxnSpPr>
          <p:spPr>
            <a:xfrm>
              <a:off x="2345002" y="2415978"/>
              <a:ext cx="1749497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97E55A-DD52-F04D-4B26-5ED0B1798736}"/>
                </a:ext>
              </a:extLst>
            </p:cNvPr>
            <p:cNvCxnSpPr>
              <a:cxnSpLocks/>
            </p:cNvCxnSpPr>
            <p:nvPr/>
          </p:nvCxnSpPr>
          <p:spPr>
            <a:xfrm>
              <a:off x="6069390" y="2415978"/>
              <a:ext cx="1762245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ACA3454-74AB-0F3A-2C35-9C68723ADE6F}"/>
                </a:ext>
              </a:extLst>
            </p:cNvPr>
            <p:cNvCxnSpPr>
              <a:cxnSpLocks/>
            </p:cNvCxnSpPr>
            <p:nvPr/>
          </p:nvCxnSpPr>
          <p:spPr>
            <a:xfrm>
              <a:off x="7944332" y="2415978"/>
              <a:ext cx="1761396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5AFAB0-4497-D9CE-19D3-5FCBCD7E0E63}"/>
                </a:ext>
              </a:extLst>
            </p:cNvPr>
            <p:cNvCxnSpPr>
              <a:cxnSpLocks/>
            </p:cNvCxnSpPr>
            <p:nvPr/>
          </p:nvCxnSpPr>
          <p:spPr>
            <a:xfrm>
              <a:off x="9818427" y="2415978"/>
              <a:ext cx="176054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30BB0E-F65A-066F-7F60-897FA33FF531}"/>
                </a:ext>
              </a:extLst>
            </p:cNvPr>
            <p:cNvSpPr txBox="1"/>
            <p:nvPr/>
          </p:nvSpPr>
          <p:spPr>
            <a:xfrm>
              <a:off x="4376861" y="2041823"/>
              <a:ext cx="201686" cy="2117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90000"/>
                      <a:lumOff val="10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B67B884-0264-68A1-5FA9-C6AEC33651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0644" y="1573114"/>
              <a:ext cx="1749314" cy="765570"/>
            </a:xfrm>
            <a:custGeom>
              <a:avLst/>
              <a:gdLst>
                <a:gd name="T0" fmla="*/ 3818 w 3865"/>
                <a:gd name="T1" fmla="*/ 1002 h 1461"/>
                <a:gd name="T2" fmla="*/ 3818 w 3865"/>
                <a:gd name="T3" fmla="*/ 1002 h 1461"/>
                <a:gd name="T4" fmla="*/ 3646 w 3865"/>
                <a:gd name="T5" fmla="*/ 1026 h 1461"/>
                <a:gd name="T6" fmla="*/ 3167 w 3865"/>
                <a:gd name="T7" fmla="*/ 309 h 1461"/>
                <a:gd name="T8" fmla="*/ 2285 w 3865"/>
                <a:gd name="T9" fmla="*/ 0 h 1461"/>
                <a:gd name="T10" fmla="*/ 868 w 3865"/>
                <a:gd name="T11" fmla="*/ 1382 h 1461"/>
                <a:gd name="T12" fmla="*/ 40 w 3865"/>
                <a:gd name="T13" fmla="*/ 1382 h 1461"/>
                <a:gd name="T14" fmla="*/ 0 w 3865"/>
                <a:gd name="T15" fmla="*/ 1421 h 1461"/>
                <a:gd name="T16" fmla="*/ 40 w 3865"/>
                <a:gd name="T17" fmla="*/ 1461 h 1461"/>
                <a:gd name="T18" fmla="*/ 907 w 3865"/>
                <a:gd name="T19" fmla="*/ 1461 h 1461"/>
                <a:gd name="T20" fmla="*/ 947 w 3865"/>
                <a:gd name="T21" fmla="*/ 1421 h 1461"/>
                <a:gd name="T22" fmla="*/ 2285 w 3865"/>
                <a:gd name="T23" fmla="*/ 79 h 1461"/>
                <a:gd name="T24" fmla="*/ 3567 w 3865"/>
                <a:gd name="T25" fmla="*/ 1037 h 1461"/>
                <a:gd name="T26" fmla="*/ 3413 w 3865"/>
                <a:gd name="T27" fmla="*/ 1058 h 1461"/>
                <a:gd name="T28" fmla="*/ 3381 w 3865"/>
                <a:gd name="T29" fmla="*/ 1082 h 1461"/>
                <a:gd name="T30" fmla="*/ 3387 w 3865"/>
                <a:gd name="T31" fmla="*/ 1122 h 1461"/>
                <a:gd name="T32" fmla="*/ 3638 w 3865"/>
                <a:gd name="T33" fmla="*/ 1446 h 1461"/>
                <a:gd name="T34" fmla="*/ 3669 w 3865"/>
                <a:gd name="T35" fmla="*/ 1461 h 1461"/>
                <a:gd name="T36" fmla="*/ 3675 w 3865"/>
                <a:gd name="T37" fmla="*/ 1461 h 1461"/>
                <a:gd name="T38" fmla="*/ 3706 w 3865"/>
                <a:gd name="T39" fmla="*/ 1436 h 1461"/>
                <a:gd name="T40" fmla="*/ 3860 w 3865"/>
                <a:gd name="T41" fmla="*/ 1056 h 1461"/>
                <a:gd name="T42" fmla="*/ 3855 w 3865"/>
                <a:gd name="T43" fmla="*/ 1017 h 1461"/>
                <a:gd name="T44" fmla="*/ 3818 w 3865"/>
                <a:gd name="T45" fmla="*/ 1002 h 1461"/>
                <a:gd name="T46" fmla="*/ 3658 w 3865"/>
                <a:gd name="T47" fmla="*/ 1343 h 1461"/>
                <a:gd name="T48" fmla="*/ 3658 w 3865"/>
                <a:gd name="T49" fmla="*/ 1343 h 1461"/>
                <a:gd name="T50" fmla="*/ 3491 w 3865"/>
                <a:gd name="T51" fmla="*/ 1127 h 1461"/>
                <a:gd name="T52" fmla="*/ 3761 w 3865"/>
                <a:gd name="T53" fmla="*/ 1090 h 1461"/>
                <a:gd name="T54" fmla="*/ 3658 w 3865"/>
                <a:gd name="T55" fmla="*/ 134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65" h="1461">
                  <a:moveTo>
                    <a:pt x="3818" y="1002"/>
                  </a:moveTo>
                  <a:lnTo>
                    <a:pt x="3818" y="1002"/>
                  </a:lnTo>
                  <a:lnTo>
                    <a:pt x="3646" y="1026"/>
                  </a:lnTo>
                  <a:cubicBezTo>
                    <a:pt x="3565" y="745"/>
                    <a:pt x="3397" y="492"/>
                    <a:pt x="3167" y="309"/>
                  </a:cubicBezTo>
                  <a:cubicBezTo>
                    <a:pt x="2914" y="107"/>
                    <a:pt x="2609" y="0"/>
                    <a:pt x="2285" y="0"/>
                  </a:cubicBezTo>
                  <a:cubicBezTo>
                    <a:pt x="1517" y="0"/>
                    <a:pt x="889" y="616"/>
                    <a:pt x="868" y="1382"/>
                  </a:cubicBezTo>
                  <a:lnTo>
                    <a:pt x="40" y="1382"/>
                  </a:lnTo>
                  <a:cubicBezTo>
                    <a:pt x="18" y="1382"/>
                    <a:pt x="0" y="1399"/>
                    <a:pt x="0" y="1421"/>
                  </a:cubicBezTo>
                  <a:cubicBezTo>
                    <a:pt x="0" y="1443"/>
                    <a:pt x="18" y="1461"/>
                    <a:pt x="40" y="1461"/>
                  </a:cubicBezTo>
                  <a:lnTo>
                    <a:pt x="907" y="1461"/>
                  </a:lnTo>
                  <a:cubicBezTo>
                    <a:pt x="929" y="1461"/>
                    <a:pt x="947" y="1443"/>
                    <a:pt x="947" y="1421"/>
                  </a:cubicBezTo>
                  <a:cubicBezTo>
                    <a:pt x="947" y="681"/>
                    <a:pt x="1547" y="79"/>
                    <a:pt x="2285" y="79"/>
                  </a:cubicBezTo>
                  <a:cubicBezTo>
                    <a:pt x="2881" y="79"/>
                    <a:pt x="3399" y="469"/>
                    <a:pt x="3567" y="1037"/>
                  </a:cubicBezTo>
                  <a:lnTo>
                    <a:pt x="3413" y="1058"/>
                  </a:lnTo>
                  <a:cubicBezTo>
                    <a:pt x="3399" y="1060"/>
                    <a:pt x="3387" y="1069"/>
                    <a:pt x="3381" y="1082"/>
                  </a:cubicBezTo>
                  <a:cubicBezTo>
                    <a:pt x="3376" y="1095"/>
                    <a:pt x="3378" y="1110"/>
                    <a:pt x="3387" y="1122"/>
                  </a:cubicBezTo>
                  <a:lnTo>
                    <a:pt x="3638" y="1446"/>
                  </a:lnTo>
                  <a:cubicBezTo>
                    <a:pt x="3645" y="1455"/>
                    <a:pt x="3657" y="1461"/>
                    <a:pt x="3669" y="1461"/>
                  </a:cubicBezTo>
                  <a:cubicBezTo>
                    <a:pt x="3671" y="1461"/>
                    <a:pt x="3673" y="1461"/>
                    <a:pt x="3675" y="1461"/>
                  </a:cubicBezTo>
                  <a:cubicBezTo>
                    <a:pt x="3689" y="1459"/>
                    <a:pt x="3700" y="1449"/>
                    <a:pt x="3706" y="1436"/>
                  </a:cubicBezTo>
                  <a:lnTo>
                    <a:pt x="3860" y="1056"/>
                  </a:lnTo>
                  <a:cubicBezTo>
                    <a:pt x="3865" y="1043"/>
                    <a:pt x="3863" y="1028"/>
                    <a:pt x="3855" y="1017"/>
                  </a:cubicBezTo>
                  <a:cubicBezTo>
                    <a:pt x="3846" y="1006"/>
                    <a:pt x="3832" y="1000"/>
                    <a:pt x="3818" y="1002"/>
                  </a:cubicBezTo>
                  <a:close/>
                  <a:moveTo>
                    <a:pt x="3658" y="1343"/>
                  </a:moveTo>
                  <a:lnTo>
                    <a:pt x="3658" y="1343"/>
                  </a:lnTo>
                  <a:lnTo>
                    <a:pt x="3491" y="1127"/>
                  </a:lnTo>
                  <a:lnTo>
                    <a:pt x="3761" y="1090"/>
                  </a:lnTo>
                  <a:lnTo>
                    <a:pt x="3658" y="1343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9FDA8C-CBBE-2922-4A7E-2CE646F7D659}"/>
                </a:ext>
              </a:extLst>
            </p:cNvPr>
            <p:cNvCxnSpPr>
              <a:cxnSpLocks/>
            </p:cNvCxnSpPr>
            <p:nvPr/>
          </p:nvCxnSpPr>
          <p:spPr>
            <a:xfrm>
              <a:off x="4207196" y="2415978"/>
              <a:ext cx="1749497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1A202-2266-D330-182B-38715F859C9B}"/>
                </a:ext>
              </a:extLst>
            </p:cNvPr>
            <p:cNvGrpSpPr/>
            <p:nvPr/>
          </p:nvGrpSpPr>
          <p:grpSpPr>
            <a:xfrm>
              <a:off x="158683" y="1344686"/>
              <a:ext cx="11761975" cy="3302249"/>
              <a:chOff x="254264" y="1994272"/>
              <a:chExt cx="11761975" cy="3708191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A19732F-7D01-7F34-EE67-21719BE5FF50}"/>
                  </a:ext>
                </a:extLst>
              </p:cNvPr>
              <p:cNvSpPr/>
              <p:nvPr/>
            </p:nvSpPr>
            <p:spPr>
              <a:xfrm>
                <a:off x="378221" y="2135744"/>
                <a:ext cx="11508980" cy="3425752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007CB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object 39">
                <a:extLst>
                  <a:ext uri="{FF2B5EF4-FFF2-40B4-BE49-F238E27FC236}">
                    <a16:creationId xmlns:a16="http://schemas.microsoft.com/office/drawing/2014/main" id="{3ED38318-BE8A-3023-6B39-CCF185EEAE06}"/>
                  </a:ext>
                </a:extLst>
              </p:cNvPr>
              <p:cNvSpPr/>
              <p:nvPr/>
            </p:nvSpPr>
            <p:spPr>
              <a:xfrm rot="16200000">
                <a:off x="11763588" y="3697382"/>
                <a:ext cx="254231" cy="251071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object 39">
                <a:extLst>
                  <a:ext uri="{FF2B5EF4-FFF2-40B4-BE49-F238E27FC236}">
                    <a16:creationId xmlns:a16="http://schemas.microsoft.com/office/drawing/2014/main" id="{FE857BD7-E2B1-A61C-C11C-93522D16F386}"/>
                  </a:ext>
                </a:extLst>
              </p:cNvPr>
              <p:cNvSpPr/>
              <p:nvPr/>
            </p:nvSpPr>
            <p:spPr>
              <a:xfrm>
                <a:off x="9644443" y="5420528"/>
                <a:ext cx="226400" cy="28193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object 39">
                <a:extLst>
                  <a:ext uri="{FF2B5EF4-FFF2-40B4-BE49-F238E27FC236}">
                    <a16:creationId xmlns:a16="http://schemas.microsoft.com/office/drawing/2014/main" id="{060AC505-34A4-9DAA-929D-7E51E6A71077}"/>
                  </a:ext>
                </a:extLst>
              </p:cNvPr>
              <p:cNvSpPr/>
              <p:nvPr/>
            </p:nvSpPr>
            <p:spPr>
              <a:xfrm>
                <a:off x="5908784" y="5420528"/>
                <a:ext cx="226400" cy="28193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object 39">
                <a:extLst>
                  <a:ext uri="{FF2B5EF4-FFF2-40B4-BE49-F238E27FC236}">
                    <a16:creationId xmlns:a16="http://schemas.microsoft.com/office/drawing/2014/main" id="{DBD9572A-6EA4-C000-6AF9-A9EB320298A1}"/>
                  </a:ext>
                </a:extLst>
              </p:cNvPr>
              <p:cNvSpPr/>
              <p:nvPr/>
            </p:nvSpPr>
            <p:spPr>
              <a:xfrm>
                <a:off x="2184277" y="5420528"/>
                <a:ext cx="226400" cy="28193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object 39">
                <a:extLst>
                  <a:ext uri="{FF2B5EF4-FFF2-40B4-BE49-F238E27FC236}">
                    <a16:creationId xmlns:a16="http://schemas.microsoft.com/office/drawing/2014/main" id="{91AA06D3-B1D9-1528-3826-335E66C978D5}"/>
                  </a:ext>
                </a:extLst>
              </p:cNvPr>
              <p:cNvSpPr/>
              <p:nvPr/>
            </p:nvSpPr>
            <p:spPr>
              <a:xfrm rot="5400000">
                <a:off x="252684" y="3804112"/>
                <a:ext cx="254231" cy="251071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object 39">
                <a:extLst>
                  <a:ext uri="{FF2B5EF4-FFF2-40B4-BE49-F238E27FC236}">
                    <a16:creationId xmlns:a16="http://schemas.microsoft.com/office/drawing/2014/main" id="{6A4426C7-399A-08FC-AEF1-F0F154874F0E}"/>
                  </a:ext>
                </a:extLst>
              </p:cNvPr>
              <p:cNvSpPr/>
              <p:nvPr/>
            </p:nvSpPr>
            <p:spPr>
              <a:xfrm rot="10800000">
                <a:off x="2425580" y="1994272"/>
                <a:ext cx="226400" cy="28193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object 39">
                <a:extLst>
                  <a:ext uri="{FF2B5EF4-FFF2-40B4-BE49-F238E27FC236}">
                    <a16:creationId xmlns:a16="http://schemas.microsoft.com/office/drawing/2014/main" id="{D51B9EFD-0313-E717-EE2F-DA2A006A9548}"/>
                  </a:ext>
                </a:extLst>
              </p:cNvPr>
              <p:cNvSpPr/>
              <p:nvPr/>
            </p:nvSpPr>
            <p:spPr>
              <a:xfrm rot="10800000">
                <a:off x="6177966" y="1994272"/>
                <a:ext cx="226400" cy="28193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object 39">
                <a:extLst>
                  <a:ext uri="{FF2B5EF4-FFF2-40B4-BE49-F238E27FC236}">
                    <a16:creationId xmlns:a16="http://schemas.microsoft.com/office/drawing/2014/main" id="{D3FDA8CE-5ECE-A5A4-9B24-E17DFE4A043C}"/>
                  </a:ext>
                </a:extLst>
              </p:cNvPr>
              <p:cNvSpPr/>
              <p:nvPr/>
            </p:nvSpPr>
            <p:spPr>
              <a:xfrm rot="10800000">
                <a:off x="9813263" y="1994272"/>
                <a:ext cx="226400" cy="28193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00964">
                    <a:moveTo>
                      <a:pt x="102108" y="0"/>
                    </a:moveTo>
                    <a:lnTo>
                      <a:pt x="0" y="50292"/>
                    </a:lnTo>
                    <a:lnTo>
                      <a:pt x="102108" y="100584"/>
                    </a:lnTo>
                    <a:lnTo>
                      <a:pt x="10210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rgbClr val="8D8D8D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40" name="Graphic 39" descr="Coins outline">
              <a:extLst>
                <a:ext uri="{FF2B5EF4-FFF2-40B4-BE49-F238E27FC236}">
                  <a16:creationId xmlns:a16="http://schemas.microsoft.com/office/drawing/2014/main" id="{88663161-5F64-1B99-2A70-4A56079EB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32930" y="1677339"/>
              <a:ext cx="632354" cy="632354"/>
            </a:xfrm>
            <a:prstGeom prst="rect">
              <a:avLst/>
            </a:prstGeom>
          </p:spPr>
        </p:pic>
        <p:pic>
          <p:nvPicPr>
            <p:cNvPr id="41" name="Graphic 40" descr="Wind Turbines outline">
              <a:extLst>
                <a:ext uri="{FF2B5EF4-FFF2-40B4-BE49-F238E27FC236}">
                  <a16:creationId xmlns:a16="http://schemas.microsoft.com/office/drawing/2014/main" id="{CDA09DA3-05F0-2123-989C-237C6B443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67480" y="1657974"/>
              <a:ext cx="696420" cy="696420"/>
            </a:xfrm>
            <a:prstGeom prst="rect">
              <a:avLst/>
            </a:prstGeom>
          </p:spPr>
        </p:pic>
        <p:pic>
          <p:nvPicPr>
            <p:cNvPr id="42" name="Graphic 41" descr="Target Audience with solid fill">
              <a:extLst>
                <a:ext uri="{FF2B5EF4-FFF2-40B4-BE49-F238E27FC236}">
                  <a16:creationId xmlns:a16="http://schemas.microsoft.com/office/drawing/2014/main" id="{2E916548-670F-2204-0343-2BD54BC8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23694" y="1674621"/>
              <a:ext cx="711905" cy="711905"/>
            </a:xfrm>
            <a:prstGeom prst="rect">
              <a:avLst/>
            </a:prstGeom>
          </p:spPr>
        </p:pic>
        <p:pic>
          <p:nvPicPr>
            <p:cNvPr id="43" name="Graphic 42" descr="City with solid fill">
              <a:extLst>
                <a:ext uri="{FF2B5EF4-FFF2-40B4-BE49-F238E27FC236}">
                  <a16:creationId xmlns:a16="http://schemas.microsoft.com/office/drawing/2014/main" id="{24C39020-1461-848C-0991-B8F882A1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61117" y="1689808"/>
              <a:ext cx="726170" cy="726170"/>
            </a:xfrm>
            <a:prstGeom prst="rect">
              <a:avLst/>
            </a:prstGeom>
          </p:spPr>
        </p:pic>
        <p:pic>
          <p:nvPicPr>
            <p:cNvPr id="44" name="Graphic 43" descr="Lock with solid fill">
              <a:extLst>
                <a:ext uri="{FF2B5EF4-FFF2-40B4-BE49-F238E27FC236}">
                  <a16:creationId xmlns:a16="http://schemas.microsoft.com/office/drawing/2014/main" id="{3D0C1397-4294-0850-3C8D-59D01A449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41307" y="1712124"/>
              <a:ext cx="715784" cy="71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0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Avanço regulatório na padronização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2561E1-5BA6-6D5F-25A3-B849CC9E7C48}"/>
              </a:ext>
            </a:extLst>
          </p:cNvPr>
          <p:cNvGrpSpPr/>
          <p:nvPr/>
        </p:nvGrpSpPr>
        <p:grpSpPr>
          <a:xfrm>
            <a:off x="515851" y="1091955"/>
            <a:ext cx="10784756" cy="4674089"/>
            <a:chOff x="350207" y="1259115"/>
            <a:chExt cx="11621439" cy="51188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DEF9D-05A2-0F0C-DC4A-7746BD775EE9}"/>
                </a:ext>
              </a:extLst>
            </p:cNvPr>
            <p:cNvSpPr/>
            <p:nvPr/>
          </p:nvSpPr>
          <p:spPr bwMode="gray">
            <a:xfrm>
              <a:off x="10374086" y="1259115"/>
              <a:ext cx="1597560" cy="5118896"/>
            </a:xfrm>
            <a:prstGeom prst="rect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69178C6-573D-980C-F262-E3651929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207" y="1259115"/>
              <a:ext cx="10049938" cy="5118895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5D8A5F9-0A17-504A-5DEA-E96F73D10CD3}"/>
              </a:ext>
            </a:extLst>
          </p:cNvPr>
          <p:cNvGrpSpPr/>
          <p:nvPr/>
        </p:nvGrpSpPr>
        <p:grpSpPr>
          <a:xfrm>
            <a:off x="9648103" y="2821459"/>
            <a:ext cx="1557943" cy="1170639"/>
            <a:chOff x="10167257" y="3328862"/>
            <a:chExt cx="1557943" cy="1170639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6753022-B7D8-D7BD-8B55-AA5A2007BC98}"/>
                </a:ext>
              </a:extLst>
            </p:cNvPr>
            <p:cNvSpPr/>
            <p:nvPr/>
          </p:nvSpPr>
          <p:spPr bwMode="gray">
            <a:xfrm>
              <a:off x="10571678" y="4078938"/>
              <a:ext cx="1118672" cy="420563"/>
            </a:xfrm>
            <a:prstGeom prst="roundRect">
              <a:avLst>
                <a:gd name="adj" fmla="val 50000"/>
              </a:avLst>
            </a:prstGeom>
            <a:solidFill>
              <a:srgbClr val="046A38"/>
            </a:solidFill>
            <a:ln w="317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IFRS S2</a:t>
              </a:r>
            </a:p>
          </p:txBody>
        </p: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A6C8E7F1-CA8A-02C1-27F4-86FD35BC4ECD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10167257" y="3965389"/>
              <a:ext cx="404421" cy="323831"/>
            </a:xfrm>
            <a:prstGeom prst="bentConnector3">
              <a:avLst/>
            </a:prstGeom>
            <a:noFill/>
            <a:ln w="22225" cap="flat" cmpd="sng" algn="ctr">
              <a:solidFill>
                <a:srgbClr val="43C1A3"/>
              </a:solidFill>
              <a:prstDash val="solid"/>
              <a:tailEnd type="triangle"/>
            </a:ln>
            <a:effectLst/>
          </p:spPr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5905682-D41E-8C0E-99D3-90E84A4C5CEA}"/>
                </a:ext>
              </a:extLst>
            </p:cNvPr>
            <p:cNvSpPr/>
            <p:nvPr/>
          </p:nvSpPr>
          <p:spPr bwMode="gray">
            <a:xfrm>
              <a:off x="10606528" y="3328862"/>
              <a:ext cx="1118672" cy="420563"/>
            </a:xfrm>
            <a:prstGeom prst="roundRect">
              <a:avLst>
                <a:gd name="adj" fmla="val 50000"/>
              </a:avLst>
            </a:prstGeom>
            <a:solidFill>
              <a:srgbClr val="046A38"/>
            </a:solidFill>
            <a:ln w="317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IFRS S1</a:t>
              </a:r>
            </a:p>
          </p:txBody>
        </p: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4A5BEFA0-2004-00D9-210C-CCAA27EFDA3A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 rot="5400000" flipH="1" flipV="1">
              <a:off x="10191844" y="3708699"/>
              <a:ext cx="584238" cy="245129"/>
            </a:xfrm>
            <a:prstGeom prst="bentConnector2">
              <a:avLst/>
            </a:prstGeom>
            <a:noFill/>
            <a:ln w="22225" cap="flat" cmpd="sng" algn="ctr">
              <a:solidFill>
                <a:srgbClr val="43C1A3"/>
              </a:solidFill>
              <a:prstDash val="solid"/>
              <a:tailEnd type="triangle"/>
            </a:ln>
            <a:effectLst/>
          </p:spPr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DAC5B0-3930-D49A-4B92-2C86AB7CE7CB}"/>
              </a:ext>
            </a:extLst>
          </p:cNvPr>
          <p:cNvSpPr/>
          <p:nvPr/>
        </p:nvSpPr>
        <p:spPr bwMode="gray">
          <a:xfrm>
            <a:off x="10223676" y="4488462"/>
            <a:ext cx="1118672" cy="420563"/>
          </a:xfrm>
          <a:prstGeom prst="roundRect">
            <a:avLst>
              <a:gd name="adj" fmla="val 50000"/>
            </a:avLst>
          </a:prstGeom>
          <a:solidFill>
            <a:srgbClr val="046A38"/>
          </a:solidFill>
          <a:ln w="317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IFRS SX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EDD04-5EBB-D90B-0042-DFECC7E0E6BA}"/>
              </a:ext>
            </a:extLst>
          </p:cNvPr>
          <p:cNvSpPr txBox="1"/>
          <p:nvPr/>
        </p:nvSpPr>
        <p:spPr>
          <a:xfrm>
            <a:off x="9818062" y="3216816"/>
            <a:ext cx="171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rgbClr val="40C3A2"/>
                </a:solidFill>
                <a:latin typeface="Montserrat ExtraBold" panose="00000900000000000000" pitchFamily="2" charset="0"/>
              </a:rPr>
              <a:t>Sustentabilidade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89824-9BF8-845B-9691-504F6F4E4DB3}"/>
              </a:ext>
            </a:extLst>
          </p:cNvPr>
          <p:cNvSpPr txBox="1"/>
          <p:nvPr/>
        </p:nvSpPr>
        <p:spPr>
          <a:xfrm>
            <a:off x="9952540" y="4902177"/>
            <a:ext cx="171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rgbClr val="40C3A2"/>
                </a:solidFill>
                <a:latin typeface="Montserrat ExtraBold" panose="00000900000000000000" pitchFamily="2" charset="0"/>
              </a:rPr>
              <a:t>Biodiversidade</a:t>
            </a:r>
          </a:p>
          <a:p>
            <a:pPr algn="ctr"/>
            <a:r>
              <a:rPr lang="pt-BR" sz="1200">
                <a:solidFill>
                  <a:srgbClr val="40C3A2"/>
                </a:solidFill>
                <a:latin typeface="Montserrat ExtraBold" panose="00000900000000000000" pitchFamily="2" charset="0"/>
              </a:rPr>
              <a:t>Capital humano</a:t>
            </a:r>
          </a:p>
          <a:p>
            <a:pPr algn="ctr"/>
            <a:r>
              <a:rPr lang="pt-BR" sz="1200">
                <a:solidFill>
                  <a:srgbClr val="40C3A2"/>
                </a:solidFill>
                <a:latin typeface="Montserrat ExtraBold" panose="00000900000000000000" pitchFamily="2" charset="0"/>
              </a:rPr>
              <a:t>Direitos humanos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344E9-9DE0-20C6-A641-964249E010BC}"/>
              </a:ext>
            </a:extLst>
          </p:cNvPr>
          <p:cNvSpPr txBox="1"/>
          <p:nvPr/>
        </p:nvSpPr>
        <p:spPr>
          <a:xfrm>
            <a:off x="9791028" y="3950172"/>
            <a:ext cx="171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rgbClr val="40C3A2"/>
                </a:solidFill>
                <a:latin typeface="Montserrat ExtraBold" panose="00000900000000000000" pitchFamily="2" charset="0"/>
              </a:rPr>
              <a:t>Clima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DE3196B-C415-D52C-6413-CFBF663D41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66022" y="3950516"/>
            <a:ext cx="1142057" cy="354397"/>
          </a:xfrm>
          <a:prstGeom prst="bentConnector2">
            <a:avLst/>
          </a:prstGeom>
          <a:noFill/>
          <a:ln w="22225" cap="flat" cmpd="sng" algn="ctr">
            <a:solidFill>
              <a:srgbClr val="43C1A3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38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1492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Avanço regulatório na padronização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BA911D-8689-A5A5-702F-AFEB359707DA}"/>
              </a:ext>
            </a:extLst>
          </p:cNvPr>
          <p:cNvSpPr/>
          <p:nvPr/>
        </p:nvSpPr>
        <p:spPr bwMode="gray">
          <a:xfrm>
            <a:off x="578565" y="1766767"/>
            <a:ext cx="5388604" cy="1032993"/>
          </a:xfrm>
          <a:prstGeom prst="roundRect">
            <a:avLst/>
          </a:prstGeom>
          <a:solidFill>
            <a:srgbClr val="FECC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AF04-2CFC-4E36-B3A1-26FEFD3944E2}"/>
              </a:ext>
            </a:extLst>
          </p:cNvPr>
          <p:cNvSpPr/>
          <p:nvPr/>
        </p:nvSpPr>
        <p:spPr>
          <a:xfrm>
            <a:off x="578565" y="3044857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775E2-9540-C304-3F77-82A9C8526246}"/>
              </a:ext>
            </a:extLst>
          </p:cNvPr>
          <p:cNvSpPr/>
          <p:nvPr/>
        </p:nvSpPr>
        <p:spPr>
          <a:xfrm>
            <a:off x="1928169" y="3044858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B41A5-991E-8045-5BDA-252CC288E18B}"/>
              </a:ext>
            </a:extLst>
          </p:cNvPr>
          <p:cNvSpPr/>
          <p:nvPr/>
        </p:nvSpPr>
        <p:spPr>
          <a:xfrm>
            <a:off x="3272867" y="3044858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8AAD3-042E-F7F1-E13D-A24967CB3829}"/>
              </a:ext>
            </a:extLst>
          </p:cNvPr>
          <p:cNvSpPr/>
          <p:nvPr/>
        </p:nvSpPr>
        <p:spPr>
          <a:xfrm>
            <a:off x="4626992" y="3044857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DE0B-6B85-EECC-A39D-40352E6952CC}"/>
              </a:ext>
            </a:extLst>
          </p:cNvPr>
          <p:cNvSpPr txBox="1"/>
          <p:nvPr/>
        </p:nvSpPr>
        <p:spPr>
          <a:xfrm>
            <a:off x="578565" y="1838967"/>
            <a:ext cx="5308427" cy="86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Requisitos gerais</a:t>
            </a:r>
          </a:p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IFRS S1  - Divulgação de Informações Financeiras Relacionadas à </a:t>
            </a:r>
            <a:r>
              <a: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Sustentabilidade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5D8998-CD19-9CD9-A0E4-7410BE487E1F}"/>
              </a:ext>
            </a:extLst>
          </p:cNvPr>
          <p:cNvSpPr txBox="1"/>
          <p:nvPr/>
        </p:nvSpPr>
        <p:spPr>
          <a:xfrm>
            <a:off x="578565" y="3616335"/>
            <a:ext cx="1365122" cy="374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Governança</a:t>
            </a:r>
            <a:r>
              <a:rPr kumimoji="0" lang="pt-BR" sz="18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7F9AF6-4CBD-08FD-74A4-4C2C9B044F23}"/>
              </a:ext>
            </a:extLst>
          </p:cNvPr>
          <p:cNvSpPr txBox="1"/>
          <p:nvPr/>
        </p:nvSpPr>
        <p:spPr>
          <a:xfrm>
            <a:off x="1882111" y="3623983"/>
            <a:ext cx="1365122" cy="374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Estratégia</a:t>
            </a:r>
            <a:r>
              <a:rPr kumimoji="0" lang="pt-BR" sz="18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D7282-2315-40E3-5F49-9B6B21C81CB7}"/>
              </a:ext>
            </a:extLst>
          </p:cNvPr>
          <p:cNvSpPr txBox="1"/>
          <p:nvPr/>
        </p:nvSpPr>
        <p:spPr>
          <a:xfrm>
            <a:off x="3205224" y="3547299"/>
            <a:ext cx="1391046" cy="528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Gerenciamento de riscos </a:t>
            </a: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86622B-F710-C526-E420-01FD7E799BF4}"/>
              </a:ext>
            </a:extLst>
          </p:cNvPr>
          <p:cNvSpPr txBox="1"/>
          <p:nvPr/>
        </p:nvSpPr>
        <p:spPr>
          <a:xfrm>
            <a:off x="4613661" y="3547299"/>
            <a:ext cx="1259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Métricas e metas 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F02959E-D1B0-BE37-C915-B52A7E996596}"/>
              </a:ext>
            </a:extLst>
          </p:cNvPr>
          <p:cNvSpPr/>
          <p:nvPr/>
        </p:nvSpPr>
        <p:spPr bwMode="gray">
          <a:xfrm>
            <a:off x="6452056" y="1766767"/>
            <a:ext cx="5388604" cy="1032993"/>
          </a:xfrm>
          <a:prstGeom prst="roundRect">
            <a:avLst/>
          </a:prstGeom>
          <a:solidFill>
            <a:srgbClr val="FECC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DE18D2-0DB9-B943-0D54-F7BA6EA4601F}"/>
              </a:ext>
            </a:extLst>
          </p:cNvPr>
          <p:cNvSpPr/>
          <p:nvPr/>
        </p:nvSpPr>
        <p:spPr>
          <a:xfrm>
            <a:off x="6452056" y="3044857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8D52FA-DF43-EE00-9CA9-C4E99107BD07}"/>
              </a:ext>
            </a:extLst>
          </p:cNvPr>
          <p:cNvSpPr/>
          <p:nvPr/>
        </p:nvSpPr>
        <p:spPr>
          <a:xfrm>
            <a:off x="7801660" y="3044858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937EB4-FD25-B39F-AE2A-1ED9131DB400}"/>
              </a:ext>
            </a:extLst>
          </p:cNvPr>
          <p:cNvSpPr/>
          <p:nvPr/>
        </p:nvSpPr>
        <p:spPr>
          <a:xfrm>
            <a:off x="9146358" y="3044858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0D9F0A-4CB2-8D64-DE6F-A529CE8C0B8A}"/>
              </a:ext>
            </a:extLst>
          </p:cNvPr>
          <p:cNvSpPr/>
          <p:nvPr/>
        </p:nvSpPr>
        <p:spPr>
          <a:xfrm>
            <a:off x="10500483" y="3044857"/>
            <a:ext cx="1260000" cy="1440000"/>
          </a:xfrm>
          <a:prstGeom prst="rect">
            <a:avLst/>
          </a:prstGeom>
          <a:solidFill>
            <a:srgbClr val="5C31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837B2A-0A95-59A3-D5C4-461801594BEE}"/>
              </a:ext>
            </a:extLst>
          </p:cNvPr>
          <p:cNvSpPr txBox="1"/>
          <p:nvPr/>
        </p:nvSpPr>
        <p:spPr>
          <a:xfrm>
            <a:off x="6452056" y="3616335"/>
            <a:ext cx="1365122" cy="374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Governança</a:t>
            </a:r>
            <a:r>
              <a:rPr kumimoji="0" lang="pt-BR" sz="18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58CC24-28D8-D4EC-6522-26CB89EBA9FC}"/>
              </a:ext>
            </a:extLst>
          </p:cNvPr>
          <p:cNvSpPr txBox="1"/>
          <p:nvPr/>
        </p:nvSpPr>
        <p:spPr>
          <a:xfrm>
            <a:off x="7755602" y="3623983"/>
            <a:ext cx="1365122" cy="374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Estratégia</a:t>
            </a:r>
            <a:r>
              <a:rPr kumimoji="0" lang="pt-BR" sz="18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A555DB-5A1E-B0B1-41EC-3CBC4BA13748}"/>
              </a:ext>
            </a:extLst>
          </p:cNvPr>
          <p:cNvSpPr txBox="1"/>
          <p:nvPr/>
        </p:nvSpPr>
        <p:spPr>
          <a:xfrm>
            <a:off x="9078715" y="3547299"/>
            <a:ext cx="1391046" cy="528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Gerenciamento de riscos </a:t>
            </a: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692264-F5D6-11D3-9ACA-6807153AF6EE}"/>
              </a:ext>
            </a:extLst>
          </p:cNvPr>
          <p:cNvSpPr txBox="1"/>
          <p:nvPr/>
        </p:nvSpPr>
        <p:spPr>
          <a:xfrm>
            <a:off x="10487152" y="3547299"/>
            <a:ext cx="1259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Métricas e metas </a:t>
            </a: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6E579B-EA6C-B0A3-1FA6-E11FBAB6595E}"/>
              </a:ext>
            </a:extLst>
          </p:cNvPr>
          <p:cNvSpPr txBox="1"/>
          <p:nvPr/>
        </p:nvSpPr>
        <p:spPr>
          <a:xfrm>
            <a:off x="6532233" y="1838967"/>
            <a:ext cx="5308427" cy="86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Requisitos gerais</a:t>
            </a:r>
          </a:p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IFRS S2  - Divulgação de Informações Financeiras Relacionadas aos </a:t>
            </a:r>
            <a:r>
              <a:rPr kumimoji="0" lang="pt-BR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Fatores Climáticos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8F062E-3447-0C17-D18C-391C7C5AE2E6}"/>
              </a:ext>
            </a:extLst>
          </p:cNvPr>
          <p:cNvSpPr/>
          <p:nvPr/>
        </p:nvSpPr>
        <p:spPr>
          <a:xfrm>
            <a:off x="6452056" y="4634516"/>
            <a:ext cx="5308427" cy="597457"/>
          </a:xfrm>
          <a:prstGeom prst="rect">
            <a:avLst/>
          </a:prstGeom>
          <a:solidFill>
            <a:srgbClr val="CA2C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4DE144-737C-6BB5-F95C-30342C9D326A}"/>
              </a:ext>
            </a:extLst>
          </p:cNvPr>
          <p:cNvSpPr txBox="1"/>
          <p:nvPr/>
        </p:nvSpPr>
        <p:spPr>
          <a:xfrm>
            <a:off x="6190270" y="4647060"/>
            <a:ext cx="6094428" cy="603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Requisitos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específicos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setor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SASB / GHG Protocol / GRI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000B8F8-CF3A-05EB-4DBE-694BFCC67228}"/>
              </a:ext>
            </a:extLst>
          </p:cNvPr>
          <p:cNvSpPr/>
          <p:nvPr/>
        </p:nvSpPr>
        <p:spPr>
          <a:xfrm>
            <a:off x="2354562" y="4822962"/>
            <a:ext cx="3311493" cy="103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>
                <a:solidFill>
                  <a:prstClr val="black"/>
                </a:solidFill>
                <a:latin typeface="Calibri" panose="020F0502020204030204"/>
              </a:rPr>
              <a:t>Rumo a 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redução de ‘</a:t>
            </a:r>
            <a:r>
              <a:rPr kumimoji="0" lang="pt-BR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</a:t>
            </a: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por meio de uma base comum de divulgação</a:t>
            </a:r>
          </a:p>
        </p:txBody>
      </p:sp>
      <p:pic>
        <p:nvPicPr>
          <p:cNvPr id="40" name="object 13">
            <a:extLst>
              <a:ext uri="{FF2B5EF4-FFF2-40B4-BE49-F238E27FC236}">
                <a16:creationId xmlns:a16="http://schemas.microsoft.com/office/drawing/2014/main" id="{D1FA7465-A6D8-E472-1C46-B97B7EA8666D}"/>
              </a:ext>
            </a:extLst>
          </p:cNvPr>
          <p:cNvPicPr/>
          <p:nvPr/>
        </p:nvPicPr>
        <p:blipFill rotWithShape="1">
          <a:blip r:embed="rId3" cstate="print"/>
          <a:srcRect l="59440" t="31057"/>
          <a:stretch/>
        </p:blipFill>
        <p:spPr>
          <a:xfrm>
            <a:off x="275799" y="4484857"/>
            <a:ext cx="1505348" cy="2234924"/>
          </a:xfrm>
          <a:prstGeom prst="rect">
            <a:avLst/>
          </a:prstGeom>
        </p:spPr>
      </p:pic>
      <p:grpSp>
        <p:nvGrpSpPr>
          <p:cNvPr id="41" name="Graphic 4">
            <a:extLst>
              <a:ext uri="{FF2B5EF4-FFF2-40B4-BE49-F238E27FC236}">
                <a16:creationId xmlns:a16="http://schemas.microsoft.com/office/drawing/2014/main" id="{D9A35D80-8B4A-5CD8-C546-86B62CC16FC2}"/>
              </a:ext>
            </a:extLst>
          </p:cNvPr>
          <p:cNvGrpSpPr/>
          <p:nvPr/>
        </p:nvGrpSpPr>
        <p:grpSpPr>
          <a:xfrm>
            <a:off x="1691364" y="4979945"/>
            <a:ext cx="642046" cy="602250"/>
            <a:chOff x="3607758" y="4308712"/>
            <a:chExt cx="362948" cy="361971"/>
          </a:xfrm>
          <a:solidFill>
            <a:schemeClr val="accent2"/>
          </a:solidFill>
        </p:grpSpPr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B8062C02-EB89-37C7-8191-801BF99D770B}"/>
                </a:ext>
              </a:extLst>
            </p:cNvPr>
            <p:cNvSpPr/>
            <p:nvPr/>
          </p:nvSpPr>
          <p:spPr>
            <a:xfrm>
              <a:off x="3607758" y="4308712"/>
              <a:ext cx="362948" cy="361971"/>
            </a:xfrm>
            <a:custGeom>
              <a:avLst/>
              <a:gdLst>
                <a:gd name="connsiteX0" fmla="*/ 181474 w 362948"/>
                <a:gd name="connsiteY0" fmla="*/ 0 h 361971"/>
                <a:gd name="connsiteX1" fmla="*/ 0 w 362948"/>
                <a:gd name="connsiteY1" fmla="*/ 180667 h 361971"/>
                <a:gd name="connsiteX2" fmla="*/ 181474 w 362948"/>
                <a:gd name="connsiteY2" fmla="*/ 361972 h 361971"/>
                <a:gd name="connsiteX3" fmla="*/ 362949 w 362948"/>
                <a:gd name="connsiteY3" fmla="*/ 181305 h 361971"/>
                <a:gd name="connsiteX4" fmla="*/ 362949 w 362948"/>
                <a:gd name="connsiteY4" fmla="*/ 181305 h 361971"/>
                <a:gd name="connsiteX5" fmla="*/ 181474 w 362948"/>
                <a:gd name="connsiteY5" fmla="*/ 0 h 361971"/>
                <a:gd name="connsiteX6" fmla="*/ 181474 w 362948"/>
                <a:gd name="connsiteY6" fmla="*/ 0 h 361971"/>
                <a:gd name="connsiteX7" fmla="*/ 181474 w 362948"/>
                <a:gd name="connsiteY7" fmla="*/ 349204 h 361971"/>
                <a:gd name="connsiteX8" fmla="*/ 12780 w 362948"/>
                <a:gd name="connsiteY8" fmla="*/ 181305 h 361971"/>
                <a:gd name="connsiteX9" fmla="*/ 180836 w 362948"/>
                <a:gd name="connsiteY9" fmla="*/ 12768 h 361971"/>
                <a:gd name="connsiteX10" fmla="*/ 349530 w 362948"/>
                <a:gd name="connsiteY10" fmla="*/ 180667 h 361971"/>
                <a:gd name="connsiteX11" fmla="*/ 349530 w 362948"/>
                <a:gd name="connsiteY11" fmla="*/ 180667 h 361971"/>
                <a:gd name="connsiteX12" fmla="*/ 181474 w 362948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948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1474" y="361972"/>
                  </a:cubicBezTo>
                  <a:cubicBezTo>
                    <a:pt x="281796" y="361972"/>
                    <a:pt x="362949" y="280895"/>
                    <a:pt x="362949" y="181305"/>
                  </a:cubicBezTo>
                  <a:cubicBezTo>
                    <a:pt x="362949" y="181305"/>
                    <a:pt x="362949" y="181305"/>
                    <a:pt x="362949" y="181305"/>
                  </a:cubicBezTo>
                  <a:cubicBezTo>
                    <a:pt x="362310" y="81077"/>
                    <a:pt x="281796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2768"/>
                    <a:pt x="180836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lnTo>
                    <a:pt x="349530" y="180667"/>
                  </a:lnTo>
                  <a:cubicBezTo>
                    <a:pt x="349530" y="273873"/>
                    <a:pt x="274128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id="{24918EB8-B91B-74A2-8C31-56C1CC34DCEE}"/>
                </a:ext>
              </a:extLst>
            </p:cNvPr>
            <p:cNvSpPr/>
            <p:nvPr/>
          </p:nvSpPr>
          <p:spPr>
            <a:xfrm>
              <a:off x="3766867" y="4562156"/>
              <a:ext cx="44729" cy="44687"/>
            </a:xfrm>
            <a:custGeom>
              <a:avLst/>
              <a:gdLst>
                <a:gd name="connsiteX0" fmla="*/ 22365 w 44729"/>
                <a:gd name="connsiteY0" fmla="*/ 0 h 44687"/>
                <a:gd name="connsiteX1" fmla="*/ 0 w 44729"/>
                <a:gd name="connsiteY1" fmla="*/ 22344 h 44687"/>
                <a:gd name="connsiteX2" fmla="*/ 22365 w 44729"/>
                <a:gd name="connsiteY2" fmla="*/ 44688 h 44687"/>
                <a:gd name="connsiteX3" fmla="*/ 44730 w 44729"/>
                <a:gd name="connsiteY3" fmla="*/ 22344 h 44687"/>
                <a:gd name="connsiteX4" fmla="*/ 44730 w 44729"/>
                <a:gd name="connsiteY4" fmla="*/ 22344 h 44687"/>
                <a:gd name="connsiteX5" fmla="*/ 22365 w 44729"/>
                <a:gd name="connsiteY5" fmla="*/ 0 h 44687"/>
                <a:gd name="connsiteX6" fmla="*/ 22365 w 44729"/>
                <a:gd name="connsiteY6" fmla="*/ 0 h 44687"/>
                <a:gd name="connsiteX7" fmla="*/ 22365 w 44729"/>
                <a:gd name="connsiteY7" fmla="*/ 31920 h 44687"/>
                <a:gd name="connsiteX8" fmla="*/ 12780 w 44729"/>
                <a:gd name="connsiteY8" fmla="*/ 22344 h 44687"/>
                <a:gd name="connsiteX9" fmla="*/ 22365 w 44729"/>
                <a:gd name="connsiteY9" fmla="*/ 12768 h 44687"/>
                <a:gd name="connsiteX10" fmla="*/ 22365 w 44729"/>
                <a:gd name="connsiteY10" fmla="*/ 12768 h 44687"/>
                <a:gd name="connsiteX11" fmla="*/ 31950 w 44729"/>
                <a:gd name="connsiteY11" fmla="*/ 22344 h 44687"/>
                <a:gd name="connsiteX12" fmla="*/ 22365 w 44729"/>
                <a:gd name="connsiteY12" fmla="*/ 31920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29" h="44687">
                  <a:moveTo>
                    <a:pt x="22365" y="0"/>
                  </a:moveTo>
                  <a:cubicBezTo>
                    <a:pt x="10224" y="0"/>
                    <a:pt x="0" y="10214"/>
                    <a:pt x="0" y="22344"/>
                  </a:cubicBezTo>
                  <a:cubicBezTo>
                    <a:pt x="0" y="34474"/>
                    <a:pt x="10224" y="44688"/>
                    <a:pt x="22365" y="44688"/>
                  </a:cubicBezTo>
                  <a:cubicBezTo>
                    <a:pt x="34506" y="44688"/>
                    <a:pt x="44730" y="34474"/>
                    <a:pt x="44730" y="22344"/>
                  </a:cubicBezTo>
                  <a:lnTo>
                    <a:pt x="44730" y="22344"/>
                  </a:lnTo>
                  <a:cubicBezTo>
                    <a:pt x="44730" y="10214"/>
                    <a:pt x="34506" y="638"/>
                    <a:pt x="22365" y="0"/>
                  </a:cubicBezTo>
                  <a:cubicBezTo>
                    <a:pt x="22365" y="0"/>
                    <a:pt x="22365" y="0"/>
                    <a:pt x="22365" y="0"/>
                  </a:cubicBezTo>
                  <a:close/>
                  <a:moveTo>
                    <a:pt x="22365" y="31920"/>
                  </a:moveTo>
                  <a:cubicBezTo>
                    <a:pt x="17253" y="31920"/>
                    <a:pt x="12780" y="27451"/>
                    <a:pt x="12780" y="22344"/>
                  </a:cubicBezTo>
                  <a:cubicBezTo>
                    <a:pt x="12780" y="17237"/>
                    <a:pt x="17253" y="12768"/>
                    <a:pt x="22365" y="12768"/>
                  </a:cubicBezTo>
                  <a:lnTo>
                    <a:pt x="22365" y="12768"/>
                  </a:lnTo>
                  <a:cubicBezTo>
                    <a:pt x="27477" y="12768"/>
                    <a:pt x="31950" y="17237"/>
                    <a:pt x="31950" y="22344"/>
                  </a:cubicBezTo>
                  <a:cubicBezTo>
                    <a:pt x="31950" y="27451"/>
                    <a:pt x="27477" y="31920"/>
                    <a:pt x="22365" y="3192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4">
              <a:extLst>
                <a:ext uri="{FF2B5EF4-FFF2-40B4-BE49-F238E27FC236}">
                  <a16:creationId xmlns:a16="http://schemas.microsoft.com/office/drawing/2014/main" id="{3D115681-8C68-5667-3A38-F0819A9169C7}"/>
                </a:ext>
              </a:extLst>
            </p:cNvPr>
            <p:cNvSpPr/>
            <p:nvPr/>
          </p:nvSpPr>
          <p:spPr>
            <a:xfrm>
              <a:off x="3758561" y="4371913"/>
              <a:ext cx="60065" cy="171728"/>
            </a:xfrm>
            <a:custGeom>
              <a:avLst/>
              <a:gdLst>
                <a:gd name="connsiteX0" fmla="*/ 54314 w 60065"/>
                <a:gd name="connsiteY0" fmla="*/ 0 h 171728"/>
                <a:gd name="connsiteX1" fmla="*/ 6390 w 60065"/>
                <a:gd name="connsiteY1" fmla="*/ 0 h 171728"/>
                <a:gd name="connsiteX2" fmla="*/ 1917 w 60065"/>
                <a:gd name="connsiteY2" fmla="*/ 1915 h 171728"/>
                <a:gd name="connsiteX3" fmla="*/ 0 w 60065"/>
                <a:gd name="connsiteY3" fmla="*/ 6384 h 171728"/>
                <a:gd name="connsiteX4" fmla="*/ 7668 w 60065"/>
                <a:gd name="connsiteY4" fmla="*/ 165345 h 171728"/>
                <a:gd name="connsiteX5" fmla="*/ 14058 w 60065"/>
                <a:gd name="connsiteY5" fmla="*/ 171729 h 171728"/>
                <a:gd name="connsiteX6" fmla="*/ 46008 w 60065"/>
                <a:gd name="connsiteY6" fmla="*/ 171729 h 171728"/>
                <a:gd name="connsiteX7" fmla="*/ 52398 w 60065"/>
                <a:gd name="connsiteY7" fmla="*/ 165345 h 171728"/>
                <a:gd name="connsiteX8" fmla="*/ 60065 w 60065"/>
                <a:gd name="connsiteY8" fmla="*/ 6384 h 171728"/>
                <a:gd name="connsiteX9" fmla="*/ 58148 w 60065"/>
                <a:gd name="connsiteY9" fmla="*/ 1915 h 171728"/>
                <a:gd name="connsiteX10" fmla="*/ 54314 w 60065"/>
                <a:gd name="connsiteY10" fmla="*/ 0 h 171728"/>
                <a:gd name="connsiteX11" fmla="*/ 40257 w 60065"/>
                <a:gd name="connsiteY11" fmla="*/ 158961 h 171728"/>
                <a:gd name="connsiteX12" fmla="*/ 20448 w 60065"/>
                <a:gd name="connsiteY12" fmla="*/ 158961 h 171728"/>
                <a:gd name="connsiteX13" fmla="*/ 13419 w 60065"/>
                <a:gd name="connsiteY13" fmla="*/ 12768 h 171728"/>
                <a:gd name="connsiteX14" fmla="*/ 47285 w 60065"/>
                <a:gd name="connsiteY14" fmla="*/ 12768 h 171728"/>
                <a:gd name="connsiteX15" fmla="*/ 40257 w 60065"/>
                <a:gd name="connsiteY15" fmla="*/ 158961 h 17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065" h="171728">
                  <a:moveTo>
                    <a:pt x="54314" y="0"/>
                  </a:moveTo>
                  <a:lnTo>
                    <a:pt x="6390" y="0"/>
                  </a:lnTo>
                  <a:cubicBezTo>
                    <a:pt x="4473" y="0"/>
                    <a:pt x="3195" y="638"/>
                    <a:pt x="1917" y="1915"/>
                  </a:cubicBezTo>
                  <a:cubicBezTo>
                    <a:pt x="639" y="3192"/>
                    <a:pt x="0" y="5107"/>
                    <a:pt x="0" y="6384"/>
                  </a:cubicBezTo>
                  <a:lnTo>
                    <a:pt x="7668" y="165345"/>
                  </a:lnTo>
                  <a:cubicBezTo>
                    <a:pt x="7668" y="169176"/>
                    <a:pt x="10224" y="171729"/>
                    <a:pt x="14058" y="171729"/>
                  </a:cubicBezTo>
                  <a:lnTo>
                    <a:pt x="46008" y="171729"/>
                  </a:lnTo>
                  <a:cubicBezTo>
                    <a:pt x="49841" y="171729"/>
                    <a:pt x="52398" y="169176"/>
                    <a:pt x="52398" y="165345"/>
                  </a:cubicBezTo>
                  <a:lnTo>
                    <a:pt x="60065" y="6384"/>
                  </a:lnTo>
                  <a:cubicBezTo>
                    <a:pt x="60065" y="4469"/>
                    <a:pt x="59426" y="3192"/>
                    <a:pt x="58148" y="1915"/>
                  </a:cubicBezTo>
                  <a:cubicBezTo>
                    <a:pt x="57509" y="638"/>
                    <a:pt x="56231" y="0"/>
                    <a:pt x="54314" y="0"/>
                  </a:cubicBezTo>
                  <a:close/>
                  <a:moveTo>
                    <a:pt x="40257" y="158961"/>
                  </a:moveTo>
                  <a:lnTo>
                    <a:pt x="20448" y="158961"/>
                  </a:lnTo>
                  <a:lnTo>
                    <a:pt x="13419" y="12768"/>
                  </a:lnTo>
                  <a:lnTo>
                    <a:pt x="47285" y="12768"/>
                  </a:lnTo>
                  <a:lnTo>
                    <a:pt x="40257" y="1589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6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CF9CEB-429B-4BB4-9717-9D7797D497B1}"/>
              </a:ext>
            </a:extLst>
          </p:cNvPr>
          <p:cNvSpPr txBox="1"/>
          <p:nvPr/>
        </p:nvSpPr>
        <p:spPr>
          <a:xfrm>
            <a:off x="5160930" y="4141872"/>
            <a:ext cx="714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8"/>
            <a:ext cx="49772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00" b="1" i="1" u="none" strike="noStrike" kern="1200" cap="none" spc="0" normalizeH="0" baseline="0" noProof="0">
                <a:ln w="19050">
                  <a:solidFill>
                    <a:srgbClr val="CA2C83"/>
                  </a:solidFill>
                </a:ln>
                <a:noFill/>
                <a:effectLst/>
                <a:uLnTx/>
                <a:uFillTx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32124E04-56A9-A2F9-D371-4681AF20A167}"/>
              </a:ext>
            </a:extLst>
          </p:cNvPr>
          <p:cNvSpPr txBox="1"/>
          <p:nvPr/>
        </p:nvSpPr>
        <p:spPr>
          <a:xfrm>
            <a:off x="4535587" y="4972869"/>
            <a:ext cx="7144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i="1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IFRS S1 – Sustentabilidade</a:t>
            </a:r>
          </a:p>
          <a:p>
            <a:pPr algn="r"/>
            <a:r>
              <a:rPr lang="pt-BR" sz="3200" i="1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IFRS S2 – Clima</a:t>
            </a:r>
            <a:endParaRPr lang="pt-BR" sz="3200">
              <a:solidFill>
                <a:schemeClr val="bg1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endParaRPr lang="pt-BR" sz="3200">
              <a:solidFill>
                <a:schemeClr val="bg1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9840929" cy="7560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abordados no IFRS S1 e S2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0A2E711-D69E-8203-E22D-45D651834C0D}"/>
              </a:ext>
            </a:extLst>
          </p:cNvPr>
          <p:cNvGrpSpPr/>
          <p:nvPr/>
        </p:nvGrpSpPr>
        <p:grpSpPr>
          <a:xfrm>
            <a:off x="2183320" y="1166155"/>
            <a:ext cx="9039495" cy="4929869"/>
            <a:chOff x="1594628" y="1183710"/>
            <a:chExt cx="9039495" cy="4929869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BDC7183B-7396-9925-C361-BB8540D83EB4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64" y="1526801"/>
              <a:ext cx="90041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BD2CC9-5644-EE06-AD26-DA6266B77B4F}"/>
                </a:ext>
              </a:extLst>
            </p:cNvPr>
            <p:cNvSpPr txBox="1"/>
            <p:nvPr/>
          </p:nvSpPr>
          <p:spPr>
            <a:xfrm>
              <a:off x="1594628" y="1200778"/>
              <a:ext cx="1776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/>
                <a:t>Perguntas-chave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038920-A132-B701-738A-249DC91840CF}"/>
                </a:ext>
              </a:extLst>
            </p:cNvPr>
            <p:cNvSpPr txBox="1"/>
            <p:nvPr/>
          </p:nvSpPr>
          <p:spPr>
            <a:xfrm>
              <a:off x="4389187" y="1200778"/>
              <a:ext cx="2607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/>
                <a:t>Métricas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786410-530B-2A15-BA19-32D023A8D07B}"/>
                </a:ext>
              </a:extLst>
            </p:cNvPr>
            <p:cNvSpPr txBox="1"/>
            <p:nvPr/>
          </p:nvSpPr>
          <p:spPr>
            <a:xfrm>
              <a:off x="7693524" y="1183710"/>
              <a:ext cx="2607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/>
                <a:t>Impactos Financeiros</a:t>
              </a: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F31D38A-8FD1-5C17-9D1C-6D1B780C754E}"/>
                </a:ext>
              </a:extLst>
            </p:cNvPr>
            <p:cNvSpPr/>
            <p:nvPr/>
          </p:nvSpPr>
          <p:spPr>
            <a:xfrm rot="16200000">
              <a:off x="1410241" y="3378398"/>
              <a:ext cx="4412393" cy="1012541"/>
            </a:xfrm>
            <a:prstGeom prst="triangl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8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DD467C-776D-7E0C-D3F6-970E46C7E658}"/>
                </a:ext>
              </a:extLst>
            </p:cNvPr>
            <p:cNvSpPr/>
            <p:nvPr/>
          </p:nvSpPr>
          <p:spPr>
            <a:xfrm>
              <a:off x="1734417" y="4842128"/>
              <a:ext cx="322218" cy="127145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DC04B1-77B5-6136-F37F-7E12588FBD60}"/>
                </a:ext>
              </a:extLst>
            </p:cNvPr>
            <p:cNvSpPr txBox="1"/>
            <p:nvPr/>
          </p:nvSpPr>
          <p:spPr>
            <a:xfrm rot="16200000">
              <a:off x="1190897" y="2090363"/>
              <a:ext cx="1367246" cy="369332"/>
            </a:xfrm>
            <a:prstGeom prst="rect">
              <a:avLst/>
            </a:prstGeom>
            <a:solidFill>
              <a:srgbClr val="CA2C83"/>
            </a:solidFill>
          </p:spPr>
          <p:txBody>
            <a:bodyPr wrap="square" rtlCol="0">
              <a:spAutoFit/>
            </a:bodyPr>
            <a:lstStyle/>
            <a:p>
              <a:r>
                <a:rPr lang="pt-BR" b="1">
                  <a:solidFill>
                    <a:schemeClr val="bg1"/>
                  </a:solidFill>
                </a:rPr>
                <a:t>Governança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446518-0E9A-FA8B-9A7A-8FD4903FF093}"/>
                </a:ext>
              </a:extLst>
            </p:cNvPr>
            <p:cNvSpPr txBox="1"/>
            <p:nvPr/>
          </p:nvSpPr>
          <p:spPr>
            <a:xfrm rot="16200000">
              <a:off x="1231244" y="3669270"/>
              <a:ext cx="127145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chemeClr val="bg1"/>
                  </a:solidFill>
                </a:rPr>
                <a:t>Estratégia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6FBD59-610A-8A36-CD5A-D321B443DC4E}"/>
                </a:ext>
              </a:extLst>
            </p:cNvPr>
            <p:cNvSpPr txBox="1"/>
            <p:nvPr/>
          </p:nvSpPr>
          <p:spPr>
            <a:xfrm rot="16200000">
              <a:off x="1259799" y="5284944"/>
              <a:ext cx="1271452" cy="369332"/>
            </a:xfrm>
            <a:prstGeom prst="rect">
              <a:avLst/>
            </a:prstGeom>
            <a:solidFill>
              <a:srgbClr val="5C318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chemeClr val="bg1"/>
                  </a:solidFill>
                </a:rPr>
                <a:t>Risco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799A09-BEF4-E9BE-35CE-B99B9932AB32}"/>
                </a:ext>
              </a:extLst>
            </p:cNvPr>
            <p:cNvSpPr/>
            <p:nvPr/>
          </p:nvSpPr>
          <p:spPr>
            <a:xfrm>
              <a:off x="2054470" y="1594156"/>
              <a:ext cx="1524000" cy="13644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896381-A6C6-7DB3-C847-2BBB95E5BF48}"/>
                </a:ext>
              </a:extLst>
            </p:cNvPr>
            <p:cNvSpPr/>
            <p:nvPr/>
          </p:nvSpPr>
          <p:spPr>
            <a:xfrm>
              <a:off x="2056635" y="3218212"/>
              <a:ext cx="1524000" cy="1271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D3F88D-E16F-295C-4EFC-B1E94FDA98FF}"/>
                </a:ext>
              </a:extLst>
            </p:cNvPr>
            <p:cNvSpPr/>
            <p:nvPr/>
          </p:nvSpPr>
          <p:spPr>
            <a:xfrm>
              <a:off x="2056635" y="4842129"/>
              <a:ext cx="1524000" cy="1271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28C6D3-6892-3AA6-7A16-B66AA0619F57}"/>
                </a:ext>
              </a:extLst>
            </p:cNvPr>
            <p:cNvSpPr txBox="1"/>
            <p:nvPr/>
          </p:nvSpPr>
          <p:spPr>
            <a:xfrm>
              <a:off x="1898926" y="1618632"/>
              <a:ext cx="1683831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A governança da organização permite supervisão, avaliação,</a:t>
              </a:r>
            </a:p>
            <a:p>
              <a:pPr algn="ctr"/>
              <a:r>
                <a:rPr lang="pt-BR" sz="1100"/>
                <a:t>e gestão de riscos e oportunidades relacionados à sustentabilidade?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09FE87-4C7E-402B-4951-A0C04B3386F3}"/>
                </a:ext>
              </a:extLst>
            </p:cNvPr>
            <p:cNvSpPr txBox="1"/>
            <p:nvPr/>
          </p:nvSpPr>
          <p:spPr>
            <a:xfrm>
              <a:off x="1895525" y="3257867"/>
              <a:ext cx="1746070" cy="1223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50"/>
                <a:t>A organização está alinhando seus negócios, estratégia e finanças</a:t>
              </a:r>
            </a:p>
            <a:p>
              <a:pPr algn="ctr"/>
              <a:r>
                <a:rPr lang="pt-BR" sz="1050"/>
                <a:t>planejamento à luz dos riscos e oportunidades relacionados à sustentabilidade?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0DB247-F806-82EE-A776-31C044C5C2BB}"/>
                </a:ext>
              </a:extLst>
            </p:cNvPr>
            <p:cNvSpPr txBox="1"/>
            <p:nvPr/>
          </p:nvSpPr>
          <p:spPr>
            <a:xfrm>
              <a:off x="2056635" y="5093132"/>
              <a:ext cx="1524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Qual é a exposição da organização aos riscos relacionados a sustentabilidade?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E4DB46-B267-48F8-60CC-06057D8002EC}"/>
                </a:ext>
              </a:extLst>
            </p:cNvPr>
            <p:cNvSpPr/>
            <p:nvPr/>
          </p:nvSpPr>
          <p:spPr>
            <a:xfrm>
              <a:off x="4286291" y="1664003"/>
              <a:ext cx="2651259" cy="686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E5E733-41C9-A5CD-B802-7C5E98CD4059}"/>
                </a:ext>
              </a:extLst>
            </p:cNvPr>
            <p:cNvSpPr/>
            <p:nvPr/>
          </p:nvSpPr>
          <p:spPr>
            <a:xfrm>
              <a:off x="4286291" y="2615388"/>
              <a:ext cx="2651259" cy="686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9D70F6C-0A77-4352-0804-9387874D0611}"/>
                </a:ext>
              </a:extLst>
            </p:cNvPr>
            <p:cNvSpPr/>
            <p:nvPr/>
          </p:nvSpPr>
          <p:spPr>
            <a:xfrm>
              <a:off x="4277583" y="3558934"/>
              <a:ext cx="2651259" cy="686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46AC2E-8E1F-463F-0025-FB6E4EB4D649}"/>
                </a:ext>
              </a:extLst>
            </p:cNvPr>
            <p:cNvSpPr/>
            <p:nvPr/>
          </p:nvSpPr>
          <p:spPr>
            <a:xfrm>
              <a:off x="4286291" y="4490620"/>
              <a:ext cx="2651259" cy="686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86C02D-3DD6-7062-CD9D-23AD7C195333}"/>
                </a:ext>
              </a:extLst>
            </p:cNvPr>
            <p:cNvSpPr/>
            <p:nvPr/>
          </p:nvSpPr>
          <p:spPr>
            <a:xfrm>
              <a:off x="4286291" y="5418808"/>
              <a:ext cx="2651259" cy="686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0811B6-7496-CF6A-B2F6-F78C3F4635E0}"/>
                </a:ext>
              </a:extLst>
            </p:cNvPr>
            <p:cNvSpPr/>
            <p:nvPr/>
          </p:nvSpPr>
          <p:spPr>
            <a:xfrm>
              <a:off x="7475623" y="1665416"/>
              <a:ext cx="3140403" cy="24742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448F5FF-AF60-5CFE-D4E7-17BB097B7F4B}"/>
                </a:ext>
              </a:extLst>
            </p:cNvPr>
            <p:cNvSpPr/>
            <p:nvPr/>
          </p:nvSpPr>
          <p:spPr>
            <a:xfrm>
              <a:off x="7475621" y="4301983"/>
              <a:ext cx="3140403" cy="18115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A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821EFA-7B1D-E650-ABE5-8EE2797F10BA}"/>
                </a:ext>
              </a:extLst>
            </p:cNvPr>
            <p:cNvSpPr txBox="1"/>
            <p:nvPr/>
          </p:nvSpPr>
          <p:spPr>
            <a:xfrm>
              <a:off x="4404179" y="1709434"/>
              <a:ext cx="241548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Proporção da remuneração da administração executiva vinculada a sustentabilidade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7364DC-15F3-48DB-437B-6B6CE945F9E2}"/>
                </a:ext>
              </a:extLst>
            </p:cNvPr>
            <p:cNvSpPr txBox="1"/>
            <p:nvPr/>
          </p:nvSpPr>
          <p:spPr>
            <a:xfrm>
              <a:off x="4254559" y="2574466"/>
              <a:ext cx="277336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Proporção de receita, ativos ou outras atividades de negócios alinhadas com oportunidades relacionadas à sustentabilidade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9A328C-E8D9-0A5C-5432-ED903681AA72}"/>
                </a:ext>
              </a:extLst>
            </p:cNvPr>
            <p:cNvSpPr txBox="1"/>
            <p:nvPr/>
          </p:nvSpPr>
          <p:spPr>
            <a:xfrm>
              <a:off x="4245174" y="3532543"/>
              <a:ext cx="277668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Quantidade de dispêndio de capital, financiamento ou investimento implantado em riscos e oportunidades relacionados à sustentabilidade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3E24C1-F358-5227-FE7B-80CBD7D718A7}"/>
                </a:ext>
              </a:extLst>
            </p:cNvPr>
            <p:cNvSpPr txBox="1"/>
            <p:nvPr/>
          </p:nvSpPr>
          <p:spPr>
            <a:xfrm>
              <a:off x="4327546" y="4583613"/>
              <a:ext cx="2651259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100"/>
                <a:t>Quantidade e extensão de ativos ou atividades de negócios vulneráveis a riscos físicos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F8ABE3-9D08-7D87-D5BA-B456B8F8602B}"/>
                </a:ext>
              </a:extLst>
            </p:cNvPr>
            <p:cNvSpPr txBox="1"/>
            <p:nvPr/>
          </p:nvSpPr>
          <p:spPr>
            <a:xfrm>
              <a:off x="4404179" y="5531951"/>
              <a:ext cx="249211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/>
                <a:t>Amount and extent of assets or business</a:t>
              </a:r>
            </a:p>
            <a:p>
              <a:pPr algn="ctr"/>
              <a:r>
                <a:rPr lang="en-US" sz="1100"/>
                <a:t>activities vulnerable to transition risks</a:t>
              </a:r>
              <a:endParaRPr lang="pt-BR" sz="11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648BBE-9DB6-E5AE-6404-06F2316CD719}"/>
                </a:ext>
              </a:extLst>
            </p:cNvPr>
            <p:cNvSpPr txBox="1"/>
            <p:nvPr/>
          </p:nvSpPr>
          <p:spPr>
            <a:xfrm>
              <a:off x="7493720" y="1709434"/>
              <a:ext cx="3140403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/>
                <a:t>DRE</a:t>
              </a:r>
            </a:p>
            <a:p>
              <a:pPr algn="ctr"/>
              <a:endParaRPr lang="pt-BR" sz="1200" b="1"/>
            </a:p>
            <a:p>
              <a:pPr algn="ctr"/>
              <a:endParaRPr lang="pt-BR" sz="100" b="1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aumentos na receita devido a novos produtos ou serviços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aumentos no custo devido a preços de carbono, interrupção de negócios, contingência ou reparos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mudanças no fluxo de caixa operacional de devido a alterações nos custos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 err="1"/>
                <a:t>Imparment</a:t>
              </a:r>
              <a:r>
                <a:rPr lang="pt-BR" sz="1100"/>
                <a:t> devido a ativos expostos a riscos de transição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mudanças nas perdas totais esperadas devido a riscos físicos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E2A3293-25E4-CA68-3612-6F62FCAFC734}"/>
                </a:ext>
              </a:extLst>
            </p:cNvPr>
            <p:cNvSpPr txBox="1"/>
            <p:nvPr/>
          </p:nvSpPr>
          <p:spPr>
            <a:xfrm>
              <a:off x="7475621" y="4399855"/>
              <a:ext cx="3140403" cy="1615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/>
                <a:t>Balanço Patrimonial</a:t>
              </a:r>
            </a:p>
            <a:p>
              <a:pPr algn="ctr"/>
              <a:endParaRPr lang="pt-BR" sz="1100" b="1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mudanças no valor contábil dos ativos devido à exposição a riscos físicos e de transição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mudanças no valor esperado do portfólio, dados os riscos e oportunidades relacionados a sustentabilidade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pt-BR" sz="1100"/>
                <a:t>mudanças no passivo e no patrimônio devido a aumentos ou reduções nos ativos</a:t>
              </a:r>
            </a:p>
          </p:txBody>
        </p: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6BAE44AE-FA6E-5B8B-0D53-D03CA0770F02}"/>
                </a:ext>
              </a:extLst>
            </p:cNvPr>
            <p:cNvCxnSpPr>
              <a:cxnSpLocks/>
              <a:stCxn id="22" idx="3"/>
              <a:endCxn id="43" idx="3"/>
            </p:cNvCxnSpPr>
            <p:nvPr/>
          </p:nvCxnSpPr>
          <p:spPr>
            <a:xfrm>
              <a:off x="6937550" y="2007267"/>
              <a:ext cx="12700" cy="3754805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72C52AC-BA14-7B27-1D52-E2C732506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9226" y="2768872"/>
              <a:ext cx="3290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591FCA1-AC47-8A1D-4C57-B7B631703B67}"/>
                </a:ext>
              </a:extLst>
            </p:cNvPr>
            <p:cNvCxnSpPr/>
            <p:nvPr/>
          </p:nvCxnSpPr>
          <p:spPr>
            <a:xfrm>
              <a:off x="7172288" y="5093132"/>
              <a:ext cx="25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object 190">
            <a:extLst>
              <a:ext uri="{FF2B5EF4-FFF2-40B4-BE49-F238E27FC236}">
                <a16:creationId xmlns:a16="http://schemas.microsoft.com/office/drawing/2014/main" id="{29FD8005-63BF-E565-E588-441188CB2747}"/>
              </a:ext>
            </a:extLst>
          </p:cNvPr>
          <p:cNvGrpSpPr/>
          <p:nvPr/>
        </p:nvGrpSpPr>
        <p:grpSpPr>
          <a:xfrm>
            <a:off x="265221" y="2010949"/>
            <a:ext cx="1887513" cy="4089751"/>
            <a:chOff x="8562359" y="6936952"/>
            <a:chExt cx="1428115" cy="3094355"/>
          </a:xfrm>
        </p:grpSpPr>
        <p:sp>
          <p:nvSpPr>
            <p:cNvPr id="9" name="object 191">
              <a:extLst>
                <a:ext uri="{FF2B5EF4-FFF2-40B4-BE49-F238E27FC236}">
                  <a16:creationId xmlns:a16="http://schemas.microsoft.com/office/drawing/2014/main" id="{D1D9106E-9D95-DB92-E2E6-9BC8006AC1A1}"/>
                </a:ext>
              </a:extLst>
            </p:cNvPr>
            <p:cNvSpPr/>
            <p:nvPr/>
          </p:nvSpPr>
          <p:spPr>
            <a:xfrm>
              <a:off x="8914105" y="9643650"/>
              <a:ext cx="146685" cy="349885"/>
            </a:xfrm>
            <a:custGeom>
              <a:avLst/>
              <a:gdLst/>
              <a:ahLst/>
              <a:cxnLst/>
              <a:rect l="l" t="t" r="r" b="b"/>
              <a:pathLst>
                <a:path w="146684" h="349884">
                  <a:moveTo>
                    <a:pt x="146659" y="331165"/>
                  </a:moveTo>
                  <a:lnTo>
                    <a:pt x="146011" y="310121"/>
                  </a:lnTo>
                  <a:lnTo>
                    <a:pt x="134404" y="249275"/>
                  </a:lnTo>
                  <a:lnTo>
                    <a:pt x="127558" y="214655"/>
                  </a:lnTo>
                  <a:lnTo>
                    <a:pt x="130365" y="0"/>
                  </a:lnTo>
                  <a:lnTo>
                    <a:pt x="0" y="0"/>
                  </a:lnTo>
                  <a:lnTo>
                    <a:pt x="48844" y="205752"/>
                  </a:lnTo>
                  <a:lnTo>
                    <a:pt x="51803" y="228409"/>
                  </a:lnTo>
                  <a:lnTo>
                    <a:pt x="51892" y="246037"/>
                  </a:lnTo>
                  <a:lnTo>
                    <a:pt x="47853" y="264223"/>
                  </a:lnTo>
                  <a:lnTo>
                    <a:pt x="38760" y="291249"/>
                  </a:lnTo>
                  <a:lnTo>
                    <a:pt x="32397" y="324243"/>
                  </a:lnTo>
                  <a:lnTo>
                    <a:pt x="34823" y="341287"/>
                  </a:lnTo>
                  <a:lnTo>
                    <a:pt x="50126" y="347840"/>
                  </a:lnTo>
                  <a:lnTo>
                    <a:pt x="82410" y="349351"/>
                  </a:lnTo>
                  <a:lnTo>
                    <a:pt x="116954" y="348589"/>
                  </a:lnTo>
                  <a:lnTo>
                    <a:pt x="137668" y="343255"/>
                  </a:lnTo>
                  <a:lnTo>
                    <a:pt x="146659" y="331165"/>
                  </a:lnTo>
                  <a:close/>
                </a:path>
              </a:pathLst>
            </a:custGeom>
            <a:solidFill>
              <a:srgbClr val="703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92">
              <a:extLst>
                <a:ext uri="{FF2B5EF4-FFF2-40B4-BE49-F238E27FC236}">
                  <a16:creationId xmlns:a16="http://schemas.microsoft.com/office/drawing/2014/main" id="{2EA4F8C5-1E09-01F2-9D67-38413468E449}"/>
                </a:ext>
              </a:extLst>
            </p:cNvPr>
            <p:cNvSpPr/>
            <p:nvPr/>
          </p:nvSpPr>
          <p:spPr>
            <a:xfrm>
              <a:off x="8944563" y="9933432"/>
              <a:ext cx="121920" cy="97155"/>
            </a:xfrm>
            <a:custGeom>
              <a:avLst/>
              <a:gdLst/>
              <a:ahLst/>
              <a:cxnLst/>
              <a:rect l="l" t="t" r="r" b="b"/>
              <a:pathLst>
                <a:path w="121920" h="97154">
                  <a:moveTo>
                    <a:pt x="111724" y="0"/>
                  </a:moveTo>
                  <a:lnTo>
                    <a:pt x="87709" y="33636"/>
                  </a:lnTo>
                  <a:lnTo>
                    <a:pt x="68931" y="44999"/>
                  </a:lnTo>
                  <a:lnTo>
                    <a:pt x="45694" y="34227"/>
                  </a:lnTo>
                  <a:lnTo>
                    <a:pt x="8303" y="1455"/>
                  </a:lnTo>
                  <a:lnTo>
                    <a:pt x="2391" y="33041"/>
                  </a:lnTo>
                  <a:lnTo>
                    <a:pt x="0" y="52163"/>
                  </a:lnTo>
                  <a:lnTo>
                    <a:pt x="749" y="66553"/>
                  </a:lnTo>
                  <a:lnTo>
                    <a:pt x="4261" y="83945"/>
                  </a:lnTo>
                  <a:lnTo>
                    <a:pt x="14699" y="91300"/>
                  </a:lnTo>
                  <a:lnTo>
                    <a:pt x="24196" y="95076"/>
                  </a:lnTo>
                  <a:lnTo>
                    <a:pt x="38168" y="96468"/>
                  </a:lnTo>
                  <a:lnTo>
                    <a:pt x="62029" y="96667"/>
                  </a:lnTo>
                  <a:lnTo>
                    <a:pt x="87549" y="94679"/>
                  </a:lnTo>
                  <a:lnTo>
                    <a:pt x="105960" y="90306"/>
                  </a:lnTo>
                  <a:lnTo>
                    <a:pt x="117114" y="85932"/>
                  </a:lnTo>
                  <a:lnTo>
                    <a:pt x="120865" y="83945"/>
                  </a:lnTo>
                  <a:lnTo>
                    <a:pt x="121394" y="49426"/>
                  </a:lnTo>
                  <a:lnTo>
                    <a:pt x="120618" y="29175"/>
                  </a:lnTo>
                  <a:lnTo>
                    <a:pt x="117680" y="15323"/>
                  </a:lnTo>
                  <a:lnTo>
                    <a:pt x="11172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3">
              <a:extLst>
                <a:ext uri="{FF2B5EF4-FFF2-40B4-BE49-F238E27FC236}">
                  <a16:creationId xmlns:a16="http://schemas.microsoft.com/office/drawing/2014/main" id="{652D5225-814B-336D-A4D3-4D7D4A7FEFAC}"/>
                </a:ext>
              </a:extLst>
            </p:cNvPr>
            <p:cNvSpPr/>
            <p:nvPr/>
          </p:nvSpPr>
          <p:spPr>
            <a:xfrm>
              <a:off x="9557554" y="9624491"/>
              <a:ext cx="202565" cy="234315"/>
            </a:xfrm>
            <a:custGeom>
              <a:avLst/>
              <a:gdLst/>
              <a:ahLst/>
              <a:cxnLst/>
              <a:rect l="l" t="t" r="r" b="b"/>
              <a:pathLst>
                <a:path w="202565" h="234315">
                  <a:moveTo>
                    <a:pt x="114488" y="0"/>
                  </a:moveTo>
                  <a:lnTo>
                    <a:pt x="0" y="28313"/>
                  </a:lnTo>
                  <a:lnTo>
                    <a:pt x="145304" y="234233"/>
                  </a:lnTo>
                  <a:lnTo>
                    <a:pt x="201941" y="161523"/>
                  </a:lnTo>
                  <a:lnTo>
                    <a:pt x="114488" y="0"/>
                  </a:lnTo>
                  <a:close/>
                </a:path>
              </a:pathLst>
            </a:custGeom>
            <a:solidFill>
              <a:srgbClr val="703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94">
              <a:extLst>
                <a:ext uri="{FF2B5EF4-FFF2-40B4-BE49-F238E27FC236}">
                  <a16:creationId xmlns:a16="http://schemas.microsoft.com/office/drawing/2014/main" id="{76B73F5B-99B6-BEC0-D582-2890E67B22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3776" y="8110413"/>
              <a:ext cx="1012094" cy="1638201"/>
            </a:xfrm>
            <a:prstGeom prst="rect">
              <a:avLst/>
            </a:prstGeom>
          </p:spPr>
        </p:pic>
        <p:sp>
          <p:nvSpPr>
            <p:cNvPr id="25" name="object 195">
              <a:extLst>
                <a:ext uri="{FF2B5EF4-FFF2-40B4-BE49-F238E27FC236}">
                  <a16:creationId xmlns:a16="http://schemas.microsoft.com/office/drawing/2014/main" id="{F4436BBD-1DBE-DDDA-CC81-608C9B10D0C5}"/>
                </a:ext>
              </a:extLst>
            </p:cNvPr>
            <p:cNvSpPr/>
            <p:nvPr/>
          </p:nvSpPr>
          <p:spPr>
            <a:xfrm>
              <a:off x="9696054" y="9786013"/>
              <a:ext cx="219710" cy="180340"/>
            </a:xfrm>
            <a:custGeom>
              <a:avLst/>
              <a:gdLst/>
              <a:ahLst/>
              <a:cxnLst/>
              <a:rect l="l" t="t" r="r" b="b"/>
              <a:pathLst>
                <a:path w="219709" h="180340">
                  <a:moveTo>
                    <a:pt x="63432" y="0"/>
                  </a:moveTo>
                  <a:lnTo>
                    <a:pt x="0" y="72647"/>
                  </a:lnTo>
                  <a:lnTo>
                    <a:pt x="180507" y="180308"/>
                  </a:lnTo>
                  <a:lnTo>
                    <a:pt x="219658" y="169418"/>
                  </a:lnTo>
                  <a:lnTo>
                    <a:pt x="216475" y="147273"/>
                  </a:lnTo>
                  <a:lnTo>
                    <a:pt x="150314" y="92210"/>
                  </a:lnTo>
                  <a:lnTo>
                    <a:pt x="112318" y="58515"/>
                  </a:lnTo>
                  <a:lnTo>
                    <a:pt x="88140" y="32380"/>
                  </a:lnTo>
                  <a:lnTo>
                    <a:pt x="63432" y="0"/>
                  </a:lnTo>
                  <a:close/>
                </a:path>
              </a:pathLst>
            </a:custGeom>
            <a:solidFill>
              <a:srgbClr val="703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96">
              <a:extLst>
                <a:ext uri="{FF2B5EF4-FFF2-40B4-BE49-F238E27FC236}">
                  <a16:creationId xmlns:a16="http://schemas.microsoft.com/office/drawing/2014/main" id="{A8B9FD9C-C45A-DC12-5671-0BC1511AE7DF}"/>
                </a:ext>
              </a:extLst>
            </p:cNvPr>
            <p:cNvSpPr/>
            <p:nvPr/>
          </p:nvSpPr>
          <p:spPr>
            <a:xfrm>
              <a:off x="8800669" y="7414975"/>
              <a:ext cx="592455" cy="1049020"/>
            </a:xfrm>
            <a:custGeom>
              <a:avLst/>
              <a:gdLst/>
              <a:ahLst/>
              <a:cxnLst/>
              <a:rect l="l" t="t" r="r" b="b"/>
              <a:pathLst>
                <a:path w="592454" h="1049020">
                  <a:moveTo>
                    <a:pt x="385764" y="0"/>
                  </a:moveTo>
                  <a:lnTo>
                    <a:pt x="200178" y="9559"/>
                  </a:lnTo>
                  <a:lnTo>
                    <a:pt x="165304" y="9697"/>
                  </a:lnTo>
                  <a:lnTo>
                    <a:pt x="121853" y="11127"/>
                  </a:lnTo>
                  <a:lnTo>
                    <a:pt x="77673" y="18861"/>
                  </a:lnTo>
                  <a:lnTo>
                    <a:pt x="40612" y="37910"/>
                  </a:lnTo>
                  <a:lnTo>
                    <a:pt x="18519" y="73285"/>
                  </a:lnTo>
                  <a:lnTo>
                    <a:pt x="20363" y="86898"/>
                  </a:lnTo>
                  <a:lnTo>
                    <a:pt x="33894" y="129584"/>
                  </a:lnTo>
                  <a:lnTo>
                    <a:pt x="36445" y="145670"/>
                  </a:lnTo>
                  <a:lnTo>
                    <a:pt x="33125" y="201459"/>
                  </a:lnTo>
                  <a:lnTo>
                    <a:pt x="32730" y="264864"/>
                  </a:lnTo>
                  <a:lnTo>
                    <a:pt x="34061" y="329622"/>
                  </a:lnTo>
                  <a:lnTo>
                    <a:pt x="35919" y="389471"/>
                  </a:lnTo>
                  <a:lnTo>
                    <a:pt x="37103" y="438151"/>
                  </a:lnTo>
                  <a:lnTo>
                    <a:pt x="36413" y="469399"/>
                  </a:lnTo>
                  <a:lnTo>
                    <a:pt x="18565" y="644912"/>
                  </a:lnTo>
                  <a:lnTo>
                    <a:pt x="13733" y="696752"/>
                  </a:lnTo>
                  <a:lnTo>
                    <a:pt x="9260" y="749342"/>
                  </a:lnTo>
                  <a:lnTo>
                    <a:pt x="5399" y="801464"/>
                  </a:lnTo>
                  <a:lnTo>
                    <a:pt x="2404" y="851900"/>
                  </a:lnTo>
                  <a:lnTo>
                    <a:pt x="217" y="912563"/>
                  </a:lnTo>
                  <a:lnTo>
                    <a:pt x="0" y="940254"/>
                  </a:lnTo>
                  <a:lnTo>
                    <a:pt x="456" y="965750"/>
                  </a:lnTo>
                  <a:lnTo>
                    <a:pt x="28296" y="1011519"/>
                  </a:lnTo>
                  <a:lnTo>
                    <a:pt x="98337" y="1037619"/>
                  </a:lnTo>
                  <a:lnTo>
                    <a:pt x="144640" y="1044509"/>
                  </a:lnTo>
                  <a:lnTo>
                    <a:pt x="196044" y="1047939"/>
                  </a:lnTo>
                  <a:lnTo>
                    <a:pt x="250730" y="1048394"/>
                  </a:lnTo>
                  <a:lnTo>
                    <a:pt x="306883" y="1046362"/>
                  </a:lnTo>
                  <a:lnTo>
                    <a:pt x="362684" y="1042326"/>
                  </a:lnTo>
                  <a:lnTo>
                    <a:pt x="416318" y="1036774"/>
                  </a:lnTo>
                  <a:lnTo>
                    <a:pt x="465967" y="1030191"/>
                  </a:lnTo>
                  <a:lnTo>
                    <a:pt x="509814" y="1023062"/>
                  </a:lnTo>
                  <a:lnTo>
                    <a:pt x="572837" y="1009110"/>
                  </a:lnTo>
                  <a:lnTo>
                    <a:pt x="591514" y="960774"/>
                  </a:lnTo>
                  <a:lnTo>
                    <a:pt x="592255" y="914016"/>
                  </a:lnTo>
                  <a:lnTo>
                    <a:pt x="588834" y="857906"/>
                  </a:lnTo>
                  <a:lnTo>
                    <a:pt x="582428" y="796726"/>
                  </a:lnTo>
                  <a:lnTo>
                    <a:pt x="574214" y="734757"/>
                  </a:lnTo>
                  <a:lnTo>
                    <a:pt x="565368" y="676279"/>
                  </a:lnTo>
                  <a:lnTo>
                    <a:pt x="557069" y="625574"/>
                  </a:lnTo>
                  <a:lnTo>
                    <a:pt x="550492" y="586924"/>
                  </a:lnTo>
                  <a:lnTo>
                    <a:pt x="544124" y="541398"/>
                  </a:lnTo>
                  <a:lnTo>
                    <a:pt x="538450" y="487799"/>
                  </a:lnTo>
                  <a:lnTo>
                    <a:pt x="527642" y="372941"/>
                  </a:lnTo>
                  <a:lnTo>
                    <a:pt x="521737" y="319961"/>
                  </a:lnTo>
                  <a:lnTo>
                    <a:pt x="514983" y="275465"/>
                  </a:lnTo>
                  <a:lnTo>
                    <a:pt x="493646" y="208047"/>
                  </a:lnTo>
                  <a:lnTo>
                    <a:pt x="476568" y="170824"/>
                  </a:lnTo>
                  <a:lnTo>
                    <a:pt x="444395" y="109087"/>
                  </a:lnTo>
                  <a:lnTo>
                    <a:pt x="385764" y="0"/>
                  </a:lnTo>
                  <a:close/>
                </a:path>
              </a:pathLst>
            </a:custGeom>
            <a:solidFill>
              <a:srgbClr val="012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7">
              <a:extLst>
                <a:ext uri="{FF2B5EF4-FFF2-40B4-BE49-F238E27FC236}">
                  <a16:creationId xmlns:a16="http://schemas.microsoft.com/office/drawing/2014/main" id="{8E28BDE1-123E-7A92-8490-793F8E982571}"/>
                </a:ext>
              </a:extLst>
            </p:cNvPr>
            <p:cNvSpPr/>
            <p:nvPr/>
          </p:nvSpPr>
          <p:spPr>
            <a:xfrm>
              <a:off x="9261468" y="7581396"/>
              <a:ext cx="102235" cy="246379"/>
            </a:xfrm>
            <a:custGeom>
              <a:avLst/>
              <a:gdLst/>
              <a:ahLst/>
              <a:cxnLst/>
              <a:rect l="l" t="t" r="r" b="b"/>
              <a:pathLst>
                <a:path w="102234" h="246379">
                  <a:moveTo>
                    <a:pt x="10589" y="0"/>
                  </a:moveTo>
                  <a:lnTo>
                    <a:pt x="0" y="3217"/>
                  </a:lnTo>
                  <a:lnTo>
                    <a:pt x="29179" y="50546"/>
                  </a:lnTo>
                  <a:lnTo>
                    <a:pt x="42642" y="88027"/>
                  </a:lnTo>
                  <a:lnTo>
                    <a:pt x="43752" y="135193"/>
                  </a:lnTo>
                  <a:lnTo>
                    <a:pt x="35873" y="211577"/>
                  </a:lnTo>
                  <a:lnTo>
                    <a:pt x="38442" y="218823"/>
                  </a:lnTo>
                  <a:lnTo>
                    <a:pt x="47304" y="233699"/>
                  </a:lnTo>
                  <a:lnTo>
                    <a:pt x="64188" y="245909"/>
                  </a:lnTo>
                  <a:lnTo>
                    <a:pt x="90824" y="245157"/>
                  </a:lnTo>
                  <a:lnTo>
                    <a:pt x="102133" y="224767"/>
                  </a:lnTo>
                  <a:lnTo>
                    <a:pt x="97159" y="184327"/>
                  </a:lnTo>
                  <a:lnTo>
                    <a:pt x="81723" y="133608"/>
                  </a:lnTo>
                  <a:lnTo>
                    <a:pt x="61648" y="82377"/>
                  </a:lnTo>
                  <a:lnTo>
                    <a:pt x="42756" y="40404"/>
                  </a:lnTo>
                  <a:lnTo>
                    <a:pt x="23129" y="5785"/>
                  </a:lnTo>
                  <a:lnTo>
                    <a:pt x="17334" y="410"/>
                  </a:lnTo>
                  <a:lnTo>
                    <a:pt x="10589" y="0"/>
                  </a:lnTo>
                  <a:close/>
                </a:path>
              </a:pathLst>
            </a:custGeom>
            <a:solidFill>
              <a:srgbClr val="9DD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98">
              <a:extLst>
                <a:ext uri="{FF2B5EF4-FFF2-40B4-BE49-F238E27FC236}">
                  <a16:creationId xmlns:a16="http://schemas.microsoft.com/office/drawing/2014/main" id="{AC99AFD6-E6DB-AF72-B57E-626949F042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5045" y="7447990"/>
              <a:ext cx="405584" cy="1859985"/>
            </a:xfrm>
            <a:prstGeom prst="rect">
              <a:avLst/>
            </a:prstGeom>
          </p:spPr>
        </p:pic>
        <p:sp>
          <p:nvSpPr>
            <p:cNvPr id="29" name="object 199">
              <a:extLst>
                <a:ext uri="{FF2B5EF4-FFF2-40B4-BE49-F238E27FC236}">
                  <a16:creationId xmlns:a16="http://schemas.microsoft.com/office/drawing/2014/main" id="{65C4B50A-A617-68F7-7DFC-4EDE2204BBBA}"/>
                </a:ext>
              </a:extLst>
            </p:cNvPr>
            <p:cNvSpPr/>
            <p:nvPr/>
          </p:nvSpPr>
          <p:spPr>
            <a:xfrm>
              <a:off x="8971079" y="7823340"/>
              <a:ext cx="93980" cy="63500"/>
            </a:xfrm>
            <a:custGeom>
              <a:avLst/>
              <a:gdLst/>
              <a:ahLst/>
              <a:cxnLst/>
              <a:rect l="l" t="t" r="r" b="b"/>
              <a:pathLst>
                <a:path w="93979" h="63500">
                  <a:moveTo>
                    <a:pt x="93866" y="0"/>
                  </a:moveTo>
                  <a:lnTo>
                    <a:pt x="53605" y="5933"/>
                  </a:lnTo>
                  <a:lnTo>
                    <a:pt x="5334" y="18721"/>
                  </a:lnTo>
                  <a:lnTo>
                    <a:pt x="0" y="29080"/>
                  </a:lnTo>
                  <a:lnTo>
                    <a:pt x="2754" y="43154"/>
                  </a:lnTo>
                  <a:lnTo>
                    <a:pt x="12524" y="56079"/>
                  </a:lnTo>
                  <a:lnTo>
                    <a:pt x="28234" y="62992"/>
                  </a:lnTo>
                  <a:lnTo>
                    <a:pt x="48790" y="54440"/>
                  </a:lnTo>
                  <a:lnTo>
                    <a:pt x="70207" y="32642"/>
                  </a:lnTo>
                  <a:lnTo>
                    <a:pt x="87044" y="10272"/>
                  </a:lnTo>
                  <a:lnTo>
                    <a:pt x="93866" y="0"/>
                  </a:lnTo>
                  <a:close/>
                </a:path>
              </a:pathLst>
            </a:custGeom>
            <a:solidFill>
              <a:srgbClr val="532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00">
              <a:extLst>
                <a:ext uri="{FF2B5EF4-FFF2-40B4-BE49-F238E27FC236}">
                  <a16:creationId xmlns:a16="http://schemas.microsoft.com/office/drawing/2014/main" id="{24626908-22C3-91B6-9C79-239ABD1B2621}"/>
                </a:ext>
              </a:extLst>
            </p:cNvPr>
            <p:cNvSpPr/>
            <p:nvPr/>
          </p:nvSpPr>
          <p:spPr>
            <a:xfrm>
              <a:off x="9261470" y="7792974"/>
              <a:ext cx="91440" cy="60960"/>
            </a:xfrm>
            <a:custGeom>
              <a:avLst/>
              <a:gdLst/>
              <a:ahLst/>
              <a:cxnLst/>
              <a:rect l="l" t="t" r="r" b="b"/>
              <a:pathLst>
                <a:path w="91440" h="60959">
                  <a:moveTo>
                    <a:pt x="35873" y="0"/>
                  </a:moveTo>
                  <a:lnTo>
                    <a:pt x="27585" y="417"/>
                  </a:lnTo>
                  <a:lnTo>
                    <a:pt x="21085" y="3338"/>
                  </a:lnTo>
                  <a:lnTo>
                    <a:pt x="13011" y="11268"/>
                  </a:lnTo>
                  <a:lnTo>
                    <a:pt x="0" y="26711"/>
                  </a:lnTo>
                  <a:lnTo>
                    <a:pt x="2261" y="34164"/>
                  </a:lnTo>
                  <a:lnTo>
                    <a:pt x="8575" y="49132"/>
                  </a:lnTo>
                  <a:lnTo>
                    <a:pt x="18235" y="60522"/>
                  </a:lnTo>
                  <a:lnTo>
                    <a:pt x="30533" y="57244"/>
                  </a:lnTo>
                  <a:lnTo>
                    <a:pt x="48227" y="47748"/>
                  </a:lnTo>
                  <a:lnTo>
                    <a:pt x="86164" y="41356"/>
                  </a:lnTo>
                  <a:lnTo>
                    <a:pt x="90824" y="33580"/>
                  </a:lnTo>
                  <a:lnTo>
                    <a:pt x="81912" y="21570"/>
                  </a:lnTo>
                  <a:lnTo>
                    <a:pt x="66494" y="10778"/>
                  </a:lnTo>
                  <a:lnTo>
                    <a:pt x="49502" y="2992"/>
                  </a:lnTo>
                  <a:lnTo>
                    <a:pt x="35873" y="0"/>
                  </a:lnTo>
                  <a:close/>
                </a:path>
              </a:pathLst>
            </a:custGeom>
            <a:solidFill>
              <a:srgbClr val="703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01">
              <a:extLst>
                <a:ext uri="{FF2B5EF4-FFF2-40B4-BE49-F238E27FC236}">
                  <a16:creationId xmlns:a16="http://schemas.microsoft.com/office/drawing/2014/main" id="{91A88414-DE42-521B-71A5-6E7E50F06D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46592" y="9894382"/>
              <a:ext cx="118410" cy="109138"/>
            </a:xfrm>
            <a:prstGeom prst="rect">
              <a:avLst/>
            </a:prstGeom>
          </p:spPr>
        </p:pic>
        <p:sp>
          <p:nvSpPr>
            <p:cNvPr id="32" name="object 202">
              <a:extLst>
                <a:ext uri="{FF2B5EF4-FFF2-40B4-BE49-F238E27FC236}">
                  <a16:creationId xmlns:a16="http://schemas.microsoft.com/office/drawing/2014/main" id="{382D558C-B4BF-721C-87A1-95BA96951142}"/>
                </a:ext>
              </a:extLst>
            </p:cNvPr>
            <p:cNvSpPr/>
            <p:nvPr/>
          </p:nvSpPr>
          <p:spPr>
            <a:xfrm>
              <a:off x="9198101" y="7427244"/>
              <a:ext cx="405765" cy="1860550"/>
            </a:xfrm>
            <a:custGeom>
              <a:avLst/>
              <a:gdLst/>
              <a:ahLst/>
              <a:cxnLst/>
              <a:rect l="l" t="t" r="r" b="b"/>
              <a:pathLst>
                <a:path w="405765" h="1860550">
                  <a:moveTo>
                    <a:pt x="0" y="0"/>
                  </a:moveTo>
                  <a:lnTo>
                    <a:pt x="2439" y="15620"/>
                  </a:lnTo>
                  <a:lnTo>
                    <a:pt x="5086" y="51383"/>
                  </a:lnTo>
                  <a:lnTo>
                    <a:pt x="18043" y="76329"/>
                  </a:lnTo>
                  <a:lnTo>
                    <a:pt x="47227" y="151479"/>
                  </a:lnTo>
                  <a:lnTo>
                    <a:pt x="62400" y="199314"/>
                  </a:lnTo>
                  <a:lnTo>
                    <a:pt x="77256" y="252409"/>
                  </a:lnTo>
                  <a:lnTo>
                    <a:pt x="91269" y="309582"/>
                  </a:lnTo>
                  <a:lnTo>
                    <a:pt x="103910" y="369646"/>
                  </a:lnTo>
                  <a:lnTo>
                    <a:pt x="111148" y="418047"/>
                  </a:lnTo>
                  <a:lnTo>
                    <a:pt x="114777" y="466198"/>
                  </a:lnTo>
                  <a:lnTo>
                    <a:pt x="115781" y="514306"/>
                  </a:lnTo>
                  <a:lnTo>
                    <a:pt x="115144" y="562579"/>
                  </a:lnTo>
                  <a:lnTo>
                    <a:pt x="113851" y="611225"/>
                  </a:lnTo>
                  <a:lnTo>
                    <a:pt x="112885" y="660450"/>
                  </a:lnTo>
                  <a:lnTo>
                    <a:pt x="113229" y="710463"/>
                  </a:lnTo>
                  <a:lnTo>
                    <a:pt x="113586" y="734190"/>
                  </a:lnTo>
                  <a:lnTo>
                    <a:pt x="113501" y="759229"/>
                  </a:lnTo>
                  <a:lnTo>
                    <a:pt x="113061" y="785723"/>
                  </a:lnTo>
                  <a:lnTo>
                    <a:pt x="109508" y="909176"/>
                  </a:lnTo>
                  <a:lnTo>
                    <a:pt x="108612" y="945136"/>
                  </a:lnTo>
                  <a:lnTo>
                    <a:pt x="107888" y="983426"/>
                  </a:lnTo>
                  <a:lnTo>
                    <a:pt x="107424" y="1024192"/>
                  </a:lnTo>
                  <a:lnTo>
                    <a:pt x="107308" y="1067580"/>
                  </a:lnTo>
                  <a:lnTo>
                    <a:pt x="107627" y="1113734"/>
                  </a:lnTo>
                  <a:lnTo>
                    <a:pt x="108471" y="1162802"/>
                  </a:lnTo>
                  <a:lnTo>
                    <a:pt x="109926" y="1214928"/>
                  </a:lnTo>
                  <a:lnTo>
                    <a:pt x="112081" y="1270258"/>
                  </a:lnTo>
                  <a:lnTo>
                    <a:pt x="115023" y="1328938"/>
                  </a:lnTo>
                  <a:lnTo>
                    <a:pt x="118840" y="1391113"/>
                  </a:lnTo>
                  <a:lnTo>
                    <a:pt x="123620" y="1456929"/>
                  </a:lnTo>
                  <a:lnTo>
                    <a:pt x="129450" y="1526532"/>
                  </a:lnTo>
                  <a:lnTo>
                    <a:pt x="136420" y="1600068"/>
                  </a:lnTo>
                  <a:lnTo>
                    <a:pt x="144616" y="1677682"/>
                  </a:lnTo>
                  <a:lnTo>
                    <a:pt x="154127" y="1759520"/>
                  </a:lnTo>
                  <a:lnTo>
                    <a:pt x="165039" y="1845727"/>
                  </a:lnTo>
                  <a:lnTo>
                    <a:pt x="205545" y="1859984"/>
                  </a:lnTo>
                  <a:lnTo>
                    <a:pt x="287909" y="1840080"/>
                  </a:lnTo>
                  <a:lnTo>
                    <a:pt x="368975" y="1810317"/>
                  </a:lnTo>
                  <a:lnTo>
                    <a:pt x="405587" y="1794995"/>
                  </a:lnTo>
                  <a:lnTo>
                    <a:pt x="390572" y="1686781"/>
                  </a:lnTo>
                  <a:lnTo>
                    <a:pt x="375574" y="1585168"/>
                  </a:lnTo>
                  <a:lnTo>
                    <a:pt x="360647" y="1489951"/>
                  </a:lnTo>
                  <a:lnTo>
                    <a:pt x="345845" y="1400920"/>
                  </a:lnTo>
                  <a:lnTo>
                    <a:pt x="331224" y="1317870"/>
                  </a:lnTo>
                  <a:lnTo>
                    <a:pt x="316837" y="1240593"/>
                  </a:lnTo>
                  <a:lnTo>
                    <a:pt x="302740" y="1168882"/>
                  </a:lnTo>
                  <a:lnTo>
                    <a:pt x="288986" y="1102529"/>
                  </a:lnTo>
                  <a:lnTo>
                    <a:pt x="275631" y="1041327"/>
                  </a:lnTo>
                  <a:lnTo>
                    <a:pt x="262728" y="985070"/>
                  </a:lnTo>
                  <a:lnTo>
                    <a:pt x="250333" y="933549"/>
                  </a:lnTo>
                  <a:lnTo>
                    <a:pt x="238500" y="886558"/>
                  </a:lnTo>
                  <a:lnTo>
                    <a:pt x="227284" y="843889"/>
                  </a:lnTo>
                  <a:lnTo>
                    <a:pt x="216739" y="805336"/>
                  </a:lnTo>
                  <a:lnTo>
                    <a:pt x="189676" y="712293"/>
                  </a:lnTo>
                  <a:lnTo>
                    <a:pt x="170617" y="648826"/>
                  </a:lnTo>
                  <a:lnTo>
                    <a:pt x="166297" y="633276"/>
                  </a:lnTo>
                  <a:lnTo>
                    <a:pt x="163085" y="620183"/>
                  </a:lnTo>
                  <a:lnTo>
                    <a:pt x="161035" y="609340"/>
                  </a:lnTo>
                  <a:lnTo>
                    <a:pt x="160202" y="600539"/>
                  </a:lnTo>
                  <a:lnTo>
                    <a:pt x="160502" y="568698"/>
                  </a:lnTo>
                  <a:lnTo>
                    <a:pt x="163928" y="487055"/>
                  </a:lnTo>
                  <a:lnTo>
                    <a:pt x="164758" y="439632"/>
                  </a:lnTo>
                  <a:lnTo>
                    <a:pt x="163469" y="389393"/>
                  </a:lnTo>
                  <a:lnTo>
                    <a:pt x="158913" y="337527"/>
                  </a:lnTo>
                  <a:lnTo>
                    <a:pt x="149942" y="285225"/>
                  </a:lnTo>
                  <a:lnTo>
                    <a:pt x="135408" y="233675"/>
                  </a:lnTo>
                  <a:lnTo>
                    <a:pt x="114165" y="184067"/>
                  </a:lnTo>
                  <a:lnTo>
                    <a:pt x="85063" y="137590"/>
                  </a:lnTo>
                  <a:lnTo>
                    <a:pt x="40298" y="73317"/>
                  </a:lnTo>
                  <a:lnTo>
                    <a:pt x="14291" y="28916"/>
                  </a:lnTo>
                  <a:lnTo>
                    <a:pt x="2404" y="4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3">
              <a:extLst>
                <a:ext uri="{FF2B5EF4-FFF2-40B4-BE49-F238E27FC236}">
                  <a16:creationId xmlns:a16="http://schemas.microsoft.com/office/drawing/2014/main" id="{13C672FB-7AC3-ED99-B711-CA89C2D5C6A8}"/>
                </a:ext>
              </a:extLst>
            </p:cNvPr>
            <p:cNvSpPr/>
            <p:nvPr/>
          </p:nvSpPr>
          <p:spPr>
            <a:xfrm>
              <a:off x="8562359" y="7463720"/>
              <a:ext cx="478155" cy="1793875"/>
            </a:xfrm>
            <a:custGeom>
              <a:avLst/>
              <a:gdLst/>
              <a:ahLst/>
              <a:cxnLst/>
              <a:rect l="l" t="t" r="r" b="b"/>
              <a:pathLst>
                <a:path w="478154" h="1793875">
                  <a:moveTo>
                    <a:pt x="285404" y="0"/>
                  </a:moveTo>
                  <a:lnTo>
                    <a:pt x="211721" y="224925"/>
                  </a:lnTo>
                  <a:lnTo>
                    <a:pt x="227201" y="269746"/>
                  </a:lnTo>
                  <a:lnTo>
                    <a:pt x="234524" y="320514"/>
                  </a:lnTo>
                  <a:lnTo>
                    <a:pt x="235318" y="374743"/>
                  </a:lnTo>
                  <a:lnTo>
                    <a:pt x="231210" y="429950"/>
                  </a:lnTo>
                  <a:lnTo>
                    <a:pt x="223826" y="483651"/>
                  </a:lnTo>
                  <a:lnTo>
                    <a:pt x="214792" y="533363"/>
                  </a:lnTo>
                  <a:lnTo>
                    <a:pt x="205737" y="576601"/>
                  </a:lnTo>
                  <a:lnTo>
                    <a:pt x="198287" y="610881"/>
                  </a:lnTo>
                  <a:lnTo>
                    <a:pt x="196133" y="622317"/>
                  </a:lnTo>
                  <a:lnTo>
                    <a:pt x="193870" y="636537"/>
                  </a:lnTo>
                  <a:lnTo>
                    <a:pt x="191430" y="653646"/>
                  </a:lnTo>
                  <a:lnTo>
                    <a:pt x="169237" y="822828"/>
                  </a:lnTo>
                  <a:lnTo>
                    <a:pt x="157318" y="907074"/>
                  </a:lnTo>
                  <a:lnTo>
                    <a:pt x="150203" y="954889"/>
                  </a:lnTo>
                  <a:lnTo>
                    <a:pt x="142226" y="1006639"/>
                  </a:lnTo>
                  <a:lnTo>
                    <a:pt x="133319" y="1062428"/>
                  </a:lnTo>
                  <a:lnTo>
                    <a:pt x="123413" y="1122360"/>
                  </a:lnTo>
                  <a:lnTo>
                    <a:pt x="112440" y="1186540"/>
                  </a:lnTo>
                  <a:lnTo>
                    <a:pt x="100332" y="1255073"/>
                  </a:lnTo>
                  <a:lnTo>
                    <a:pt x="87019" y="1328063"/>
                  </a:lnTo>
                  <a:lnTo>
                    <a:pt x="72434" y="1405615"/>
                  </a:lnTo>
                  <a:lnTo>
                    <a:pt x="56508" y="1487832"/>
                  </a:lnTo>
                  <a:lnTo>
                    <a:pt x="39173" y="1574820"/>
                  </a:lnTo>
                  <a:lnTo>
                    <a:pt x="20359" y="1666684"/>
                  </a:lnTo>
                  <a:lnTo>
                    <a:pt x="0" y="1763527"/>
                  </a:lnTo>
                  <a:lnTo>
                    <a:pt x="54918" y="1773082"/>
                  </a:lnTo>
                  <a:lnTo>
                    <a:pt x="181771" y="1789259"/>
                  </a:lnTo>
                  <a:lnTo>
                    <a:pt x="323707" y="1793327"/>
                  </a:lnTo>
                  <a:lnTo>
                    <a:pt x="423871" y="1766553"/>
                  </a:lnTo>
                  <a:lnTo>
                    <a:pt x="451599" y="1727492"/>
                  </a:lnTo>
                  <a:lnTo>
                    <a:pt x="466929" y="1667788"/>
                  </a:lnTo>
                  <a:lnTo>
                    <a:pt x="473041" y="1589381"/>
                  </a:lnTo>
                  <a:lnTo>
                    <a:pt x="473633" y="1543772"/>
                  </a:lnTo>
                  <a:lnTo>
                    <a:pt x="473112" y="1494215"/>
                  </a:lnTo>
                  <a:lnTo>
                    <a:pt x="468843" y="1324288"/>
                  </a:lnTo>
                  <a:lnTo>
                    <a:pt x="467843" y="1261369"/>
                  </a:lnTo>
                  <a:lnTo>
                    <a:pt x="467716" y="1195716"/>
                  </a:lnTo>
                  <a:lnTo>
                    <a:pt x="468859" y="1127573"/>
                  </a:lnTo>
                  <a:lnTo>
                    <a:pt x="471671" y="1057182"/>
                  </a:lnTo>
                  <a:lnTo>
                    <a:pt x="474191" y="1003806"/>
                  </a:lnTo>
                  <a:lnTo>
                    <a:pt x="476086" y="950825"/>
                  </a:lnTo>
                  <a:lnTo>
                    <a:pt x="477354" y="898241"/>
                  </a:lnTo>
                  <a:lnTo>
                    <a:pt x="477996" y="846052"/>
                  </a:lnTo>
                  <a:lnTo>
                    <a:pt x="478013" y="794260"/>
                  </a:lnTo>
                  <a:lnTo>
                    <a:pt x="477403" y="742863"/>
                  </a:lnTo>
                  <a:lnTo>
                    <a:pt x="476167" y="691863"/>
                  </a:lnTo>
                  <a:lnTo>
                    <a:pt x="474305" y="641258"/>
                  </a:lnTo>
                  <a:lnTo>
                    <a:pt x="471818" y="591050"/>
                  </a:lnTo>
                  <a:lnTo>
                    <a:pt x="468704" y="541237"/>
                  </a:lnTo>
                  <a:lnTo>
                    <a:pt x="464964" y="491820"/>
                  </a:lnTo>
                  <a:lnTo>
                    <a:pt x="460598" y="442799"/>
                  </a:lnTo>
                  <a:lnTo>
                    <a:pt x="455607" y="394175"/>
                  </a:lnTo>
                  <a:lnTo>
                    <a:pt x="449989" y="345946"/>
                  </a:lnTo>
                  <a:lnTo>
                    <a:pt x="443746" y="298113"/>
                  </a:lnTo>
                  <a:lnTo>
                    <a:pt x="436876" y="250676"/>
                  </a:lnTo>
                  <a:lnTo>
                    <a:pt x="429381" y="203635"/>
                  </a:lnTo>
                  <a:lnTo>
                    <a:pt x="421259" y="156990"/>
                  </a:lnTo>
                  <a:lnTo>
                    <a:pt x="412512" y="110741"/>
                  </a:lnTo>
                  <a:lnTo>
                    <a:pt x="403139" y="64888"/>
                  </a:lnTo>
                  <a:lnTo>
                    <a:pt x="285404" y="0"/>
                  </a:lnTo>
                  <a:close/>
                </a:path>
              </a:pathLst>
            </a:custGeom>
            <a:solidFill>
              <a:srgbClr val="C9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4">
              <a:extLst>
                <a:ext uri="{FF2B5EF4-FFF2-40B4-BE49-F238E27FC236}">
                  <a16:creationId xmlns:a16="http://schemas.microsoft.com/office/drawing/2014/main" id="{D70A3EDE-7227-74AC-4E5C-4CF2A8E94510}"/>
                </a:ext>
              </a:extLst>
            </p:cNvPr>
            <p:cNvSpPr/>
            <p:nvPr/>
          </p:nvSpPr>
          <p:spPr>
            <a:xfrm>
              <a:off x="8593819" y="7587885"/>
              <a:ext cx="314960" cy="1491615"/>
            </a:xfrm>
            <a:custGeom>
              <a:avLst/>
              <a:gdLst/>
              <a:ahLst/>
              <a:cxnLst/>
              <a:rect l="l" t="t" r="r" b="b"/>
              <a:pathLst>
                <a:path w="314959" h="1491615">
                  <a:moveTo>
                    <a:pt x="308933" y="0"/>
                  </a:moveTo>
                  <a:lnTo>
                    <a:pt x="199292" y="42668"/>
                  </a:lnTo>
                  <a:lnTo>
                    <a:pt x="180266" y="100761"/>
                  </a:lnTo>
                  <a:lnTo>
                    <a:pt x="179677" y="181697"/>
                  </a:lnTo>
                  <a:lnTo>
                    <a:pt x="179266" y="305856"/>
                  </a:lnTo>
                  <a:lnTo>
                    <a:pt x="178764" y="352956"/>
                  </a:lnTo>
                  <a:lnTo>
                    <a:pt x="177609" y="392654"/>
                  </a:lnTo>
                  <a:lnTo>
                    <a:pt x="171984" y="457596"/>
                  </a:lnTo>
                  <a:lnTo>
                    <a:pt x="161842" y="507658"/>
                  </a:lnTo>
                  <a:lnTo>
                    <a:pt x="155240" y="532842"/>
                  </a:lnTo>
                  <a:lnTo>
                    <a:pt x="143106" y="583980"/>
                  </a:lnTo>
                  <a:lnTo>
                    <a:pt x="121525" y="682785"/>
                  </a:lnTo>
                  <a:lnTo>
                    <a:pt x="110123" y="744367"/>
                  </a:lnTo>
                  <a:lnTo>
                    <a:pt x="102746" y="787836"/>
                  </a:lnTo>
                  <a:lnTo>
                    <a:pt x="94513" y="838024"/>
                  </a:lnTo>
                  <a:lnTo>
                    <a:pt x="85618" y="893633"/>
                  </a:lnTo>
                  <a:lnTo>
                    <a:pt x="66625" y="1015918"/>
                  </a:lnTo>
                  <a:lnTo>
                    <a:pt x="47331" y="1144298"/>
                  </a:lnTo>
                  <a:lnTo>
                    <a:pt x="29299" y="1268383"/>
                  </a:lnTo>
                  <a:lnTo>
                    <a:pt x="14093" y="1377781"/>
                  </a:lnTo>
                  <a:lnTo>
                    <a:pt x="8037" y="1423725"/>
                  </a:lnTo>
                  <a:lnTo>
                    <a:pt x="3274" y="1462101"/>
                  </a:lnTo>
                  <a:lnTo>
                    <a:pt x="0" y="1491609"/>
                  </a:lnTo>
                  <a:lnTo>
                    <a:pt x="253165" y="780039"/>
                  </a:lnTo>
                  <a:lnTo>
                    <a:pt x="267814" y="734024"/>
                  </a:lnTo>
                  <a:lnTo>
                    <a:pt x="279236" y="687391"/>
                  </a:lnTo>
                  <a:lnTo>
                    <a:pt x="287382" y="640280"/>
                  </a:lnTo>
                  <a:lnTo>
                    <a:pt x="292201" y="592831"/>
                  </a:lnTo>
                  <a:lnTo>
                    <a:pt x="293642" y="545185"/>
                  </a:lnTo>
                  <a:lnTo>
                    <a:pt x="291656" y="497482"/>
                  </a:lnTo>
                  <a:lnTo>
                    <a:pt x="288758" y="442215"/>
                  </a:lnTo>
                  <a:lnTo>
                    <a:pt x="289064" y="391744"/>
                  </a:lnTo>
                  <a:lnTo>
                    <a:pt x="292574" y="346068"/>
                  </a:lnTo>
                  <a:lnTo>
                    <a:pt x="299289" y="305184"/>
                  </a:lnTo>
                  <a:lnTo>
                    <a:pt x="306559" y="264295"/>
                  </a:lnTo>
                  <a:lnTo>
                    <a:pt x="311564" y="219417"/>
                  </a:lnTo>
                  <a:lnTo>
                    <a:pt x="314304" y="170548"/>
                  </a:lnTo>
                  <a:lnTo>
                    <a:pt x="314779" y="117689"/>
                  </a:lnTo>
                  <a:lnTo>
                    <a:pt x="312988" y="60840"/>
                  </a:lnTo>
                  <a:lnTo>
                    <a:pt x="308933" y="0"/>
                  </a:lnTo>
                  <a:close/>
                </a:path>
              </a:pathLst>
            </a:custGeom>
            <a:solidFill>
              <a:srgbClr val="9DD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5">
              <a:extLst>
                <a:ext uri="{FF2B5EF4-FFF2-40B4-BE49-F238E27FC236}">
                  <a16:creationId xmlns:a16="http://schemas.microsoft.com/office/drawing/2014/main" id="{B1E44368-A530-89FF-6079-C9C1DA33E965}"/>
                </a:ext>
              </a:extLst>
            </p:cNvPr>
            <p:cNvSpPr/>
            <p:nvPr/>
          </p:nvSpPr>
          <p:spPr>
            <a:xfrm>
              <a:off x="9167803" y="7399970"/>
              <a:ext cx="276860" cy="548005"/>
            </a:xfrm>
            <a:custGeom>
              <a:avLst/>
              <a:gdLst/>
              <a:ahLst/>
              <a:cxnLst/>
              <a:rect l="l" t="t" r="r" b="b"/>
              <a:pathLst>
                <a:path w="276859" h="548004">
                  <a:moveTo>
                    <a:pt x="12847" y="0"/>
                  </a:moveTo>
                  <a:lnTo>
                    <a:pt x="5298" y="125"/>
                  </a:lnTo>
                  <a:lnTo>
                    <a:pt x="0" y="6481"/>
                  </a:lnTo>
                  <a:lnTo>
                    <a:pt x="2219" y="12764"/>
                  </a:lnTo>
                  <a:lnTo>
                    <a:pt x="13293" y="46163"/>
                  </a:lnTo>
                  <a:lnTo>
                    <a:pt x="25925" y="87352"/>
                  </a:lnTo>
                  <a:lnTo>
                    <a:pt x="71157" y="241178"/>
                  </a:lnTo>
                  <a:lnTo>
                    <a:pt x="88009" y="297049"/>
                  </a:lnTo>
                  <a:lnTo>
                    <a:pt x="105413" y="352471"/>
                  </a:lnTo>
                  <a:lnTo>
                    <a:pt x="123168" y="405798"/>
                  </a:lnTo>
                  <a:lnTo>
                    <a:pt x="141073" y="455382"/>
                  </a:lnTo>
                  <a:lnTo>
                    <a:pt x="158927" y="499576"/>
                  </a:lnTo>
                  <a:lnTo>
                    <a:pt x="192730" y="541424"/>
                  </a:lnTo>
                  <a:lnTo>
                    <a:pt x="230557" y="547419"/>
                  </a:lnTo>
                  <a:lnTo>
                    <a:pt x="262013" y="534207"/>
                  </a:lnTo>
                  <a:lnTo>
                    <a:pt x="276703" y="518434"/>
                  </a:lnTo>
                  <a:lnTo>
                    <a:pt x="276727" y="497223"/>
                  </a:lnTo>
                  <a:lnTo>
                    <a:pt x="271351" y="460204"/>
                  </a:lnTo>
                  <a:lnTo>
                    <a:pt x="261371" y="411126"/>
                  </a:lnTo>
                  <a:lnTo>
                    <a:pt x="247578" y="353734"/>
                  </a:lnTo>
                  <a:lnTo>
                    <a:pt x="230767" y="291775"/>
                  </a:lnTo>
                  <a:lnTo>
                    <a:pt x="211731" y="228994"/>
                  </a:lnTo>
                  <a:lnTo>
                    <a:pt x="191263" y="169140"/>
                  </a:lnTo>
                  <a:lnTo>
                    <a:pt x="170156" y="115958"/>
                  </a:lnTo>
                  <a:lnTo>
                    <a:pt x="149204" y="73194"/>
                  </a:lnTo>
                  <a:lnTo>
                    <a:pt x="98407" y="20545"/>
                  </a:lnTo>
                  <a:lnTo>
                    <a:pt x="36349" y="1120"/>
                  </a:lnTo>
                  <a:lnTo>
                    <a:pt x="12847" y="0"/>
                  </a:lnTo>
                  <a:close/>
                </a:path>
              </a:pathLst>
            </a:custGeom>
            <a:solidFill>
              <a:srgbClr val="C9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06">
              <a:extLst>
                <a:ext uri="{FF2B5EF4-FFF2-40B4-BE49-F238E27FC236}">
                  <a16:creationId xmlns:a16="http://schemas.microsoft.com/office/drawing/2014/main" id="{68570758-8AA1-7D34-CE99-12990A43241C}"/>
                </a:ext>
              </a:extLst>
            </p:cNvPr>
            <p:cNvSpPr/>
            <p:nvPr/>
          </p:nvSpPr>
          <p:spPr>
            <a:xfrm>
              <a:off x="9006729" y="7823639"/>
              <a:ext cx="427990" cy="121920"/>
            </a:xfrm>
            <a:custGeom>
              <a:avLst/>
              <a:gdLst/>
              <a:ahLst/>
              <a:cxnLst/>
              <a:rect l="l" t="t" r="r" b="b"/>
              <a:pathLst>
                <a:path w="427990" h="121920">
                  <a:moveTo>
                    <a:pt x="64155" y="0"/>
                  </a:moveTo>
                  <a:lnTo>
                    <a:pt x="16447" y="12621"/>
                  </a:lnTo>
                  <a:lnTo>
                    <a:pt x="0" y="70493"/>
                  </a:lnTo>
                  <a:lnTo>
                    <a:pt x="16060" y="66697"/>
                  </a:lnTo>
                  <a:lnTo>
                    <a:pt x="29688" y="65257"/>
                  </a:lnTo>
                  <a:lnTo>
                    <a:pt x="48333" y="66017"/>
                  </a:lnTo>
                  <a:lnTo>
                    <a:pt x="79442" y="68818"/>
                  </a:lnTo>
                  <a:lnTo>
                    <a:pt x="139850" y="91535"/>
                  </a:lnTo>
                  <a:lnTo>
                    <a:pt x="197065" y="107123"/>
                  </a:lnTo>
                  <a:lnTo>
                    <a:pt x="250195" y="116649"/>
                  </a:lnTo>
                  <a:lnTo>
                    <a:pt x="298351" y="121180"/>
                  </a:lnTo>
                  <a:lnTo>
                    <a:pt x="340641" y="121783"/>
                  </a:lnTo>
                  <a:lnTo>
                    <a:pt x="376174" y="119526"/>
                  </a:lnTo>
                  <a:lnTo>
                    <a:pt x="404060" y="115476"/>
                  </a:lnTo>
                  <a:lnTo>
                    <a:pt x="415737" y="109902"/>
                  </a:lnTo>
                  <a:lnTo>
                    <a:pt x="424225" y="99749"/>
                  </a:lnTo>
                  <a:lnTo>
                    <a:pt x="427761" y="87514"/>
                  </a:lnTo>
                  <a:lnTo>
                    <a:pt x="424583" y="75697"/>
                  </a:lnTo>
                  <a:lnTo>
                    <a:pt x="389458" y="41251"/>
                  </a:lnTo>
                  <a:lnTo>
                    <a:pt x="344173" y="21230"/>
                  </a:lnTo>
                  <a:lnTo>
                    <a:pt x="294105" y="12423"/>
                  </a:lnTo>
                  <a:lnTo>
                    <a:pt x="244633" y="11622"/>
                  </a:lnTo>
                  <a:lnTo>
                    <a:pt x="201135" y="15615"/>
                  </a:lnTo>
                  <a:lnTo>
                    <a:pt x="164260" y="13631"/>
                  </a:lnTo>
                  <a:lnTo>
                    <a:pt x="113516" y="5899"/>
                  </a:lnTo>
                  <a:lnTo>
                    <a:pt x="64155" y="0"/>
                  </a:lnTo>
                  <a:close/>
                </a:path>
              </a:pathLst>
            </a:custGeom>
            <a:solidFill>
              <a:srgbClr val="532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7">
              <a:extLst>
                <a:ext uri="{FF2B5EF4-FFF2-40B4-BE49-F238E27FC236}">
                  <a16:creationId xmlns:a16="http://schemas.microsoft.com/office/drawing/2014/main" id="{1226A0B6-D2AE-D31C-C0DF-EF04B063DE0C}"/>
                </a:ext>
              </a:extLst>
            </p:cNvPr>
            <p:cNvSpPr/>
            <p:nvPr/>
          </p:nvSpPr>
          <p:spPr>
            <a:xfrm>
              <a:off x="8863518" y="7812492"/>
              <a:ext cx="438150" cy="208279"/>
            </a:xfrm>
            <a:custGeom>
              <a:avLst/>
              <a:gdLst/>
              <a:ahLst/>
              <a:cxnLst/>
              <a:rect l="l" t="t" r="r" b="b"/>
              <a:pathLst>
                <a:path w="438150" h="208279">
                  <a:moveTo>
                    <a:pt x="434561" y="0"/>
                  </a:moveTo>
                  <a:lnTo>
                    <a:pt x="422411" y="418"/>
                  </a:lnTo>
                  <a:lnTo>
                    <a:pt x="397945" y="7198"/>
                  </a:lnTo>
                  <a:lnTo>
                    <a:pt x="285256" y="28493"/>
                  </a:lnTo>
                  <a:lnTo>
                    <a:pt x="206241" y="40201"/>
                  </a:lnTo>
                  <a:lnTo>
                    <a:pt x="123591" y="46473"/>
                  </a:lnTo>
                  <a:lnTo>
                    <a:pt x="0" y="51459"/>
                  </a:lnTo>
                  <a:lnTo>
                    <a:pt x="29171" y="204512"/>
                  </a:lnTo>
                  <a:lnTo>
                    <a:pt x="98480" y="201239"/>
                  </a:lnTo>
                  <a:lnTo>
                    <a:pt x="147762" y="185787"/>
                  </a:lnTo>
                  <a:lnTo>
                    <a:pt x="202088" y="164054"/>
                  </a:lnTo>
                  <a:lnTo>
                    <a:pt x="257929" y="138240"/>
                  </a:lnTo>
                  <a:lnTo>
                    <a:pt x="311754" y="110542"/>
                  </a:lnTo>
                  <a:lnTo>
                    <a:pt x="360034" y="83158"/>
                  </a:lnTo>
                  <a:lnTo>
                    <a:pt x="399238" y="58287"/>
                  </a:lnTo>
                  <a:lnTo>
                    <a:pt x="436300" y="24873"/>
                  </a:lnTo>
                  <a:lnTo>
                    <a:pt x="437992" y="7599"/>
                  </a:lnTo>
                  <a:lnTo>
                    <a:pt x="434561" y="0"/>
                  </a:lnTo>
                  <a:close/>
                </a:path>
              </a:pathLst>
            </a:custGeom>
            <a:solidFill>
              <a:srgbClr val="703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08">
              <a:extLst>
                <a:ext uri="{FF2B5EF4-FFF2-40B4-BE49-F238E27FC236}">
                  <a16:creationId xmlns:a16="http://schemas.microsoft.com/office/drawing/2014/main" id="{EE0A8DB7-4816-4EDB-C1B5-7D68C6889D36}"/>
                </a:ext>
              </a:extLst>
            </p:cNvPr>
            <p:cNvSpPr/>
            <p:nvPr/>
          </p:nvSpPr>
          <p:spPr>
            <a:xfrm>
              <a:off x="8736402" y="7418830"/>
              <a:ext cx="255270" cy="601980"/>
            </a:xfrm>
            <a:custGeom>
              <a:avLst/>
              <a:gdLst/>
              <a:ahLst/>
              <a:cxnLst/>
              <a:rect l="l" t="t" r="r" b="b"/>
              <a:pathLst>
                <a:path w="255270" h="601979">
                  <a:moveTo>
                    <a:pt x="193649" y="0"/>
                  </a:moveTo>
                  <a:lnTo>
                    <a:pt x="149303" y="3355"/>
                  </a:lnTo>
                  <a:lnTo>
                    <a:pt x="92474" y="12846"/>
                  </a:lnTo>
                  <a:lnTo>
                    <a:pt x="39846" y="31665"/>
                  </a:lnTo>
                  <a:lnTo>
                    <a:pt x="8105" y="63003"/>
                  </a:lnTo>
                  <a:lnTo>
                    <a:pt x="0" y="139888"/>
                  </a:lnTo>
                  <a:lnTo>
                    <a:pt x="5785" y="189698"/>
                  </a:lnTo>
                  <a:lnTo>
                    <a:pt x="16671" y="244267"/>
                  </a:lnTo>
                  <a:lnTo>
                    <a:pt x="31567" y="301477"/>
                  </a:lnTo>
                  <a:lnTo>
                    <a:pt x="49378" y="359212"/>
                  </a:lnTo>
                  <a:lnTo>
                    <a:pt x="69013" y="415358"/>
                  </a:lnTo>
                  <a:lnTo>
                    <a:pt x="89378" y="467798"/>
                  </a:lnTo>
                  <a:lnTo>
                    <a:pt x="109381" y="514416"/>
                  </a:lnTo>
                  <a:lnTo>
                    <a:pt x="127929" y="553096"/>
                  </a:lnTo>
                  <a:lnTo>
                    <a:pt x="156289" y="598180"/>
                  </a:lnTo>
                  <a:lnTo>
                    <a:pt x="179084" y="601980"/>
                  </a:lnTo>
                  <a:lnTo>
                    <a:pt x="212155" y="585885"/>
                  </a:lnTo>
                  <a:lnTo>
                    <a:pt x="241941" y="546070"/>
                  </a:lnTo>
                  <a:lnTo>
                    <a:pt x="254882" y="478707"/>
                  </a:lnTo>
                  <a:lnTo>
                    <a:pt x="254707" y="452041"/>
                  </a:lnTo>
                  <a:lnTo>
                    <a:pt x="254021" y="410591"/>
                  </a:lnTo>
                  <a:lnTo>
                    <a:pt x="252589" y="358027"/>
                  </a:lnTo>
                  <a:lnTo>
                    <a:pt x="250173" y="298017"/>
                  </a:lnTo>
                  <a:lnTo>
                    <a:pt x="246538" y="234229"/>
                  </a:lnTo>
                  <a:lnTo>
                    <a:pt x="241446" y="170333"/>
                  </a:lnTo>
                  <a:lnTo>
                    <a:pt x="234660" y="109997"/>
                  </a:lnTo>
                  <a:lnTo>
                    <a:pt x="225944" y="56890"/>
                  </a:lnTo>
                  <a:lnTo>
                    <a:pt x="215062" y="14680"/>
                  </a:lnTo>
                  <a:lnTo>
                    <a:pt x="193649" y="0"/>
                  </a:lnTo>
                  <a:close/>
                </a:path>
              </a:pathLst>
            </a:custGeom>
            <a:solidFill>
              <a:srgbClr val="C9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09">
              <a:extLst>
                <a:ext uri="{FF2B5EF4-FFF2-40B4-BE49-F238E27FC236}">
                  <a16:creationId xmlns:a16="http://schemas.microsoft.com/office/drawing/2014/main" id="{7FFC7303-F0FF-1199-F8C4-2A11685C2F43}"/>
                </a:ext>
              </a:extLst>
            </p:cNvPr>
            <p:cNvSpPr/>
            <p:nvPr/>
          </p:nvSpPr>
          <p:spPr>
            <a:xfrm>
              <a:off x="9663481" y="9839674"/>
              <a:ext cx="327025" cy="191770"/>
            </a:xfrm>
            <a:custGeom>
              <a:avLst/>
              <a:gdLst/>
              <a:ahLst/>
              <a:cxnLst/>
              <a:rect l="l" t="t" r="r" b="b"/>
              <a:pathLst>
                <a:path w="327025" h="191770">
                  <a:moveTo>
                    <a:pt x="326771" y="135572"/>
                  </a:moveTo>
                  <a:lnTo>
                    <a:pt x="322745" y="125272"/>
                  </a:lnTo>
                  <a:lnTo>
                    <a:pt x="314820" y="118198"/>
                  </a:lnTo>
                  <a:lnTo>
                    <a:pt x="303784" y="113804"/>
                  </a:lnTo>
                  <a:lnTo>
                    <a:pt x="303415" y="113703"/>
                  </a:lnTo>
                  <a:lnTo>
                    <a:pt x="290461" y="108851"/>
                  </a:lnTo>
                  <a:lnTo>
                    <a:pt x="290461" y="169265"/>
                  </a:lnTo>
                  <a:lnTo>
                    <a:pt x="290461" y="108851"/>
                  </a:lnTo>
                  <a:lnTo>
                    <a:pt x="248691" y="88823"/>
                  </a:lnTo>
                  <a:lnTo>
                    <a:pt x="204635" y="49314"/>
                  </a:lnTo>
                  <a:lnTo>
                    <a:pt x="201485" y="45313"/>
                  </a:lnTo>
                  <a:lnTo>
                    <a:pt x="195592" y="44386"/>
                  </a:lnTo>
                  <a:lnTo>
                    <a:pt x="190792" y="47726"/>
                  </a:lnTo>
                  <a:lnTo>
                    <a:pt x="190182" y="48285"/>
                  </a:lnTo>
                  <a:lnTo>
                    <a:pt x="173482" y="68694"/>
                  </a:lnTo>
                  <a:lnTo>
                    <a:pt x="165442" y="71501"/>
                  </a:lnTo>
                  <a:lnTo>
                    <a:pt x="114947" y="52933"/>
                  </a:lnTo>
                  <a:lnTo>
                    <a:pt x="74574" y="31102"/>
                  </a:lnTo>
                  <a:lnTo>
                    <a:pt x="25298" y="0"/>
                  </a:lnTo>
                  <a:lnTo>
                    <a:pt x="19494" y="7467"/>
                  </a:lnTo>
                  <a:lnTo>
                    <a:pt x="10553" y="24371"/>
                  </a:lnTo>
                  <a:lnTo>
                    <a:pt x="3911" y="46520"/>
                  </a:lnTo>
                  <a:lnTo>
                    <a:pt x="990" y="72351"/>
                  </a:lnTo>
                  <a:lnTo>
                    <a:pt x="3175" y="100317"/>
                  </a:lnTo>
                  <a:lnTo>
                    <a:pt x="4064" y="103111"/>
                  </a:lnTo>
                  <a:lnTo>
                    <a:pt x="194754" y="176479"/>
                  </a:lnTo>
                  <a:lnTo>
                    <a:pt x="247484" y="187083"/>
                  </a:lnTo>
                  <a:lnTo>
                    <a:pt x="300990" y="191198"/>
                  </a:lnTo>
                  <a:lnTo>
                    <a:pt x="309295" y="191338"/>
                  </a:lnTo>
                  <a:lnTo>
                    <a:pt x="316687" y="185293"/>
                  </a:lnTo>
                  <a:lnTo>
                    <a:pt x="320776" y="169811"/>
                  </a:lnTo>
                  <a:lnTo>
                    <a:pt x="326123" y="149682"/>
                  </a:lnTo>
                  <a:lnTo>
                    <a:pt x="326771" y="135572"/>
                  </a:lnTo>
                  <a:close/>
                </a:path>
              </a:pathLst>
            </a:custGeom>
            <a:solidFill>
              <a:srgbClr val="1D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10">
              <a:extLst>
                <a:ext uri="{FF2B5EF4-FFF2-40B4-BE49-F238E27FC236}">
                  <a16:creationId xmlns:a16="http://schemas.microsoft.com/office/drawing/2014/main" id="{1095DB85-1F5C-0B63-6777-182C93524FAD}"/>
                </a:ext>
              </a:extLst>
            </p:cNvPr>
            <p:cNvSpPr/>
            <p:nvPr/>
          </p:nvSpPr>
          <p:spPr>
            <a:xfrm>
              <a:off x="9663481" y="9903352"/>
              <a:ext cx="321310" cy="128270"/>
            </a:xfrm>
            <a:custGeom>
              <a:avLst/>
              <a:gdLst/>
              <a:ahLst/>
              <a:cxnLst/>
              <a:rect l="l" t="t" r="r" b="b"/>
              <a:pathLst>
                <a:path w="321309" h="128270">
                  <a:moveTo>
                    <a:pt x="153212" y="4051"/>
                  </a:moveTo>
                  <a:lnTo>
                    <a:pt x="149009" y="2743"/>
                  </a:lnTo>
                  <a:lnTo>
                    <a:pt x="145313" y="1231"/>
                  </a:lnTo>
                  <a:lnTo>
                    <a:pt x="141274" y="0"/>
                  </a:lnTo>
                  <a:lnTo>
                    <a:pt x="118833" y="27406"/>
                  </a:lnTo>
                  <a:lnTo>
                    <a:pt x="119329" y="30899"/>
                  </a:lnTo>
                  <a:lnTo>
                    <a:pt x="121907" y="32829"/>
                  </a:lnTo>
                  <a:lnTo>
                    <a:pt x="124472" y="34759"/>
                  </a:lnTo>
                  <a:lnTo>
                    <a:pt x="128143" y="34391"/>
                  </a:lnTo>
                  <a:lnTo>
                    <a:pt x="153212" y="4051"/>
                  </a:lnTo>
                  <a:close/>
                </a:path>
                <a:path w="321309" h="128270">
                  <a:moveTo>
                    <a:pt x="320789" y="106121"/>
                  </a:moveTo>
                  <a:lnTo>
                    <a:pt x="260172" y="102920"/>
                  </a:lnTo>
                  <a:lnTo>
                    <a:pt x="200418" y="91414"/>
                  </a:lnTo>
                  <a:lnTo>
                    <a:pt x="4076" y="39420"/>
                  </a:lnTo>
                  <a:lnTo>
                    <a:pt x="0" y="54813"/>
                  </a:lnTo>
                  <a:lnTo>
                    <a:pt x="194754" y="112801"/>
                  </a:lnTo>
                  <a:lnTo>
                    <a:pt x="247484" y="123405"/>
                  </a:lnTo>
                  <a:lnTo>
                    <a:pt x="300990" y="127520"/>
                  </a:lnTo>
                  <a:lnTo>
                    <a:pt x="309295" y="127660"/>
                  </a:lnTo>
                  <a:lnTo>
                    <a:pt x="316687" y="121615"/>
                  </a:lnTo>
                  <a:lnTo>
                    <a:pt x="320789" y="106121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1">
              <a:extLst>
                <a:ext uri="{FF2B5EF4-FFF2-40B4-BE49-F238E27FC236}">
                  <a16:creationId xmlns:a16="http://schemas.microsoft.com/office/drawing/2014/main" id="{2C9C04B9-D257-553A-2CD0-4BC6444D1EA2}"/>
                </a:ext>
              </a:extLst>
            </p:cNvPr>
            <p:cNvSpPr/>
            <p:nvPr/>
          </p:nvSpPr>
          <p:spPr>
            <a:xfrm>
              <a:off x="8731005" y="6936952"/>
              <a:ext cx="591820" cy="768350"/>
            </a:xfrm>
            <a:custGeom>
              <a:avLst/>
              <a:gdLst/>
              <a:ahLst/>
              <a:cxnLst/>
              <a:rect l="l" t="t" r="r" b="b"/>
              <a:pathLst>
                <a:path w="591820" h="768350">
                  <a:moveTo>
                    <a:pt x="320420" y="0"/>
                  </a:moveTo>
                  <a:lnTo>
                    <a:pt x="247605" y="14141"/>
                  </a:lnTo>
                  <a:lnTo>
                    <a:pt x="211981" y="32314"/>
                  </a:lnTo>
                  <a:lnTo>
                    <a:pt x="180088" y="60336"/>
                  </a:lnTo>
                  <a:lnTo>
                    <a:pt x="154332" y="100044"/>
                  </a:lnTo>
                  <a:lnTo>
                    <a:pt x="137120" y="153274"/>
                  </a:lnTo>
                  <a:lnTo>
                    <a:pt x="125052" y="231254"/>
                  </a:lnTo>
                  <a:lnTo>
                    <a:pt x="119958" y="296091"/>
                  </a:lnTo>
                  <a:lnTo>
                    <a:pt x="117521" y="348689"/>
                  </a:lnTo>
                  <a:lnTo>
                    <a:pt x="113424" y="389949"/>
                  </a:lnTo>
                  <a:lnTo>
                    <a:pt x="103351" y="420774"/>
                  </a:lnTo>
                  <a:lnTo>
                    <a:pt x="86473" y="441257"/>
                  </a:lnTo>
                  <a:lnTo>
                    <a:pt x="70008" y="447106"/>
                  </a:lnTo>
                  <a:lnTo>
                    <a:pt x="50812" y="452079"/>
                  </a:lnTo>
                  <a:lnTo>
                    <a:pt x="25741" y="469935"/>
                  </a:lnTo>
                  <a:lnTo>
                    <a:pt x="9966" y="491675"/>
                  </a:lnTo>
                  <a:lnTo>
                    <a:pt x="1386" y="518382"/>
                  </a:lnTo>
                  <a:lnTo>
                    <a:pt x="0" y="550059"/>
                  </a:lnTo>
                  <a:lnTo>
                    <a:pt x="5805" y="586706"/>
                  </a:lnTo>
                  <a:lnTo>
                    <a:pt x="29967" y="550804"/>
                  </a:lnTo>
                  <a:lnTo>
                    <a:pt x="52206" y="529262"/>
                  </a:lnTo>
                  <a:lnTo>
                    <a:pt x="72522" y="522081"/>
                  </a:lnTo>
                  <a:lnTo>
                    <a:pt x="90912" y="529263"/>
                  </a:lnTo>
                  <a:lnTo>
                    <a:pt x="110529" y="548683"/>
                  </a:lnTo>
                  <a:lnTo>
                    <a:pt x="138648" y="579502"/>
                  </a:lnTo>
                  <a:lnTo>
                    <a:pt x="173986" y="617486"/>
                  </a:lnTo>
                  <a:lnTo>
                    <a:pt x="215260" y="658405"/>
                  </a:lnTo>
                  <a:lnTo>
                    <a:pt x="261189" y="698023"/>
                  </a:lnTo>
                  <a:lnTo>
                    <a:pt x="310489" y="732109"/>
                  </a:lnTo>
                  <a:lnTo>
                    <a:pt x="361878" y="756429"/>
                  </a:lnTo>
                  <a:lnTo>
                    <a:pt x="411750" y="768009"/>
                  </a:lnTo>
                  <a:lnTo>
                    <a:pt x="456902" y="767689"/>
                  </a:lnTo>
                  <a:lnTo>
                    <a:pt x="496666" y="756946"/>
                  </a:lnTo>
                  <a:lnTo>
                    <a:pt x="530378" y="737255"/>
                  </a:lnTo>
                  <a:lnTo>
                    <a:pt x="557370" y="710091"/>
                  </a:lnTo>
                  <a:lnTo>
                    <a:pt x="576976" y="676930"/>
                  </a:lnTo>
                  <a:lnTo>
                    <a:pt x="588530" y="639249"/>
                  </a:lnTo>
                  <a:lnTo>
                    <a:pt x="591581" y="576874"/>
                  </a:lnTo>
                  <a:lnTo>
                    <a:pt x="579535" y="525411"/>
                  </a:lnTo>
                  <a:lnTo>
                    <a:pt x="558926" y="481269"/>
                  </a:lnTo>
                  <a:lnTo>
                    <a:pt x="536291" y="440857"/>
                  </a:lnTo>
                  <a:lnTo>
                    <a:pt x="521623" y="404742"/>
                  </a:lnTo>
                  <a:lnTo>
                    <a:pt x="511495" y="360400"/>
                  </a:lnTo>
                  <a:lnTo>
                    <a:pt x="505171" y="308448"/>
                  </a:lnTo>
                  <a:lnTo>
                    <a:pt x="501915" y="249500"/>
                  </a:lnTo>
                  <a:lnTo>
                    <a:pt x="500994" y="184174"/>
                  </a:lnTo>
                  <a:lnTo>
                    <a:pt x="494850" y="131337"/>
                  </a:lnTo>
                  <a:lnTo>
                    <a:pt x="478042" y="86911"/>
                  </a:lnTo>
                  <a:lnTo>
                    <a:pt x="453000" y="51249"/>
                  </a:lnTo>
                  <a:lnTo>
                    <a:pt x="422158" y="24701"/>
                  </a:lnTo>
                  <a:lnTo>
                    <a:pt x="387947" y="7620"/>
                  </a:lnTo>
                  <a:lnTo>
                    <a:pt x="352799" y="358"/>
                  </a:lnTo>
                  <a:lnTo>
                    <a:pt x="320420" y="0"/>
                  </a:lnTo>
                  <a:close/>
                </a:path>
              </a:pathLst>
            </a:custGeom>
            <a:solidFill>
              <a:srgbClr val="66C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12">
              <a:extLst>
                <a:ext uri="{FF2B5EF4-FFF2-40B4-BE49-F238E27FC236}">
                  <a16:creationId xmlns:a16="http://schemas.microsoft.com/office/drawing/2014/main" id="{F883B652-81B4-A180-1F07-B23C7C03BC55}"/>
                </a:ext>
              </a:extLst>
            </p:cNvPr>
            <p:cNvSpPr/>
            <p:nvPr/>
          </p:nvSpPr>
          <p:spPr>
            <a:xfrm>
              <a:off x="8940534" y="7057796"/>
              <a:ext cx="262255" cy="368935"/>
            </a:xfrm>
            <a:custGeom>
              <a:avLst/>
              <a:gdLst/>
              <a:ahLst/>
              <a:cxnLst/>
              <a:rect l="l" t="t" r="r" b="b"/>
              <a:pathLst>
                <a:path w="262254" h="368934">
                  <a:moveTo>
                    <a:pt x="89234" y="0"/>
                  </a:moveTo>
                  <a:lnTo>
                    <a:pt x="41962" y="30780"/>
                  </a:lnTo>
                  <a:lnTo>
                    <a:pt x="20325" y="68804"/>
                  </a:lnTo>
                  <a:lnTo>
                    <a:pt x="5965" y="115666"/>
                  </a:lnTo>
                  <a:lnTo>
                    <a:pt x="0" y="168879"/>
                  </a:lnTo>
                  <a:lnTo>
                    <a:pt x="3543" y="225957"/>
                  </a:lnTo>
                  <a:lnTo>
                    <a:pt x="16891" y="272910"/>
                  </a:lnTo>
                  <a:lnTo>
                    <a:pt x="40407" y="314351"/>
                  </a:lnTo>
                  <a:lnTo>
                    <a:pt x="70969" y="346610"/>
                  </a:lnTo>
                  <a:lnTo>
                    <a:pt x="105456" y="366016"/>
                  </a:lnTo>
                  <a:lnTo>
                    <a:pt x="140749" y="368899"/>
                  </a:lnTo>
                  <a:lnTo>
                    <a:pt x="173726" y="351587"/>
                  </a:lnTo>
                  <a:lnTo>
                    <a:pt x="202345" y="320270"/>
                  </a:lnTo>
                  <a:lnTo>
                    <a:pt x="226633" y="283586"/>
                  </a:lnTo>
                  <a:lnTo>
                    <a:pt x="246590" y="241534"/>
                  </a:lnTo>
                  <a:lnTo>
                    <a:pt x="262216" y="194115"/>
                  </a:lnTo>
                  <a:lnTo>
                    <a:pt x="217538" y="126691"/>
                  </a:lnTo>
                  <a:lnTo>
                    <a:pt x="177901" y="73568"/>
                  </a:lnTo>
                  <a:lnTo>
                    <a:pt x="143304" y="34744"/>
                  </a:lnTo>
                  <a:lnTo>
                    <a:pt x="113749" y="10221"/>
                  </a:lnTo>
                  <a:lnTo>
                    <a:pt x="89234" y="0"/>
                  </a:lnTo>
                  <a:close/>
                </a:path>
              </a:pathLst>
            </a:custGeom>
            <a:solidFill>
              <a:srgbClr val="259C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13">
              <a:extLst>
                <a:ext uri="{FF2B5EF4-FFF2-40B4-BE49-F238E27FC236}">
                  <a16:creationId xmlns:a16="http://schemas.microsoft.com/office/drawing/2014/main" id="{9F7323FE-1196-41BE-57C9-E4E4ACBCFA52}"/>
                </a:ext>
              </a:extLst>
            </p:cNvPr>
            <p:cNvSpPr/>
            <p:nvPr/>
          </p:nvSpPr>
          <p:spPr>
            <a:xfrm>
              <a:off x="8756744" y="7301030"/>
              <a:ext cx="457834" cy="235585"/>
            </a:xfrm>
            <a:custGeom>
              <a:avLst/>
              <a:gdLst/>
              <a:ahLst/>
              <a:cxnLst/>
              <a:rect l="l" t="t" r="r" b="b"/>
              <a:pathLst>
                <a:path w="457834" h="235584">
                  <a:moveTo>
                    <a:pt x="169939" y="86646"/>
                  </a:moveTo>
                  <a:lnTo>
                    <a:pt x="48884" y="86646"/>
                  </a:lnTo>
                  <a:lnTo>
                    <a:pt x="76781" y="91660"/>
                  </a:lnTo>
                  <a:lnTo>
                    <a:pt x="107598" y="105860"/>
                  </a:lnTo>
                  <a:lnTo>
                    <a:pt x="143694" y="128804"/>
                  </a:lnTo>
                  <a:lnTo>
                    <a:pt x="184594" y="156533"/>
                  </a:lnTo>
                  <a:lnTo>
                    <a:pt x="228278" y="185053"/>
                  </a:lnTo>
                  <a:lnTo>
                    <a:pt x="272724" y="210370"/>
                  </a:lnTo>
                  <a:lnTo>
                    <a:pt x="315912" y="228489"/>
                  </a:lnTo>
                  <a:lnTo>
                    <a:pt x="355821" y="235416"/>
                  </a:lnTo>
                  <a:lnTo>
                    <a:pt x="404435" y="226350"/>
                  </a:lnTo>
                  <a:lnTo>
                    <a:pt x="437544" y="205040"/>
                  </a:lnTo>
                  <a:lnTo>
                    <a:pt x="441510" y="199491"/>
                  </a:lnTo>
                  <a:lnTo>
                    <a:pt x="355821" y="199491"/>
                  </a:lnTo>
                  <a:lnTo>
                    <a:pt x="323508" y="190876"/>
                  </a:lnTo>
                  <a:lnTo>
                    <a:pt x="285931" y="173034"/>
                  </a:lnTo>
                  <a:lnTo>
                    <a:pt x="245138" y="147525"/>
                  </a:lnTo>
                  <a:lnTo>
                    <a:pt x="203178" y="115908"/>
                  </a:lnTo>
                  <a:lnTo>
                    <a:pt x="169939" y="86646"/>
                  </a:lnTo>
                  <a:close/>
                </a:path>
                <a:path w="457834" h="235584">
                  <a:moveTo>
                    <a:pt x="448740" y="160593"/>
                  </a:moveTo>
                  <a:lnTo>
                    <a:pt x="431065" y="176700"/>
                  </a:lnTo>
                  <a:lnTo>
                    <a:pt x="401186" y="194587"/>
                  </a:lnTo>
                  <a:lnTo>
                    <a:pt x="355821" y="199491"/>
                  </a:lnTo>
                  <a:lnTo>
                    <a:pt x="441510" y="199491"/>
                  </a:lnTo>
                  <a:lnTo>
                    <a:pt x="455210" y="180323"/>
                  </a:lnTo>
                  <a:lnTo>
                    <a:pt x="457493" y="161031"/>
                  </a:lnTo>
                  <a:lnTo>
                    <a:pt x="448740" y="160593"/>
                  </a:lnTo>
                  <a:close/>
                </a:path>
                <a:path w="457834" h="235584">
                  <a:moveTo>
                    <a:pt x="90772" y="0"/>
                  </a:moveTo>
                  <a:lnTo>
                    <a:pt x="82745" y="45253"/>
                  </a:lnTo>
                  <a:lnTo>
                    <a:pt x="61080" y="76947"/>
                  </a:lnTo>
                  <a:lnTo>
                    <a:pt x="26443" y="87446"/>
                  </a:lnTo>
                  <a:lnTo>
                    <a:pt x="2439" y="103494"/>
                  </a:lnTo>
                  <a:lnTo>
                    <a:pt x="0" y="105860"/>
                  </a:lnTo>
                  <a:lnTo>
                    <a:pt x="1863" y="104185"/>
                  </a:lnTo>
                  <a:lnTo>
                    <a:pt x="23911" y="90820"/>
                  </a:lnTo>
                  <a:lnTo>
                    <a:pt x="48884" y="86646"/>
                  </a:lnTo>
                  <a:lnTo>
                    <a:pt x="169939" y="86646"/>
                  </a:lnTo>
                  <a:lnTo>
                    <a:pt x="162098" y="79742"/>
                  </a:lnTo>
                  <a:lnTo>
                    <a:pt x="123946" y="40586"/>
                  </a:lnTo>
                  <a:lnTo>
                    <a:pt x="90772" y="0"/>
                  </a:lnTo>
                  <a:close/>
                </a:path>
              </a:pathLst>
            </a:custGeom>
            <a:solidFill>
              <a:srgbClr val="259CA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14">
              <a:extLst>
                <a:ext uri="{FF2B5EF4-FFF2-40B4-BE49-F238E27FC236}">
                  <a16:creationId xmlns:a16="http://schemas.microsoft.com/office/drawing/2014/main" id="{5293977F-455A-160E-041F-98295CD4650A}"/>
                </a:ext>
              </a:extLst>
            </p:cNvPr>
            <p:cNvSpPr/>
            <p:nvPr/>
          </p:nvSpPr>
          <p:spPr>
            <a:xfrm>
              <a:off x="8953672" y="7012689"/>
              <a:ext cx="260985" cy="365125"/>
            </a:xfrm>
            <a:custGeom>
              <a:avLst/>
              <a:gdLst/>
              <a:ahLst/>
              <a:cxnLst/>
              <a:rect l="l" t="t" r="r" b="b"/>
              <a:pathLst>
                <a:path w="260984" h="365125">
                  <a:moveTo>
                    <a:pt x="137329" y="0"/>
                  </a:moveTo>
                  <a:lnTo>
                    <a:pt x="87155" y="10685"/>
                  </a:lnTo>
                  <a:lnTo>
                    <a:pt x="54818" y="32194"/>
                  </a:lnTo>
                  <a:lnTo>
                    <a:pt x="21228" y="71725"/>
                  </a:lnTo>
                  <a:lnTo>
                    <a:pt x="3322" y="117014"/>
                  </a:lnTo>
                  <a:lnTo>
                    <a:pt x="0" y="168162"/>
                  </a:lnTo>
                  <a:lnTo>
                    <a:pt x="6905" y="218959"/>
                  </a:lnTo>
                  <a:lnTo>
                    <a:pt x="19681" y="263199"/>
                  </a:lnTo>
                  <a:lnTo>
                    <a:pt x="57564" y="321864"/>
                  </a:lnTo>
                  <a:lnTo>
                    <a:pt x="89774" y="344282"/>
                  </a:lnTo>
                  <a:lnTo>
                    <a:pt x="152481" y="365119"/>
                  </a:lnTo>
                  <a:lnTo>
                    <a:pt x="179228" y="354154"/>
                  </a:lnTo>
                  <a:lnTo>
                    <a:pt x="207961" y="326092"/>
                  </a:lnTo>
                  <a:lnTo>
                    <a:pt x="233104" y="288186"/>
                  </a:lnTo>
                  <a:lnTo>
                    <a:pt x="249085" y="247688"/>
                  </a:lnTo>
                  <a:lnTo>
                    <a:pt x="257460" y="201633"/>
                  </a:lnTo>
                  <a:lnTo>
                    <a:pt x="260501" y="147787"/>
                  </a:lnTo>
                  <a:lnTo>
                    <a:pt x="253682" y="94476"/>
                  </a:lnTo>
                  <a:lnTo>
                    <a:pt x="232478" y="50029"/>
                  </a:lnTo>
                  <a:lnTo>
                    <a:pt x="204084" y="21269"/>
                  </a:lnTo>
                  <a:lnTo>
                    <a:pt x="156471" y="836"/>
                  </a:lnTo>
                  <a:lnTo>
                    <a:pt x="137329" y="0"/>
                  </a:lnTo>
                  <a:close/>
                </a:path>
              </a:pathLst>
            </a:custGeom>
            <a:solidFill>
              <a:srgbClr val="703B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15">
              <a:extLst>
                <a:ext uri="{FF2B5EF4-FFF2-40B4-BE49-F238E27FC236}">
                  <a16:creationId xmlns:a16="http://schemas.microsoft.com/office/drawing/2014/main" id="{53D33FB5-6A06-7069-D31C-E53AF19DCB48}"/>
                </a:ext>
              </a:extLst>
            </p:cNvPr>
            <p:cNvSpPr/>
            <p:nvPr/>
          </p:nvSpPr>
          <p:spPr>
            <a:xfrm>
              <a:off x="8953670" y="7069574"/>
              <a:ext cx="130175" cy="304800"/>
            </a:xfrm>
            <a:custGeom>
              <a:avLst/>
              <a:gdLst/>
              <a:ahLst/>
              <a:cxnLst/>
              <a:rect l="l" t="t" r="r" b="b"/>
              <a:pathLst>
                <a:path w="130175" h="304800">
                  <a:moveTo>
                    <a:pt x="59216" y="0"/>
                  </a:moveTo>
                  <a:lnTo>
                    <a:pt x="25458" y="8659"/>
                  </a:lnTo>
                  <a:lnTo>
                    <a:pt x="21228" y="14847"/>
                  </a:lnTo>
                  <a:lnTo>
                    <a:pt x="3322" y="60135"/>
                  </a:lnTo>
                  <a:lnTo>
                    <a:pt x="0" y="111280"/>
                  </a:lnTo>
                  <a:lnTo>
                    <a:pt x="6905" y="162075"/>
                  </a:lnTo>
                  <a:lnTo>
                    <a:pt x="19681" y="206312"/>
                  </a:lnTo>
                  <a:lnTo>
                    <a:pt x="51826" y="259733"/>
                  </a:lnTo>
                  <a:lnTo>
                    <a:pt x="103104" y="294273"/>
                  </a:lnTo>
                  <a:lnTo>
                    <a:pt x="129581" y="304420"/>
                  </a:lnTo>
                  <a:lnTo>
                    <a:pt x="119900" y="252334"/>
                  </a:lnTo>
                  <a:lnTo>
                    <a:pt x="102126" y="213909"/>
                  </a:lnTo>
                  <a:lnTo>
                    <a:pt x="80489" y="183730"/>
                  </a:lnTo>
                  <a:lnTo>
                    <a:pt x="59216" y="156382"/>
                  </a:lnTo>
                  <a:lnTo>
                    <a:pt x="49217" y="133312"/>
                  </a:lnTo>
                  <a:lnTo>
                    <a:pt x="45526" y="101136"/>
                  </a:lnTo>
                  <a:lnTo>
                    <a:pt x="48141" y="59857"/>
                  </a:lnTo>
                  <a:lnTo>
                    <a:pt x="57059" y="9476"/>
                  </a:lnTo>
                  <a:lnTo>
                    <a:pt x="59216" y="0"/>
                  </a:lnTo>
                  <a:close/>
                </a:path>
              </a:pathLst>
            </a:custGeom>
            <a:solidFill>
              <a:srgbClr val="703B1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16">
              <a:extLst>
                <a:ext uri="{FF2B5EF4-FFF2-40B4-BE49-F238E27FC236}">
                  <a16:creationId xmlns:a16="http://schemas.microsoft.com/office/drawing/2014/main" id="{04E8B3D2-E78D-5BA3-715B-AD359AED4C79}"/>
                </a:ext>
              </a:extLst>
            </p:cNvPr>
            <p:cNvSpPr/>
            <p:nvPr/>
          </p:nvSpPr>
          <p:spPr>
            <a:xfrm>
              <a:off x="8953665" y="7012689"/>
              <a:ext cx="260985" cy="168275"/>
            </a:xfrm>
            <a:custGeom>
              <a:avLst/>
              <a:gdLst/>
              <a:ahLst/>
              <a:cxnLst/>
              <a:rect l="l" t="t" r="r" b="b"/>
              <a:pathLst>
                <a:path w="260984" h="168275">
                  <a:moveTo>
                    <a:pt x="145775" y="94"/>
                  </a:moveTo>
                  <a:lnTo>
                    <a:pt x="87162" y="10685"/>
                  </a:lnTo>
                  <a:lnTo>
                    <a:pt x="54824" y="32194"/>
                  </a:lnTo>
                  <a:lnTo>
                    <a:pt x="21234" y="71725"/>
                  </a:lnTo>
                  <a:lnTo>
                    <a:pt x="3357" y="116876"/>
                  </a:lnTo>
                  <a:lnTo>
                    <a:pt x="0" y="167869"/>
                  </a:lnTo>
                  <a:lnTo>
                    <a:pt x="22601" y="133822"/>
                  </a:lnTo>
                  <a:lnTo>
                    <a:pt x="55541" y="103113"/>
                  </a:lnTo>
                  <a:lnTo>
                    <a:pt x="98586" y="80903"/>
                  </a:lnTo>
                  <a:lnTo>
                    <a:pt x="151503" y="72353"/>
                  </a:lnTo>
                  <a:lnTo>
                    <a:pt x="187186" y="77937"/>
                  </a:lnTo>
                  <a:lnTo>
                    <a:pt x="217243" y="94690"/>
                  </a:lnTo>
                  <a:lnTo>
                    <a:pt x="241675" y="122615"/>
                  </a:lnTo>
                  <a:lnTo>
                    <a:pt x="260484" y="161712"/>
                  </a:lnTo>
                  <a:lnTo>
                    <a:pt x="259656" y="130816"/>
                  </a:lnTo>
                  <a:lnTo>
                    <a:pt x="246464" y="73486"/>
                  </a:lnTo>
                  <a:lnTo>
                    <a:pt x="207209" y="23792"/>
                  </a:lnTo>
                  <a:lnTo>
                    <a:pt x="163829" y="1995"/>
                  </a:lnTo>
                  <a:lnTo>
                    <a:pt x="145775" y="94"/>
                  </a:lnTo>
                  <a:close/>
                </a:path>
              </a:pathLst>
            </a:custGeom>
            <a:solidFill>
              <a:srgbClr val="FAD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94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14928"/>
            <a:ext cx="9433932" cy="8167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abordados no IFRS S1 e S2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E609B4-B290-12C3-FDF1-3AD5CC1443A0}"/>
              </a:ext>
            </a:extLst>
          </p:cNvPr>
          <p:cNvGrpSpPr/>
          <p:nvPr/>
        </p:nvGrpSpPr>
        <p:grpSpPr>
          <a:xfrm>
            <a:off x="915460" y="992135"/>
            <a:ext cx="10361081" cy="4992296"/>
            <a:chOff x="1170374" y="963854"/>
            <a:chExt cx="10361081" cy="4992296"/>
          </a:xfrm>
        </p:grpSpPr>
        <p:sp>
          <p:nvSpPr>
            <p:cNvPr id="2" name="Text Placeholder 5">
              <a:extLst>
                <a:ext uri="{FF2B5EF4-FFF2-40B4-BE49-F238E27FC236}">
                  <a16:creationId xmlns:a16="http://schemas.microsoft.com/office/drawing/2014/main" id="{DDDA9D03-FE50-11C0-52C7-C0D403E6F6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2271386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Instrumentos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 </a:t>
              </a: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financeiros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 </a:t>
              </a:r>
            </a:p>
            <a:p>
              <a:pPr marL="114300" lvl="1" indent="-114300">
                <a:spcBef>
                  <a:spcPts val="600"/>
                </a:spcBef>
                <a:buSzPct val="100000"/>
                <a:buFont typeface="Arial"/>
                <a:buChar char="•"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254000" lvl="2" indent="-114300">
                <a:spcBef>
                  <a:spcPts val="600"/>
                </a:spcBef>
                <a:buSzPct val="100000"/>
                <a:buFont typeface="Arial"/>
                <a:buChar char="−"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393700" lvl="3" indent="-114300">
                <a:spcBef>
                  <a:spcPts val="600"/>
                </a:spcBef>
                <a:buSzPct val="100000"/>
                <a:buFont typeface="Arial"/>
                <a:buChar char="◦"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61DA4275-DA0B-9B59-52B3-EE5484F2161E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3216230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Redução de custos de energia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EB45BB5D-F31A-15D4-2B92-5A2C21DFC5F8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3681084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Compensação vinculada às métricas ambientais/ sociais</a:t>
              </a:r>
            </a:p>
          </p:txBody>
        </p:sp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AEE9E62B-111F-A4AC-0A15-3B882A41859C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4150301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Aumento da gravidade de eventos climáticos extremos</a:t>
              </a:r>
            </a:p>
          </p:txBody>
        </p:sp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99E87DFA-DA92-D6A8-F247-2260A9D68897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4619518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Regulamentação de produtos e serviços  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1402F21C-CEE0-782A-32C4-A1CBBB71ABCD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5088735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Substituição de produtos e serviços</a:t>
              </a:r>
            </a:p>
          </p:txBody>
        </p:sp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3CE269D0-B4EA-88EA-8BF0-88641EF862F2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5555910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Mudanças nas preferências do consumidor</a:t>
              </a: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44134377-2027-A601-6A7B-4E77C689BE7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2730641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Passivo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 </a:t>
              </a: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ambiental</a:t>
              </a:r>
              <a:endParaRPr kumimoji="0" lang="en-US" sz="1400" b="0" i="0" u="none" strike="noStrike" kern="1200" cap="none" spc="-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Verdana"/>
              </a:endParaRP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23F2AED5-0953-B4C5-C7B0-774A70AF5EF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3190536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Tributos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 </a:t>
              </a: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sobre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 o </a:t>
              </a: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lucro</a:t>
              </a:r>
              <a:endParaRPr kumimoji="0" lang="en-US" sz="1400" b="0" i="0" u="none" strike="noStrike" kern="1200" cap="none" spc="-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Verdana"/>
              </a:endParaRP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DCEC082D-4B6A-EC26-C066-D5B1768604B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3650431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Ágio</a:t>
              </a:r>
              <a:endParaRPr kumimoji="0" lang="en-US" sz="1400" b="0" i="0" u="none" strike="noStrike" kern="1200" cap="none" spc="-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Verdana"/>
              </a:endParaRP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D862754C-8E7B-85DF-4370-F0B268836DE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4139478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Ativo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 </a:t>
              </a: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imobilizado</a:t>
              </a:r>
              <a:endParaRPr kumimoji="0" lang="en-US" sz="1400" b="0" i="0" u="none" strike="noStrike" kern="1200" cap="none" spc="-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Verdana"/>
              </a:endParaRP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4BDFF493-C40A-3FD2-AB15-BA0E4B2CFDF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4599875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Continuidade</a:t>
              </a: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 </a:t>
              </a: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operacional</a:t>
              </a:r>
              <a:endParaRPr kumimoji="0" lang="en-US" sz="1400" b="0" i="0" u="none" strike="noStrike" kern="1200" cap="none" spc="-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Verdana"/>
              </a:endParaRP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1869BFC6-AD04-822F-B9C9-333936B6946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5065502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Estoques</a:t>
              </a: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2 bullet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4D6B3D59-6531-05BE-34E6-56B8CA63AA2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897942" y="5545087"/>
              <a:ext cx="4485600" cy="399600"/>
            </a:xfrm>
            <a:prstGeom prst="homePlate">
              <a:avLst>
                <a:gd name="adj" fmla="val 22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27432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0" i="0" u="none" strike="noStrike" kern="1200" cap="none" spc="-2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Verdana"/>
                </a:rPr>
                <a:t>Contingências</a:t>
              </a:r>
              <a:endParaRPr kumimoji="0" lang="en-US" sz="1400" b="0" i="0" u="none" strike="noStrike" kern="1200" cap="none" spc="-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Verdana"/>
              </a:endParaRPr>
            </a:p>
            <a:p>
              <a:pPr marL="0" lvl="1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1 bullet</a:t>
              </a:r>
            </a:p>
            <a:p>
              <a:pPr marL="139700" lvl="2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</a:t>
              </a:r>
            </a:p>
            <a:p>
              <a:pPr marL="279400" lvl="3" indent="0" algn="ctr">
                <a:spcBef>
                  <a:spcPts val="600"/>
                </a:spcBef>
                <a:buSzPct val="100000"/>
                <a:buNone/>
              </a:pPr>
              <a:r>
                <a:rPr lang="en-US" sz="1300">
                  <a:solidFill>
                    <a:schemeClr val="bg1"/>
                  </a:solidFill>
                  <a:cs typeface="Arial" charset="0"/>
                </a:rPr>
                <a:t>This is a level 3 bullet</a:t>
              </a:r>
            </a:p>
          </p:txBody>
        </p:sp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39E7F6AE-87E4-2896-74B4-911AFFB3A3C2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2265012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Financiamento vinculado à sustentabilidade e clima</a:t>
              </a:r>
            </a:p>
          </p:txBody>
        </p:sp>
        <p:sp>
          <p:nvSpPr>
            <p:cNvPr id="25" name="Text Placeholder 5">
              <a:extLst>
                <a:ext uri="{FF2B5EF4-FFF2-40B4-BE49-F238E27FC236}">
                  <a16:creationId xmlns:a16="http://schemas.microsoft.com/office/drawing/2014/main" id="{0E2E038E-8F5D-9579-2EDA-7B82D80EEED1}"/>
                </a:ext>
              </a:extLst>
            </p:cNvPr>
            <p:cNvSpPr txBox="1">
              <a:spLocks/>
            </p:cNvSpPr>
            <p:nvPr/>
          </p:nvSpPr>
          <p:spPr>
            <a:xfrm>
              <a:off x="1300665" y="2729866"/>
              <a:ext cx="4485600" cy="400240"/>
            </a:xfrm>
            <a:prstGeom prst="homePlate">
              <a:avLst>
                <a:gd name="adj" fmla="val 22028"/>
              </a:avLst>
            </a:prstGeom>
            <a:noFill/>
            <a:ln>
              <a:solidFill>
                <a:schemeClr val="accent5"/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lvl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Compromissos com as mudanças climáticas</a:t>
              </a:r>
            </a:p>
          </p:txBody>
        </p:sp>
        <p:sp>
          <p:nvSpPr>
            <p:cNvPr id="26" name="Arrow: Striped Right 25">
              <a:extLst>
                <a:ext uri="{FF2B5EF4-FFF2-40B4-BE49-F238E27FC236}">
                  <a16:creationId xmlns:a16="http://schemas.microsoft.com/office/drawing/2014/main" id="{A5203737-F456-9FCA-79F3-B85BDA915574}"/>
                </a:ext>
              </a:extLst>
            </p:cNvPr>
            <p:cNvSpPr/>
            <p:nvPr/>
          </p:nvSpPr>
          <p:spPr bwMode="gray">
            <a:xfrm>
              <a:off x="1170374" y="963854"/>
              <a:ext cx="5183479" cy="1261156"/>
            </a:xfrm>
            <a:prstGeom prst="stripedRightArrow">
              <a:avLst/>
            </a:prstGeom>
            <a:solidFill>
              <a:srgbClr val="5C318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07EBC5-21FE-D6E9-9DA9-06366628D85B}"/>
                </a:ext>
              </a:extLst>
            </p:cNvPr>
            <p:cNvSpPr txBox="1"/>
            <p:nvPr/>
          </p:nvSpPr>
          <p:spPr>
            <a:xfrm>
              <a:off x="1910265" y="1443093"/>
              <a:ext cx="35992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5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ASSUNTOS RELACIONADOS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Arrow: Striped Right 28">
              <a:extLst>
                <a:ext uri="{FF2B5EF4-FFF2-40B4-BE49-F238E27FC236}">
                  <a16:creationId xmlns:a16="http://schemas.microsoft.com/office/drawing/2014/main" id="{45F6BFFC-990C-3DEA-E26E-C87F22C18C94}"/>
                </a:ext>
              </a:extLst>
            </p:cNvPr>
            <p:cNvSpPr/>
            <p:nvPr/>
          </p:nvSpPr>
          <p:spPr bwMode="gray">
            <a:xfrm rot="10800000">
              <a:off x="6347976" y="970237"/>
              <a:ext cx="5183479" cy="1261156"/>
            </a:xfrm>
            <a:prstGeom prst="stripedRightArrow">
              <a:avLst/>
            </a:prstGeom>
            <a:solidFill>
              <a:srgbClr val="F9C03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571713-03BB-EEAE-6189-4910B21AB92C}"/>
                </a:ext>
              </a:extLst>
            </p:cNvPr>
            <p:cNvSpPr txBox="1"/>
            <p:nvPr/>
          </p:nvSpPr>
          <p:spPr>
            <a:xfrm>
              <a:off x="7363974" y="1292834"/>
              <a:ext cx="36099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5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IMPACTOS FINANCEIROS/ CONTÁBEIS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8550B0-A5E2-85C2-AE23-5CBE59C2270A}"/>
                </a:ext>
              </a:extLst>
            </p:cNvPr>
            <p:cNvSpPr/>
            <p:nvPr/>
          </p:nvSpPr>
          <p:spPr bwMode="gray">
            <a:xfrm>
              <a:off x="5945703" y="2777514"/>
              <a:ext cx="781050" cy="790236"/>
            </a:xfrm>
            <a:prstGeom prst="ellipse">
              <a:avLst/>
            </a:prstGeom>
            <a:solidFill>
              <a:srgbClr val="FFC00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D1F17C-479E-F588-40B9-407F94DE6C2E}"/>
                </a:ext>
              </a:extLst>
            </p:cNvPr>
            <p:cNvSpPr/>
            <p:nvPr/>
          </p:nvSpPr>
          <p:spPr bwMode="gray">
            <a:xfrm>
              <a:off x="5957453" y="3722429"/>
              <a:ext cx="781050" cy="790236"/>
            </a:xfrm>
            <a:prstGeom prst="ellipse">
              <a:avLst/>
            </a:prstGeom>
            <a:solidFill>
              <a:srgbClr val="CA2C83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88BA0D1-0283-F11E-BEE3-763F7F25B431}"/>
                </a:ext>
              </a:extLst>
            </p:cNvPr>
            <p:cNvSpPr/>
            <p:nvPr/>
          </p:nvSpPr>
          <p:spPr bwMode="gray">
            <a:xfrm>
              <a:off x="5957453" y="4680218"/>
              <a:ext cx="781050" cy="790236"/>
            </a:xfrm>
            <a:prstGeom prst="ellipse">
              <a:avLst/>
            </a:prstGeom>
            <a:solidFill>
              <a:srgbClr val="FECC00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pt-BR" sz="1600" b="1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5ECC2B-FA66-E64B-4D94-CA835C325EBB}"/>
                </a:ext>
              </a:extLst>
            </p:cNvPr>
            <p:cNvSpPr txBox="1"/>
            <p:nvPr/>
          </p:nvSpPr>
          <p:spPr>
            <a:xfrm>
              <a:off x="6124139" y="3040082"/>
              <a:ext cx="44767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pt-BR" sz="1000" b="1">
                  <a:solidFill>
                    <a:schemeClr val="bg1"/>
                  </a:solidFill>
                </a:rPr>
                <a:t>Fluxo de caixa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13E877-7837-287E-E7D8-4DCD309878E9}"/>
                </a:ext>
              </a:extLst>
            </p:cNvPr>
            <p:cNvSpPr txBox="1"/>
            <p:nvPr/>
          </p:nvSpPr>
          <p:spPr>
            <a:xfrm>
              <a:off x="6007937" y="3996412"/>
              <a:ext cx="69183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pt-BR" sz="1000" b="1">
                  <a:solidFill>
                    <a:schemeClr val="bg1"/>
                  </a:solidFill>
                </a:rPr>
                <a:t>Balanço Patrimonial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7849E3-D273-4895-DF20-AAD85EC37D58}"/>
                </a:ext>
              </a:extLst>
            </p:cNvPr>
            <p:cNvSpPr txBox="1"/>
            <p:nvPr/>
          </p:nvSpPr>
          <p:spPr>
            <a:xfrm>
              <a:off x="6046671" y="4998392"/>
              <a:ext cx="60261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pt-BR" sz="1000" b="1">
                  <a:solidFill>
                    <a:schemeClr val="bg1"/>
                  </a:solidFill>
                </a:rPr>
                <a:t>DRE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5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B253CC-AB76-46C8-9D59-1FECE358D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B2175-5DF2-41AF-86C4-BEED535F8130}"/>
</file>

<file path=customXml/itemProps3.xml><?xml version="1.0" encoding="utf-8"?>
<ds:datastoreItem xmlns:ds="http://schemas.openxmlformats.org/officeDocument/2006/customXml" ds:itemID="{65498196-F42D-4162-8CB1-A7B901A2D06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ee2ecbce-8b06-4c27-9594-d56aa54e2ac9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Widescreen</PresentationFormat>
  <Paragraphs>229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Montserrat</vt:lpstr>
      <vt:lpstr>Montserrat Black</vt:lpstr>
      <vt:lpstr>Montserrat ExtraBold</vt:lpstr>
      <vt:lpstr>Open Sans</vt:lpstr>
      <vt:lpstr>Verdana</vt:lpstr>
      <vt:lpstr>Wingdings</vt:lpstr>
      <vt:lpstr>Wingdings 2</vt:lpstr>
      <vt:lpstr>Tema do Office</vt:lpstr>
      <vt:lpstr>PowerPoint Presentation</vt:lpstr>
      <vt:lpstr>PowerPoint Presentation</vt:lpstr>
      <vt:lpstr>PowerPoint Presentation</vt:lpstr>
      <vt:lpstr>Necessidade de padronização</vt:lpstr>
      <vt:lpstr>Avanço regulatório na padronização</vt:lpstr>
      <vt:lpstr>Avanço regulatório na padronização</vt:lpstr>
      <vt:lpstr>PowerPoint Presentation</vt:lpstr>
      <vt:lpstr>Principais aspectos abordados no IFRS S1 e S2</vt:lpstr>
      <vt:lpstr>Principais aspectos abordados no IFRS S1 e S2</vt:lpstr>
      <vt:lpstr>PowerPoint Presentation</vt:lpstr>
      <vt:lpstr>Principais aspectos abordados no IFRS S2</vt:lpstr>
      <vt:lpstr>Principais aspectos abordados no IFRS S2</vt:lpstr>
      <vt:lpstr>Principais aspectos abordados no IFRS S2</vt:lpstr>
      <vt:lpstr>Principais aspectos abordados no IFRS S2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Soares, Daniele Aparecida Leite</cp:lastModifiedBy>
  <cp:revision>1</cp:revision>
  <dcterms:created xsi:type="dcterms:W3CDTF">2021-03-16T00:15:57Z</dcterms:created>
  <dcterms:modified xsi:type="dcterms:W3CDTF">2023-08-22T11:06:51Z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2023-08-20T23:53:17Z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07213433-8d41-4156-ae9e-766b3e7549e4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0x0101004A535A664ED9064395B62D91E881DB1D</vt:lpwstr>
  </property>
  <property fmtid="{D5CDD505-2E9C-101B-9397-08002B2CF9AE}" pid="10" name="MediaServiceImageTags">
    <vt:lpwstr/>
  </property>
</Properties>
</file>